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9" r:id="rId3"/>
    <p:sldId id="257" r:id="rId4"/>
    <p:sldId id="258" r:id="rId5"/>
    <p:sldId id="259" r:id="rId6"/>
    <p:sldId id="261" r:id="rId7"/>
    <p:sldId id="260" r:id="rId8"/>
    <p:sldId id="262"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3" r:id="rId25"/>
    <p:sldId id="265" r:id="rId26"/>
    <p:sldId id="266"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B344E-D6EC-4764-B45C-03920215E20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88170895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B344E-D6EC-4764-B45C-03920215E20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13707968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B344E-D6EC-4764-B45C-03920215E20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235449001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B344E-D6EC-4764-B45C-03920215E20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55818798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B344E-D6EC-4764-B45C-03920215E20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131685772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B344E-D6EC-4764-B45C-03920215E20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380338426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B344E-D6EC-4764-B45C-03920215E20D}"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24233773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B344E-D6EC-4764-B45C-03920215E20D}"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129663301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B344E-D6EC-4764-B45C-03920215E20D}"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211572609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B344E-D6EC-4764-B45C-03920215E20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83414164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B344E-D6EC-4764-B45C-03920215E20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3B5E3-1C4F-4FB0-A44F-12AE82559AD0}" type="slidenum">
              <a:rPr lang="en-US" smtClean="0"/>
              <a:t>‹#›</a:t>
            </a:fld>
            <a:endParaRPr lang="en-US"/>
          </a:p>
        </p:txBody>
      </p:sp>
    </p:spTree>
    <p:extLst>
      <p:ext uri="{BB962C8B-B14F-4D97-AF65-F5344CB8AC3E}">
        <p14:creationId xmlns:p14="http://schemas.microsoft.com/office/powerpoint/2010/main" val="56269603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344E-D6EC-4764-B45C-03920215E20D}" type="datetimeFigureOut">
              <a:rPr lang="en-US" smtClean="0"/>
              <a:t>3/10/2016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3B5E3-1C4F-4FB0-A44F-12AE82559AD0}" type="slidenum">
              <a:rPr lang="en-US" smtClean="0"/>
              <a:t>‹#›</a:t>
            </a:fld>
            <a:endParaRPr lang="en-US"/>
          </a:p>
        </p:txBody>
      </p:sp>
    </p:spTree>
    <p:extLst>
      <p:ext uri="{BB962C8B-B14F-4D97-AF65-F5344CB8AC3E}">
        <p14:creationId xmlns:p14="http://schemas.microsoft.com/office/powerpoint/2010/main" val="32882592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406640" cy="1143000"/>
          </a:xfrm>
        </p:spPr>
        <p:txBody>
          <a:bodyPr>
            <a:normAutofit/>
          </a:bodyPr>
          <a:lstStyle/>
          <a:p>
            <a:r>
              <a:rPr lang="en-US" sz="6000" b="1" dirty="0" smtClean="0">
                <a:solidFill>
                  <a:srgbClr val="0070C0"/>
                </a:solidFill>
              </a:rPr>
              <a:t>MD5</a:t>
            </a:r>
            <a:r>
              <a:rPr lang="en-US" sz="6000" b="1" dirty="0" smtClean="0"/>
              <a:t> Algorithm</a:t>
            </a:r>
            <a:endParaRPr lang="en-US" sz="6000" b="1" dirty="0"/>
          </a:p>
        </p:txBody>
      </p:sp>
      <p:sp>
        <p:nvSpPr>
          <p:cNvPr id="3" name="Subtitle 2"/>
          <p:cNvSpPr>
            <a:spLocks noGrp="1"/>
          </p:cNvSpPr>
          <p:nvPr>
            <p:ph type="subTitle" idx="1"/>
          </p:nvPr>
        </p:nvSpPr>
        <p:spPr>
          <a:xfrm>
            <a:off x="304800" y="3733800"/>
            <a:ext cx="3291840" cy="664536"/>
          </a:xfrm>
        </p:spPr>
        <p:txBody>
          <a:bodyPr>
            <a:normAutofit fontScale="85000" lnSpcReduction="20000"/>
          </a:bodyPr>
          <a:lstStyle/>
          <a:p>
            <a:pPr algn="l"/>
            <a:r>
              <a:rPr lang="en-US" b="1" dirty="0" smtClean="0"/>
              <a:t>Muhammad </a:t>
            </a:r>
            <a:r>
              <a:rPr lang="en-US" b="1" dirty="0" err="1" smtClean="0"/>
              <a:t>Naufal</a:t>
            </a:r>
            <a:r>
              <a:rPr lang="en-US" b="1" dirty="0" smtClean="0"/>
              <a:t> P.P</a:t>
            </a:r>
          </a:p>
          <a:p>
            <a:pPr algn="l"/>
            <a:r>
              <a:rPr lang="en-US" b="1" dirty="0" err="1" smtClean="0"/>
              <a:t>Ugi</a:t>
            </a:r>
            <a:r>
              <a:rPr lang="en-US" b="1" dirty="0" smtClean="0"/>
              <a:t> </a:t>
            </a:r>
            <a:r>
              <a:rPr lang="en-US" b="1" dirty="0" err="1" smtClean="0"/>
              <a:t>Ispoyo</a:t>
            </a:r>
            <a:r>
              <a:rPr lang="en-US" b="1" dirty="0" smtClean="0"/>
              <a:t> </a:t>
            </a:r>
            <a:r>
              <a:rPr lang="en-US" b="1" dirty="0" err="1" smtClean="0"/>
              <a:t>Widodo</a:t>
            </a:r>
            <a:endParaRPr lang="en-US" b="1"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86200"/>
            <a:ext cx="8153400" cy="2959100"/>
          </a:xfrm>
        </p:spPr>
        <p:txBody>
          <a:bodyPr>
            <a:normAutofit/>
          </a:bodyPr>
          <a:lstStyle/>
          <a:p>
            <a:pPr marL="0" indent="0" algn="just">
              <a:buNone/>
            </a:pPr>
            <a:r>
              <a:rPr lang="en-US" sz="1600" b="1" dirty="0"/>
              <a:t>The first process is done is add a message with the number of bits booster so that the message length (in bits) is congruent to 448 modulo 512. This means that after adding bits booster, now the message length is 64 bits less than a multiple of 512. Things to remember is the number 512 appears because the MD5 algorithm to process messages in blocks 512.</a:t>
            </a:r>
          </a:p>
          <a:p>
            <a:pPr marL="0" indent="0" algn="just">
              <a:buNone/>
            </a:pPr>
            <a:endParaRPr lang="en-US" sz="1600" b="1" dirty="0"/>
          </a:p>
          <a:p>
            <a:pPr marL="0" indent="0" algn="just">
              <a:buNone/>
            </a:pPr>
            <a:r>
              <a:rPr lang="en-US" sz="1600" b="1" dirty="0"/>
              <a:t>If there is a message with a length of 448 bits, then the message will still be added with the bits of a booster. Messages will be added to 512 bits to 96 bits. So long bits wedge is between 1 and 512. Then another thing to note is that the bits booster consists of a binary 1 followed by the remaining bits 0.</a:t>
            </a:r>
            <a:endParaRPr lang="id-ID" sz="1600" b="1" dirty="0"/>
          </a:p>
        </p:txBody>
      </p:sp>
      <p:pic>
        <p:nvPicPr>
          <p:cNvPr id="4" name="Picture 3"/>
          <p:cNvPicPr/>
          <p:nvPr/>
        </p:nvPicPr>
        <p:blipFill>
          <a:blip r:embed="rId2">
            <a:lum contrast="40000"/>
          </a:blip>
          <a:srcRect b="67496"/>
          <a:stretch>
            <a:fillRect/>
          </a:stretch>
        </p:blipFill>
        <p:spPr bwMode="auto">
          <a:xfrm>
            <a:off x="425574" y="1828800"/>
            <a:ext cx="8108826" cy="14478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81000" y="816114"/>
            <a:ext cx="5791200" cy="707886"/>
          </a:xfrm>
          <a:prstGeom prst="rect">
            <a:avLst/>
          </a:prstGeom>
        </p:spPr>
        <p:txBody>
          <a:bodyPr wrap="square">
            <a:spAutoFit/>
          </a:bodyPr>
          <a:lstStyle/>
          <a:p>
            <a:r>
              <a:rPr lang="id-ID" sz="4000" b="1" dirty="0" smtClean="0">
                <a:solidFill>
                  <a:srgbClr val="92D050"/>
                </a:solidFill>
              </a:rPr>
              <a:t>Step 1: </a:t>
            </a:r>
            <a:r>
              <a:rPr lang="id-ID" sz="4000" b="1" dirty="0" smtClean="0"/>
              <a:t>Adding Bits</a:t>
            </a:r>
            <a:endParaRPr lang="id-ID" sz="4000" dirty="0"/>
          </a:p>
        </p:txBody>
      </p:sp>
    </p:spTree>
    <p:extLst>
      <p:ext uri="{BB962C8B-B14F-4D97-AF65-F5344CB8AC3E}">
        <p14:creationId xmlns:p14="http://schemas.microsoft.com/office/powerpoint/2010/main" val="3388310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6114"/>
            <a:ext cx="7010400" cy="707886"/>
          </a:xfrm>
          <a:prstGeom prst="rect">
            <a:avLst/>
          </a:prstGeom>
        </p:spPr>
        <p:txBody>
          <a:bodyPr wrap="square">
            <a:spAutoFit/>
          </a:bodyPr>
          <a:lstStyle/>
          <a:p>
            <a:r>
              <a:rPr lang="id-ID" sz="4000" b="1" dirty="0" smtClean="0">
                <a:solidFill>
                  <a:srgbClr val="92D050"/>
                </a:solidFill>
              </a:rPr>
              <a:t>Step 2: </a:t>
            </a:r>
            <a:r>
              <a:rPr lang="id-ID" sz="4000" b="1" dirty="0" smtClean="0"/>
              <a:t>Appending Lenght</a:t>
            </a:r>
            <a:endParaRPr lang="id-ID" sz="4000" dirty="0"/>
          </a:p>
        </p:txBody>
      </p:sp>
      <p:sp>
        <p:nvSpPr>
          <p:cNvPr id="5" name="Content Placeholder 2"/>
          <p:cNvSpPr>
            <a:spLocks noGrp="1"/>
          </p:cNvSpPr>
          <p:nvPr>
            <p:ph idx="1"/>
          </p:nvPr>
        </p:nvSpPr>
        <p:spPr>
          <a:xfrm>
            <a:off x="381000" y="3886200"/>
            <a:ext cx="8153400" cy="2959100"/>
          </a:xfrm>
        </p:spPr>
        <p:txBody>
          <a:bodyPr>
            <a:normAutofit/>
          </a:bodyPr>
          <a:lstStyle/>
          <a:p>
            <a:pPr marL="0" indent="0" algn="just">
              <a:buNone/>
            </a:pPr>
            <a:r>
              <a:rPr lang="en-US" sz="1600" b="1" dirty="0"/>
              <a:t>Then the next process is the message plus the 64 bits that specifies the length of the original message. If the message length is greater than 264 then it is taken modulo length in 264. In other words, if initially the message length equal to K bits, then 64 bits are added modulo 264. K stating that after the second process is completed, the length of the message now is 512 bits.</a:t>
            </a:r>
            <a:endParaRPr lang="id-ID" sz="1600" b="1" dirty="0"/>
          </a:p>
        </p:txBody>
      </p:sp>
      <p:pic>
        <p:nvPicPr>
          <p:cNvPr id="6" name="Picture 5"/>
          <p:cNvPicPr/>
          <p:nvPr/>
        </p:nvPicPr>
        <p:blipFill>
          <a:blip r:embed="rId2">
            <a:lum contrast="40000"/>
          </a:blip>
          <a:srcRect b="67496"/>
          <a:stretch>
            <a:fillRect/>
          </a:stretch>
        </p:blipFill>
        <p:spPr bwMode="auto">
          <a:xfrm>
            <a:off x="425574" y="1828800"/>
            <a:ext cx="8108826" cy="144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99242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670300"/>
            <a:ext cx="8153400" cy="2959100"/>
          </a:xfrm>
        </p:spPr>
        <p:txBody>
          <a:bodyPr>
            <a:normAutofit/>
          </a:bodyPr>
          <a:lstStyle/>
          <a:p>
            <a:pPr marL="0" indent="0" algn="just">
              <a:buNone/>
            </a:pPr>
            <a:r>
              <a:rPr lang="en-US" sz="1600" b="1" dirty="0"/>
              <a:t>Then the next process is the message plus the 64 bits that specifies the length of the original message. If the message length is greater than 264 then it is taken modulo length in 264. In other words, if initially the message length equal to K bits, then 64 bits are added modulo 264. K stating that after the second process is completed, the length of the message now is 512 bits</a:t>
            </a:r>
            <a:r>
              <a:rPr lang="en-US" sz="1600" b="1" dirty="0" smtClean="0"/>
              <a:t>.</a:t>
            </a:r>
            <a:endParaRPr lang="id-ID" sz="1600" b="1" dirty="0" smtClean="0"/>
          </a:p>
          <a:p>
            <a:pPr marL="0" indent="0" algn="just">
              <a:buNone/>
            </a:pPr>
            <a:endParaRPr lang="id-ID" sz="1600" b="1" dirty="0"/>
          </a:p>
          <a:p>
            <a:pPr marL="0" indent="0" algn="just">
              <a:buNone/>
            </a:pPr>
            <a:r>
              <a:rPr lang="en-US" sz="1600" b="1" dirty="0"/>
              <a:t>This buffer holds fourth intermediate results and final results. Each buffer is initialized with the values (in Hexadecimal notation) as follows:</a:t>
            </a:r>
            <a:endParaRPr lang="id-ID" sz="1600" b="1" dirty="0"/>
          </a:p>
          <a:p>
            <a:pPr marL="0" indent="0" algn="just">
              <a:buNone/>
            </a:pPr>
            <a:endParaRPr lang="id-ID" sz="1600" b="1" dirty="0"/>
          </a:p>
        </p:txBody>
      </p:sp>
      <p:pic>
        <p:nvPicPr>
          <p:cNvPr id="5" name="Picture 4"/>
          <p:cNvPicPr/>
          <p:nvPr/>
        </p:nvPicPr>
        <p:blipFill>
          <a:blip r:embed="rId2"/>
          <a:srcRect/>
          <a:stretch>
            <a:fillRect/>
          </a:stretch>
        </p:blipFill>
        <p:spPr bwMode="auto">
          <a:xfrm>
            <a:off x="7086600" y="1676400"/>
            <a:ext cx="1913187" cy="1377950"/>
          </a:xfrm>
          <a:prstGeom prst="rect">
            <a:avLst/>
          </a:prstGeom>
          <a:noFill/>
          <a:ln w="9525">
            <a:noFill/>
            <a:miter lim="800000"/>
            <a:headEnd/>
            <a:tailEnd/>
          </a:ln>
        </p:spPr>
      </p:pic>
      <p:pic>
        <p:nvPicPr>
          <p:cNvPr id="6" name="Picture 5"/>
          <p:cNvPicPr/>
          <p:nvPr/>
        </p:nvPicPr>
        <p:blipFill>
          <a:blip r:embed="rId3">
            <a:lum contrast="40000"/>
          </a:blip>
          <a:srcRect t="42862"/>
          <a:stretch>
            <a:fillRect/>
          </a:stretch>
        </p:blipFill>
        <p:spPr bwMode="auto">
          <a:xfrm>
            <a:off x="533400" y="1371600"/>
            <a:ext cx="6248400" cy="191277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81000" y="358914"/>
            <a:ext cx="7010400" cy="707886"/>
          </a:xfrm>
          <a:prstGeom prst="rect">
            <a:avLst/>
          </a:prstGeom>
        </p:spPr>
        <p:txBody>
          <a:bodyPr wrap="square">
            <a:spAutoFit/>
          </a:bodyPr>
          <a:lstStyle/>
          <a:p>
            <a:r>
              <a:rPr lang="id-ID" sz="4000" b="1" dirty="0" smtClean="0">
                <a:solidFill>
                  <a:srgbClr val="92D050"/>
                </a:solidFill>
              </a:rPr>
              <a:t>Step 3: </a:t>
            </a:r>
            <a:r>
              <a:rPr lang="id-ID" sz="4000" b="1" dirty="0" smtClean="0"/>
              <a:t>Buffer Initialization</a:t>
            </a:r>
            <a:endParaRPr lang="id-ID" sz="4000" dirty="0"/>
          </a:p>
        </p:txBody>
      </p:sp>
      <p:pic>
        <p:nvPicPr>
          <p:cNvPr id="8" name="Picture 7"/>
          <p:cNvPicPr/>
          <p:nvPr/>
        </p:nvPicPr>
        <p:blipFill>
          <a:blip r:embed="rId4"/>
          <a:srcRect/>
          <a:stretch>
            <a:fillRect/>
          </a:stretch>
        </p:blipFill>
        <p:spPr bwMode="auto">
          <a:xfrm>
            <a:off x="3505200" y="5814483"/>
            <a:ext cx="1562100" cy="1005417"/>
          </a:xfrm>
          <a:prstGeom prst="rect">
            <a:avLst/>
          </a:prstGeom>
          <a:noFill/>
          <a:ln w="9525">
            <a:noFill/>
            <a:miter lim="800000"/>
            <a:headEnd/>
            <a:tailEnd/>
          </a:ln>
        </p:spPr>
      </p:pic>
    </p:spTree>
    <p:extLst>
      <p:ext uri="{BB962C8B-B14F-4D97-AF65-F5344CB8AC3E}">
        <p14:creationId xmlns:p14="http://schemas.microsoft.com/office/powerpoint/2010/main" val="323007537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114800"/>
            <a:ext cx="8153400" cy="1447800"/>
          </a:xfrm>
        </p:spPr>
        <p:txBody>
          <a:bodyPr>
            <a:normAutofit/>
          </a:bodyPr>
          <a:lstStyle/>
          <a:p>
            <a:pPr marL="0" indent="0" algn="just">
              <a:buNone/>
            </a:pPr>
            <a:r>
              <a:rPr lang="en-US" sz="1600" b="1" dirty="0"/>
              <a:t>The next process is divided into L pieces of message blocks, each of which length is 512 bits (Y0 until YL-1). After that each block of 512 bits processed together with the MD buffer which produces a 128-bit output, and it is called HMD5. Here is an overview of the process HMD5</a:t>
            </a:r>
            <a:endParaRPr lang="id-ID" sz="1600" b="1" dirty="0"/>
          </a:p>
        </p:txBody>
      </p:sp>
      <p:pic>
        <p:nvPicPr>
          <p:cNvPr id="6" name="Picture 5"/>
          <p:cNvPicPr/>
          <p:nvPr/>
        </p:nvPicPr>
        <p:blipFill>
          <a:blip r:embed="rId2">
            <a:lum contrast="40000"/>
          </a:blip>
          <a:srcRect t="42862"/>
          <a:stretch>
            <a:fillRect/>
          </a:stretch>
        </p:blipFill>
        <p:spPr bwMode="auto">
          <a:xfrm>
            <a:off x="1797933" y="1752600"/>
            <a:ext cx="5548134" cy="174134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81000" y="816114"/>
            <a:ext cx="8229600" cy="707886"/>
          </a:xfrm>
          <a:prstGeom prst="rect">
            <a:avLst/>
          </a:prstGeom>
        </p:spPr>
        <p:txBody>
          <a:bodyPr wrap="square">
            <a:spAutoFit/>
          </a:bodyPr>
          <a:lstStyle/>
          <a:p>
            <a:r>
              <a:rPr lang="id-ID" sz="4000" b="1" dirty="0" smtClean="0">
                <a:solidFill>
                  <a:srgbClr val="92D050"/>
                </a:solidFill>
              </a:rPr>
              <a:t>Step 4: </a:t>
            </a:r>
            <a:r>
              <a:rPr lang="id-ID" sz="3600" b="1" dirty="0" smtClean="0"/>
              <a:t>Processing of The Message</a:t>
            </a:r>
            <a:endParaRPr lang="id-ID" sz="3600" dirty="0"/>
          </a:p>
        </p:txBody>
      </p:sp>
    </p:spTree>
    <p:extLst>
      <p:ext uri="{BB962C8B-B14F-4D97-AF65-F5344CB8AC3E}">
        <p14:creationId xmlns:p14="http://schemas.microsoft.com/office/powerpoint/2010/main" val="3769644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lum contrast="40000"/>
          </a:blip>
          <a:srcRect t="72509"/>
          <a:stretch>
            <a:fillRect/>
          </a:stretch>
        </p:blipFill>
        <p:spPr bwMode="auto">
          <a:xfrm>
            <a:off x="381000" y="1371600"/>
            <a:ext cx="5548134" cy="837819"/>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srcRect/>
          <a:stretch>
            <a:fillRect/>
          </a:stretch>
        </p:blipFill>
        <p:spPr bwMode="auto">
          <a:xfrm>
            <a:off x="1676399" y="1752600"/>
            <a:ext cx="3380000" cy="4246667"/>
          </a:xfrm>
          <a:prstGeom prst="rect">
            <a:avLst/>
          </a:prstGeom>
          <a:ln>
            <a:noFill/>
          </a:ln>
          <a:effectLst>
            <a:outerShdw blurRad="292100" dist="139700" dir="2700000" algn="tl" rotWithShape="0">
              <a:srgbClr val="333333">
                <a:alpha val="65000"/>
              </a:srgbClr>
            </a:outerShdw>
          </a:effectLst>
        </p:spPr>
      </p:pic>
      <p:sp>
        <p:nvSpPr>
          <p:cNvPr id="7" name="Bent Arrow 6"/>
          <p:cNvSpPr/>
          <p:nvPr/>
        </p:nvSpPr>
        <p:spPr>
          <a:xfrm flipV="1">
            <a:off x="1219200" y="1600200"/>
            <a:ext cx="457200" cy="1600200"/>
          </a:xfrm>
          <a:prstGeom prst="bentArrow">
            <a:avLst>
              <a:gd name="adj1" fmla="val 13051"/>
              <a:gd name="adj2" fmla="val 23194"/>
              <a:gd name="adj3" fmla="val 25000"/>
              <a:gd name="adj4" fmla="val 450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6159500" y="685800"/>
            <a:ext cx="2667000" cy="3970318"/>
          </a:xfrm>
          <a:prstGeom prst="rect">
            <a:avLst/>
          </a:prstGeom>
        </p:spPr>
        <p:txBody>
          <a:bodyPr wrap="square">
            <a:spAutoFit/>
          </a:bodyPr>
          <a:lstStyle/>
          <a:p>
            <a:pPr algn="just"/>
            <a:r>
              <a:rPr lang="en-US" b="1" dirty="0"/>
              <a:t>The next process is divided into L pieces of message blocks, each of which length is 512 bits (Y0 until YL-1). After that each block of 512 bits processed together with the MD buffer which produces a 128-bit output, and it is called HMD5. Here is an overview of the process HMD5</a:t>
            </a:r>
            <a:endParaRPr lang="id-ID" b="1" dirty="0"/>
          </a:p>
        </p:txBody>
      </p:sp>
      <p:sp>
        <p:nvSpPr>
          <p:cNvPr id="10" name="Rectangle 9"/>
          <p:cNvSpPr/>
          <p:nvPr/>
        </p:nvSpPr>
        <p:spPr>
          <a:xfrm>
            <a:off x="6475234" y="57912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spTree>
    <p:extLst>
      <p:ext uri="{BB962C8B-B14F-4D97-AF65-F5344CB8AC3E}">
        <p14:creationId xmlns:p14="http://schemas.microsoft.com/office/powerpoint/2010/main" val="330506983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lum contrast="40000"/>
          </a:blip>
          <a:srcRect t="72509"/>
          <a:stretch>
            <a:fillRect/>
          </a:stretch>
        </p:blipFill>
        <p:spPr bwMode="auto">
          <a:xfrm>
            <a:off x="381000" y="1371600"/>
            <a:ext cx="5548134" cy="837819"/>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srcRect/>
          <a:stretch>
            <a:fillRect/>
          </a:stretch>
        </p:blipFill>
        <p:spPr bwMode="auto">
          <a:xfrm>
            <a:off x="1676399" y="1752600"/>
            <a:ext cx="3380000" cy="4246667"/>
          </a:xfrm>
          <a:prstGeom prst="rect">
            <a:avLst/>
          </a:prstGeom>
          <a:ln>
            <a:noFill/>
          </a:ln>
          <a:effectLst>
            <a:outerShdw blurRad="292100" dist="139700" dir="2700000" algn="tl" rotWithShape="0">
              <a:srgbClr val="333333">
                <a:alpha val="65000"/>
              </a:srgbClr>
            </a:outerShdw>
          </a:effectLst>
        </p:spPr>
      </p:pic>
      <p:sp>
        <p:nvSpPr>
          <p:cNvPr id="6" name="Bent Arrow 5"/>
          <p:cNvSpPr/>
          <p:nvPr/>
        </p:nvSpPr>
        <p:spPr>
          <a:xfrm flipV="1">
            <a:off x="1219200" y="1600200"/>
            <a:ext cx="457200" cy="1600200"/>
          </a:xfrm>
          <a:prstGeom prst="bentArrow">
            <a:avLst>
              <a:gd name="adj1" fmla="val 13051"/>
              <a:gd name="adj2" fmla="val 23194"/>
              <a:gd name="adj3" fmla="val 25000"/>
              <a:gd name="adj4" fmla="val 450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475234" y="57912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sp>
        <p:nvSpPr>
          <p:cNvPr id="8" name="Rectangle 7"/>
          <p:cNvSpPr/>
          <p:nvPr/>
        </p:nvSpPr>
        <p:spPr>
          <a:xfrm>
            <a:off x="6172200" y="304800"/>
            <a:ext cx="2743200" cy="4832092"/>
          </a:xfrm>
          <a:prstGeom prst="rect">
            <a:avLst/>
          </a:prstGeom>
        </p:spPr>
        <p:txBody>
          <a:bodyPr wrap="square">
            <a:spAutoFit/>
          </a:bodyPr>
          <a:lstStyle/>
          <a:p>
            <a:pPr lvl="0" algn="just">
              <a:lnSpc>
                <a:spcPct val="110000"/>
              </a:lnSpc>
              <a:spcBef>
                <a:spcPts val="0"/>
              </a:spcBef>
              <a:buClr>
                <a:srgbClr val="0FCED3"/>
              </a:buClr>
            </a:pPr>
            <a:r>
              <a:rPr lang="en-US" sz="1400" b="1" dirty="0"/>
              <a:t>YQ declare blocks q 512-bit all of the messages that have been added with the bits of a booster in the first process and additional 64 bit length value of the original message in the process. MDQ is a 128 bit message digest value of the process HMD5 to-q. At the beginning of the process, an initial value buffer containing MDQ MD. Then the function </a:t>
            </a:r>
            <a:r>
              <a:rPr lang="en-US" sz="1400" b="1" dirty="0" err="1"/>
              <a:t>fF</a:t>
            </a:r>
            <a:r>
              <a:rPr lang="en-US" sz="1400" b="1" dirty="0"/>
              <a:t>, FG, FH, and </a:t>
            </a:r>
            <a:r>
              <a:rPr lang="en-US" sz="1400" b="1" dirty="0" err="1"/>
              <a:t>fI</a:t>
            </a:r>
            <a:r>
              <a:rPr lang="en-US" sz="1400" b="1" dirty="0"/>
              <a:t> in the picture, each containing 16 times the basic operations of the input, each of the basic operations </a:t>
            </a:r>
            <a:r>
              <a:rPr lang="id-ID" sz="1400" b="1" dirty="0" smtClean="0"/>
              <a:t>using </a:t>
            </a:r>
            <a:r>
              <a:rPr lang="en-US" sz="1400" b="1" dirty="0" err="1" smtClean="0"/>
              <a:t>kn</a:t>
            </a:r>
            <a:r>
              <a:rPr lang="en-US" sz="1400" b="1" dirty="0" smtClean="0"/>
              <a:t> </a:t>
            </a:r>
            <a:r>
              <a:rPr lang="en-US" sz="1400" b="1" dirty="0"/>
              <a:t>element T. The following table illustrated the basic operation MD5</a:t>
            </a:r>
            <a:endParaRPr lang="en-US" sz="1400" b="1" dirty="0" smtClean="0"/>
          </a:p>
        </p:txBody>
      </p:sp>
    </p:spTree>
    <p:extLst>
      <p:ext uri="{BB962C8B-B14F-4D97-AF65-F5344CB8AC3E}">
        <p14:creationId xmlns:p14="http://schemas.microsoft.com/office/powerpoint/2010/main" val="108197347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5800" y="228600"/>
            <a:ext cx="4572000" cy="923330"/>
          </a:xfrm>
          <a:prstGeom prst="rect">
            <a:avLst/>
          </a:prstGeom>
        </p:spPr>
        <p:txBody>
          <a:bodyPr>
            <a:spAutoFit/>
          </a:bodyPr>
          <a:lstStyle/>
          <a:p>
            <a:r>
              <a:rPr lang="id-ID" b="1" dirty="0"/>
              <a:t>MD5 basic operations shown in the side image can be written with the following equation:</a:t>
            </a:r>
          </a:p>
        </p:txBody>
      </p:sp>
      <p:sp>
        <p:nvSpPr>
          <p:cNvPr id="5" name="Rectangle 4"/>
          <p:cNvSpPr/>
          <p:nvPr/>
        </p:nvSpPr>
        <p:spPr>
          <a:xfrm>
            <a:off x="6475234" y="57912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pic>
        <p:nvPicPr>
          <p:cNvPr id="6" name="Picture 5"/>
          <p:cNvPicPr/>
          <p:nvPr/>
        </p:nvPicPr>
        <p:blipFill>
          <a:blip r:embed="rId2"/>
          <a:srcRect/>
          <a:stretch>
            <a:fillRect/>
          </a:stretch>
        </p:blipFill>
        <p:spPr bwMode="auto">
          <a:xfrm>
            <a:off x="4762500" y="1295400"/>
            <a:ext cx="4038600" cy="505148"/>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5630858" y="1969418"/>
            <a:ext cx="3436942" cy="2150867"/>
          </a:xfrm>
          <a:prstGeom prst="rect">
            <a:avLst/>
          </a:prstGeom>
          <a:noFill/>
          <a:ln w="9525">
            <a:noFill/>
            <a:miter lim="800000"/>
            <a:headEnd/>
            <a:tailEnd/>
          </a:ln>
        </p:spPr>
      </p:pic>
      <p:pic>
        <p:nvPicPr>
          <p:cNvPr id="8" name="Picture 7"/>
          <p:cNvPicPr/>
          <p:nvPr/>
        </p:nvPicPr>
        <p:blipFill>
          <a:blip r:embed="rId4"/>
          <a:srcRect/>
          <a:stretch>
            <a:fillRect/>
          </a:stretch>
        </p:blipFill>
        <p:spPr bwMode="auto">
          <a:xfrm>
            <a:off x="228600" y="1969418"/>
            <a:ext cx="3507402" cy="4406736"/>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5"/>
          <a:srcRect/>
          <a:stretch>
            <a:fillRect/>
          </a:stretch>
        </p:blipFill>
        <p:spPr bwMode="auto">
          <a:xfrm>
            <a:off x="3276600" y="2190493"/>
            <a:ext cx="2133600" cy="3136140"/>
          </a:xfrm>
          <a:prstGeom prst="rect">
            <a:avLst/>
          </a:prstGeom>
          <a:ln>
            <a:noFill/>
          </a:ln>
          <a:effectLst>
            <a:outerShdw blurRad="292100" dist="139700" dir="2700000" algn="tl" rotWithShape="0">
              <a:srgbClr val="333333">
                <a:alpha val="65000"/>
              </a:srgbClr>
            </a:outerShdw>
          </a:effectLst>
        </p:spPr>
      </p:pic>
      <p:sp>
        <p:nvSpPr>
          <p:cNvPr id="10" name="Right Arrow 9"/>
          <p:cNvSpPr/>
          <p:nvPr/>
        </p:nvSpPr>
        <p:spPr>
          <a:xfrm>
            <a:off x="2590800" y="3558304"/>
            <a:ext cx="830258" cy="9225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00969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19600" y="228600"/>
            <a:ext cx="4419600" cy="1200329"/>
          </a:xfrm>
          <a:prstGeom prst="rect">
            <a:avLst/>
          </a:prstGeom>
        </p:spPr>
        <p:txBody>
          <a:bodyPr wrap="square">
            <a:spAutoFit/>
          </a:bodyPr>
          <a:lstStyle/>
          <a:p>
            <a:pPr algn="just"/>
            <a:r>
              <a:rPr lang="en-US" b="1" dirty="0"/>
              <a:t>The function </a:t>
            </a:r>
            <a:r>
              <a:rPr lang="en-US" b="1" dirty="0" err="1"/>
              <a:t>fF</a:t>
            </a:r>
            <a:r>
              <a:rPr lang="en-US" b="1" dirty="0"/>
              <a:t>, FG, FH, and </a:t>
            </a:r>
            <a:r>
              <a:rPr lang="en-US" b="1" dirty="0" err="1"/>
              <a:t>fI</a:t>
            </a:r>
            <a:r>
              <a:rPr lang="en-US" b="1" dirty="0"/>
              <a:t> is a function to manipulate inputs a, b, c, and d with a 32-bit size. Each function can be seen in the table below</a:t>
            </a:r>
            <a:endParaRPr lang="id-ID" b="1" dirty="0"/>
          </a:p>
        </p:txBody>
      </p:sp>
      <p:pic>
        <p:nvPicPr>
          <p:cNvPr id="6" name="Picture 5"/>
          <p:cNvPicPr/>
          <p:nvPr/>
        </p:nvPicPr>
        <p:blipFill>
          <a:blip r:embed="rId2"/>
          <a:srcRect/>
          <a:stretch>
            <a:fillRect/>
          </a:stretch>
        </p:blipFill>
        <p:spPr bwMode="auto">
          <a:xfrm>
            <a:off x="4495800" y="1676400"/>
            <a:ext cx="4419600" cy="12954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152400" y="2089120"/>
            <a:ext cx="3382138" cy="4249353"/>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4"/>
          <a:srcRect/>
          <a:stretch>
            <a:fillRect/>
          </a:stretch>
        </p:blipFill>
        <p:spPr bwMode="auto">
          <a:xfrm>
            <a:off x="3657600" y="3219271"/>
            <a:ext cx="2057400" cy="3024135"/>
          </a:xfrm>
          <a:prstGeom prst="rect">
            <a:avLst/>
          </a:prstGeom>
          <a:ln>
            <a:noFill/>
          </a:ln>
          <a:effectLst>
            <a:outerShdw blurRad="292100" dist="139700" dir="2700000" algn="tl" rotWithShape="0">
              <a:srgbClr val="333333">
                <a:alpha val="65000"/>
              </a:srgbClr>
            </a:outerShdw>
          </a:effectLst>
        </p:spPr>
      </p:pic>
      <p:sp>
        <p:nvSpPr>
          <p:cNvPr id="8" name="Right Arrow 7"/>
          <p:cNvSpPr/>
          <p:nvPr/>
        </p:nvSpPr>
        <p:spPr>
          <a:xfrm>
            <a:off x="3134235" y="3962400"/>
            <a:ext cx="800606" cy="889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ame 9"/>
          <p:cNvSpPr/>
          <p:nvPr/>
        </p:nvSpPr>
        <p:spPr>
          <a:xfrm>
            <a:off x="1752600" y="2977971"/>
            <a:ext cx="1126067" cy="2413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568700"/>
            <a:ext cx="1126067" cy="2413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4102100"/>
            <a:ext cx="1126067" cy="2413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635500"/>
            <a:ext cx="1126067" cy="2413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6475234" y="57912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spTree>
    <p:extLst>
      <p:ext uri="{BB962C8B-B14F-4D97-AF65-F5344CB8AC3E}">
        <p14:creationId xmlns:p14="http://schemas.microsoft.com/office/powerpoint/2010/main" val="299475403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5234" y="57912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sp>
        <p:nvSpPr>
          <p:cNvPr id="5" name="Rectangle 4"/>
          <p:cNvSpPr/>
          <p:nvPr/>
        </p:nvSpPr>
        <p:spPr>
          <a:xfrm>
            <a:off x="4419600" y="228600"/>
            <a:ext cx="4419600" cy="1200329"/>
          </a:xfrm>
          <a:prstGeom prst="rect">
            <a:avLst/>
          </a:prstGeom>
        </p:spPr>
        <p:txBody>
          <a:bodyPr wrap="square">
            <a:spAutoFit/>
          </a:bodyPr>
          <a:lstStyle/>
          <a:p>
            <a:pPr algn="just"/>
            <a:r>
              <a:rPr lang="en-US" b="1" dirty="0"/>
              <a:t>Then the value of T [</a:t>
            </a:r>
            <a:r>
              <a:rPr lang="en-US" b="1" dirty="0" err="1"/>
              <a:t>i</a:t>
            </a:r>
            <a:r>
              <a:rPr lang="en-US" b="1" dirty="0"/>
              <a:t>] can be seen in the table below. These are organized by function 232 x abs (sin (</a:t>
            </a:r>
            <a:r>
              <a:rPr lang="en-US" b="1" dirty="0" err="1"/>
              <a:t>i</a:t>
            </a:r>
            <a:r>
              <a:rPr lang="en-US" b="1" dirty="0"/>
              <a:t>)), </a:t>
            </a:r>
            <a:r>
              <a:rPr lang="en-US" b="1" dirty="0" err="1"/>
              <a:t>i</a:t>
            </a:r>
            <a:r>
              <a:rPr lang="en-US" b="1" dirty="0"/>
              <a:t> in radians.</a:t>
            </a:r>
            <a:endParaRPr lang="id-ID" b="1" dirty="0"/>
          </a:p>
        </p:txBody>
      </p:sp>
      <p:pic>
        <p:nvPicPr>
          <p:cNvPr id="6" name="Picture 5"/>
          <p:cNvPicPr/>
          <p:nvPr/>
        </p:nvPicPr>
        <p:blipFill>
          <a:blip r:embed="rId2"/>
          <a:srcRect/>
          <a:stretch>
            <a:fillRect/>
          </a:stretch>
        </p:blipFill>
        <p:spPr bwMode="auto">
          <a:xfrm>
            <a:off x="4419600" y="1676400"/>
            <a:ext cx="4572000" cy="22860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152400" y="2389871"/>
            <a:ext cx="2897143" cy="3640000"/>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4"/>
          <a:srcRect/>
          <a:stretch>
            <a:fillRect/>
          </a:stretch>
        </p:blipFill>
        <p:spPr bwMode="auto">
          <a:xfrm>
            <a:off x="3200400" y="4042661"/>
            <a:ext cx="1762371" cy="2590477"/>
          </a:xfrm>
          <a:prstGeom prst="rect">
            <a:avLst/>
          </a:prstGeom>
          <a:ln>
            <a:noFill/>
          </a:ln>
          <a:effectLst>
            <a:outerShdw blurRad="292100" dist="139700" dir="2700000" algn="tl" rotWithShape="0">
              <a:srgbClr val="333333">
                <a:alpha val="65000"/>
              </a:srgbClr>
            </a:outerShdw>
          </a:effectLst>
        </p:spPr>
      </p:pic>
      <p:sp>
        <p:nvSpPr>
          <p:cNvPr id="10" name="Frame 9"/>
          <p:cNvSpPr/>
          <p:nvPr/>
        </p:nvSpPr>
        <p:spPr>
          <a:xfrm>
            <a:off x="1981200" y="3609072"/>
            <a:ext cx="457200" cy="2286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981200" y="3151872"/>
            <a:ext cx="457200" cy="2286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981200" y="4066272"/>
            <a:ext cx="457200" cy="2286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981200" y="4523472"/>
            <a:ext cx="457200" cy="2286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Right Arrow 7"/>
          <p:cNvSpPr/>
          <p:nvPr/>
        </p:nvSpPr>
        <p:spPr>
          <a:xfrm>
            <a:off x="2669315" y="4447272"/>
            <a:ext cx="6858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21116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6114"/>
            <a:ext cx="8229600" cy="1323439"/>
          </a:xfrm>
          <a:prstGeom prst="rect">
            <a:avLst/>
          </a:prstGeom>
        </p:spPr>
        <p:txBody>
          <a:bodyPr wrap="square">
            <a:spAutoFit/>
          </a:bodyPr>
          <a:lstStyle/>
          <a:p>
            <a:r>
              <a:rPr lang="en-US" sz="4000" b="1" dirty="0">
                <a:solidFill>
                  <a:srgbClr val="92D050"/>
                </a:solidFill>
              </a:rPr>
              <a:t>table values T [</a:t>
            </a:r>
            <a:r>
              <a:rPr lang="en-US" sz="4000" b="1" dirty="0" err="1">
                <a:solidFill>
                  <a:srgbClr val="92D050"/>
                </a:solidFill>
              </a:rPr>
              <a:t>i</a:t>
            </a:r>
            <a:r>
              <a:rPr lang="en-US" sz="4000" b="1" dirty="0">
                <a:solidFill>
                  <a:srgbClr val="92D050"/>
                </a:solidFill>
              </a:rPr>
              <a:t>] </a:t>
            </a:r>
            <a:r>
              <a:rPr lang="en-US" sz="4000" b="1" dirty="0"/>
              <a:t>of the treatment process 4</a:t>
            </a:r>
            <a:endParaRPr lang="id-ID" sz="3600" dirty="0"/>
          </a:p>
        </p:txBody>
      </p:sp>
      <p:pic>
        <p:nvPicPr>
          <p:cNvPr id="5" name="Picture 4"/>
          <p:cNvPicPr/>
          <p:nvPr/>
        </p:nvPicPr>
        <p:blipFill>
          <a:blip r:embed="rId2"/>
          <a:srcRect/>
          <a:stretch>
            <a:fillRect/>
          </a:stretch>
        </p:blipFill>
        <p:spPr bwMode="auto">
          <a:xfrm>
            <a:off x="609600" y="2514600"/>
            <a:ext cx="7772400" cy="3962400"/>
          </a:xfrm>
          <a:prstGeom prst="rect">
            <a:avLst/>
          </a:prstGeom>
          <a:noFill/>
          <a:ln w="9525">
            <a:noFill/>
            <a:miter lim="800000"/>
            <a:headEnd/>
            <a:tailEnd/>
          </a:ln>
        </p:spPr>
      </p:pic>
    </p:spTree>
    <p:extLst>
      <p:ext uri="{BB962C8B-B14F-4D97-AF65-F5344CB8AC3E}">
        <p14:creationId xmlns:p14="http://schemas.microsoft.com/office/powerpoint/2010/main" val="135511459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93" y="685800"/>
            <a:ext cx="5295900" cy="1325563"/>
          </a:xfrm>
        </p:spPr>
        <p:txBody>
          <a:bodyPr/>
          <a:lstStyle/>
          <a:p>
            <a:pPr algn="r"/>
            <a:r>
              <a:rPr lang="id-ID" b="1" dirty="0" smtClean="0">
                <a:solidFill>
                  <a:srgbClr val="92D050"/>
                </a:solidFill>
              </a:rPr>
              <a:t>What we Discuss?</a:t>
            </a:r>
            <a:endParaRPr lang="id-ID" b="1" dirty="0">
              <a:solidFill>
                <a:srgbClr val="92D050"/>
              </a:solidFill>
            </a:endParaRPr>
          </a:p>
        </p:txBody>
      </p:sp>
      <p:sp>
        <p:nvSpPr>
          <p:cNvPr id="3" name="Content Placeholder 2"/>
          <p:cNvSpPr>
            <a:spLocks noGrp="1"/>
          </p:cNvSpPr>
          <p:nvPr>
            <p:ph idx="1"/>
          </p:nvPr>
        </p:nvSpPr>
        <p:spPr>
          <a:xfrm>
            <a:off x="2552015" y="1828800"/>
            <a:ext cx="6591985" cy="4539622"/>
          </a:xfrm>
        </p:spPr>
        <p:txBody>
          <a:bodyPr>
            <a:normAutofit/>
          </a:bodyPr>
          <a:lstStyle/>
          <a:p>
            <a:r>
              <a:rPr lang="id-ID" b="1" dirty="0" smtClean="0"/>
              <a:t>Cryptyography, Encryption, MD5</a:t>
            </a:r>
          </a:p>
          <a:p>
            <a:r>
              <a:rPr lang="id-ID" b="1" dirty="0" smtClean="0"/>
              <a:t>MD5 Algorithm</a:t>
            </a:r>
          </a:p>
          <a:p>
            <a:r>
              <a:rPr lang="id-ID" b="1" dirty="0" smtClean="0"/>
              <a:t>How to works of MD5 Algorithm</a:t>
            </a:r>
          </a:p>
          <a:p>
            <a:r>
              <a:rPr lang="id-ID" b="1" dirty="0" smtClean="0"/>
              <a:t>Advantages and Disadvantages</a:t>
            </a:r>
          </a:p>
          <a:p>
            <a:endParaRPr lang="id-ID" b="1" dirty="0"/>
          </a:p>
        </p:txBody>
      </p:sp>
    </p:spTree>
    <p:extLst>
      <p:ext uri="{BB962C8B-B14F-4D97-AF65-F5344CB8AC3E}">
        <p14:creationId xmlns:p14="http://schemas.microsoft.com/office/powerpoint/2010/main" val="179170456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14934" y="5943600"/>
            <a:ext cx="2376666" cy="830997"/>
          </a:xfrm>
          <a:prstGeom prst="rect">
            <a:avLst/>
          </a:prstGeom>
        </p:spPr>
        <p:txBody>
          <a:bodyPr wrap="square">
            <a:spAutoFit/>
          </a:bodyPr>
          <a:lstStyle/>
          <a:p>
            <a:pPr algn="r"/>
            <a:r>
              <a:rPr lang="id-ID" sz="2400" b="1" dirty="0">
                <a:solidFill>
                  <a:srgbClr val="92D050"/>
                </a:solidFill>
              </a:rPr>
              <a:t>Processing of The Message</a:t>
            </a:r>
            <a:endParaRPr lang="id-ID" sz="2400" dirty="0">
              <a:solidFill>
                <a:srgbClr val="92D050"/>
              </a:solidFill>
            </a:endParaRPr>
          </a:p>
        </p:txBody>
      </p:sp>
      <p:sp>
        <p:nvSpPr>
          <p:cNvPr id="5" name="Rectangle 4"/>
          <p:cNvSpPr/>
          <p:nvPr/>
        </p:nvSpPr>
        <p:spPr>
          <a:xfrm>
            <a:off x="304800" y="228600"/>
            <a:ext cx="8534400" cy="1477328"/>
          </a:xfrm>
          <a:prstGeom prst="rect">
            <a:avLst/>
          </a:prstGeom>
        </p:spPr>
        <p:txBody>
          <a:bodyPr wrap="square">
            <a:spAutoFit/>
          </a:bodyPr>
          <a:lstStyle/>
          <a:p>
            <a:pPr algn="just"/>
            <a:r>
              <a:rPr lang="en-US" b="1" dirty="0"/>
              <a:t>As previously explained that the function </a:t>
            </a:r>
            <a:r>
              <a:rPr lang="en-US" b="1" dirty="0" err="1"/>
              <a:t>fF</a:t>
            </a:r>
            <a:r>
              <a:rPr lang="en-US" b="1" dirty="0"/>
              <a:t>, FG, FH, and </a:t>
            </a:r>
            <a:r>
              <a:rPr lang="en-US" b="1" dirty="0" err="1"/>
              <a:t>fI</a:t>
            </a:r>
            <a:r>
              <a:rPr lang="en-US" b="1" dirty="0"/>
              <a:t> do 16 times the basic operations. Suppose the following notation</a:t>
            </a:r>
            <a:r>
              <a:rPr lang="en-US" b="1" dirty="0" smtClean="0"/>
              <a:t>,</a:t>
            </a:r>
            <a:r>
              <a:rPr lang="id-ID" b="1" dirty="0" smtClean="0"/>
              <a:t>                        </a:t>
            </a:r>
          </a:p>
          <a:p>
            <a:pPr algn="just"/>
            <a:r>
              <a:rPr lang="en-US" b="1" dirty="0" smtClean="0"/>
              <a:t>stating operation</a:t>
            </a:r>
            <a:r>
              <a:rPr lang="id-ID" b="1" dirty="0" smtClean="0"/>
              <a:t>                                      </a:t>
            </a:r>
            <a:r>
              <a:rPr lang="en-US" b="1" dirty="0" smtClean="0"/>
              <a:t>for </a:t>
            </a:r>
            <a:r>
              <a:rPr lang="en-US" b="1" dirty="0"/>
              <a:t>operation above, &lt;&lt;&lt; s symbolize </a:t>
            </a:r>
            <a:r>
              <a:rPr lang="id-ID" b="1" dirty="0" smtClean="0"/>
              <a:t>operation</a:t>
            </a:r>
            <a:r>
              <a:rPr lang="en-US" b="1" dirty="0" smtClean="0"/>
              <a:t> </a:t>
            </a:r>
            <a:r>
              <a:rPr lang="en-US" b="1" dirty="0"/>
              <a:t>circular left shift of 32 bits, the basic operations on each lap can be tabulated as follows:</a:t>
            </a:r>
            <a:endParaRPr lang="id-ID" b="1" dirty="0"/>
          </a:p>
        </p:txBody>
      </p:sp>
      <p:pic>
        <p:nvPicPr>
          <p:cNvPr id="6" name="Picture 5"/>
          <p:cNvPicPr/>
          <p:nvPr/>
        </p:nvPicPr>
        <p:blipFill>
          <a:blip r:embed="rId2"/>
          <a:srcRect b="17241"/>
          <a:stretch>
            <a:fillRect/>
          </a:stretch>
        </p:blipFill>
        <p:spPr bwMode="auto">
          <a:xfrm>
            <a:off x="5943600" y="533400"/>
            <a:ext cx="1409700" cy="27284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514600" y="892278"/>
            <a:ext cx="2971800" cy="228600"/>
          </a:xfrm>
          <a:prstGeom prst="rect">
            <a:avLst/>
          </a:prstGeom>
          <a:noFill/>
          <a:ln w="9525">
            <a:noFill/>
            <a:miter lim="800000"/>
            <a:headEnd/>
            <a:tailEnd/>
          </a:ln>
        </p:spPr>
      </p:pic>
      <p:sp>
        <p:nvSpPr>
          <p:cNvPr id="8" name="Rectangle 7"/>
          <p:cNvSpPr/>
          <p:nvPr/>
        </p:nvSpPr>
        <p:spPr>
          <a:xfrm>
            <a:off x="4648200" y="2223320"/>
            <a:ext cx="1828800" cy="1169551"/>
          </a:xfrm>
          <a:prstGeom prst="rect">
            <a:avLst/>
          </a:prstGeom>
        </p:spPr>
        <p:txBody>
          <a:bodyPr wrap="square">
            <a:spAutoFit/>
          </a:bodyPr>
          <a:lstStyle/>
          <a:p>
            <a:pPr algn="just"/>
            <a:r>
              <a:rPr lang="id-ID" sz="1400" b="1" dirty="0"/>
              <a:t>16 times the basic operations with g (b, c, d) - </a:t>
            </a:r>
            <a:r>
              <a:rPr lang="id-ID" sz="1400" b="1" dirty="0" smtClean="0"/>
              <a:t>I </a:t>
            </a:r>
            <a:r>
              <a:rPr lang="id-ID" sz="1400" b="1" dirty="0"/>
              <a:t>(b, c, d), can be seen in the following table:</a:t>
            </a:r>
          </a:p>
        </p:txBody>
      </p:sp>
      <p:sp>
        <p:nvSpPr>
          <p:cNvPr id="9" name="Rectangle 8"/>
          <p:cNvSpPr/>
          <p:nvPr/>
        </p:nvSpPr>
        <p:spPr>
          <a:xfrm>
            <a:off x="2438400" y="2223320"/>
            <a:ext cx="1828800" cy="1169551"/>
          </a:xfrm>
          <a:prstGeom prst="rect">
            <a:avLst/>
          </a:prstGeom>
        </p:spPr>
        <p:txBody>
          <a:bodyPr wrap="square">
            <a:spAutoFit/>
          </a:bodyPr>
          <a:lstStyle/>
          <a:p>
            <a:pPr algn="just"/>
            <a:r>
              <a:rPr lang="id-ID" sz="1400" b="1" dirty="0"/>
              <a:t>16 times the basic operations with g (b, c, d) - </a:t>
            </a:r>
            <a:r>
              <a:rPr lang="id-ID" sz="1400" b="1" dirty="0" smtClean="0"/>
              <a:t>G </a:t>
            </a:r>
            <a:r>
              <a:rPr lang="id-ID" sz="1400" b="1" dirty="0"/>
              <a:t>(b, c, d), can be seen in the following table:</a:t>
            </a:r>
          </a:p>
        </p:txBody>
      </p:sp>
      <p:sp>
        <p:nvSpPr>
          <p:cNvPr id="10" name="Rectangle 9"/>
          <p:cNvSpPr/>
          <p:nvPr/>
        </p:nvSpPr>
        <p:spPr>
          <a:xfrm>
            <a:off x="6781800" y="2209799"/>
            <a:ext cx="1828800" cy="1169551"/>
          </a:xfrm>
          <a:prstGeom prst="rect">
            <a:avLst/>
          </a:prstGeom>
        </p:spPr>
        <p:txBody>
          <a:bodyPr wrap="square">
            <a:spAutoFit/>
          </a:bodyPr>
          <a:lstStyle/>
          <a:p>
            <a:pPr algn="just"/>
            <a:r>
              <a:rPr lang="id-ID" sz="1400" b="1" dirty="0"/>
              <a:t>16 times the basic operations with g (b, c, d) - </a:t>
            </a:r>
            <a:r>
              <a:rPr lang="id-ID" sz="1400" b="1" dirty="0" smtClean="0"/>
              <a:t>H </a:t>
            </a:r>
            <a:r>
              <a:rPr lang="id-ID" sz="1400" b="1" dirty="0"/>
              <a:t>(b, c, d), can be seen in the following table:</a:t>
            </a:r>
          </a:p>
        </p:txBody>
      </p:sp>
      <p:sp>
        <p:nvSpPr>
          <p:cNvPr id="11" name="Rectangle 10"/>
          <p:cNvSpPr/>
          <p:nvPr/>
        </p:nvSpPr>
        <p:spPr>
          <a:xfrm>
            <a:off x="304800" y="2209800"/>
            <a:ext cx="1828800" cy="1169551"/>
          </a:xfrm>
          <a:prstGeom prst="rect">
            <a:avLst/>
          </a:prstGeom>
        </p:spPr>
        <p:txBody>
          <a:bodyPr wrap="square">
            <a:spAutoFit/>
          </a:bodyPr>
          <a:lstStyle/>
          <a:p>
            <a:pPr algn="just"/>
            <a:r>
              <a:rPr lang="id-ID" sz="1400" b="1" dirty="0"/>
              <a:t>16 times the basic operations with g (b, c, d) - F (b, c, d), can be seen in the following table:</a:t>
            </a:r>
          </a:p>
        </p:txBody>
      </p:sp>
      <p:pic>
        <p:nvPicPr>
          <p:cNvPr id="12" name="Picture 11"/>
          <p:cNvPicPr/>
          <p:nvPr/>
        </p:nvPicPr>
        <p:blipFill>
          <a:blip r:embed="rId4"/>
          <a:srcRect/>
          <a:stretch>
            <a:fillRect/>
          </a:stretch>
        </p:blipFill>
        <p:spPr bwMode="auto">
          <a:xfrm>
            <a:off x="304800" y="3400965"/>
            <a:ext cx="1851919" cy="2520000"/>
          </a:xfrm>
          <a:prstGeom prst="rect">
            <a:avLst/>
          </a:prstGeom>
          <a:noFill/>
          <a:ln w="9525">
            <a:noFill/>
            <a:miter lim="800000"/>
            <a:headEnd/>
            <a:tailEnd/>
          </a:ln>
        </p:spPr>
      </p:pic>
      <p:pic>
        <p:nvPicPr>
          <p:cNvPr id="13" name="Picture 12"/>
          <p:cNvPicPr/>
          <p:nvPr/>
        </p:nvPicPr>
        <p:blipFill>
          <a:blip r:embed="rId5"/>
          <a:srcRect/>
          <a:stretch>
            <a:fillRect/>
          </a:stretch>
        </p:blipFill>
        <p:spPr bwMode="auto">
          <a:xfrm>
            <a:off x="2362200" y="3406014"/>
            <a:ext cx="1982857" cy="2514951"/>
          </a:xfrm>
          <a:prstGeom prst="rect">
            <a:avLst/>
          </a:prstGeom>
          <a:noFill/>
          <a:ln w="9525">
            <a:noFill/>
            <a:miter lim="800000"/>
            <a:headEnd/>
            <a:tailEnd/>
          </a:ln>
        </p:spPr>
      </p:pic>
      <p:pic>
        <p:nvPicPr>
          <p:cNvPr id="14" name="Picture 13"/>
          <p:cNvPicPr/>
          <p:nvPr/>
        </p:nvPicPr>
        <p:blipFill>
          <a:blip r:embed="rId6"/>
          <a:srcRect/>
          <a:stretch>
            <a:fillRect/>
          </a:stretch>
        </p:blipFill>
        <p:spPr bwMode="auto">
          <a:xfrm>
            <a:off x="4572000" y="3423822"/>
            <a:ext cx="1989098" cy="2497143"/>
          </a:xfrm>
          <a:prstGeom prst="rect">
            <a:avLst/>
          </a:prstGeom>
          <a:noFill/>
          <a:ln w="9525">
            <a:noFill/>
            <a:miter lim="800000"/>
            <a:headEnd/>
            <a:tailEnd/>
          </a:ln>
        </p:spPr>
      </p:pic>
      <p:pic>
        <p:nvPicPr>
          <p:cNvPr id="15" name="Picture 14"/>
          <p:cNvPicPr/>
          <p:nvPr/>
        </p:nvPicPr>
        <p:blipFill>
          <a:blip r:embed="rId7"/>
          <a:srcRect/>
          <a:stretch>
            <a:fillRect/>
          </a:stretch>
        </p:blipFill>
        <p:spPr bwMode="auto">
          <a:xfrm>
            <a:off x="6705600" y="3383149"/>
            <a:ext cx="2045714" cy="2537815"/>
          </a:xfrm>
          <a:prstGeom prst="rect">
            <a:avLst/>
          </a:prstGeom>
          <a:noFill/>
          <a:ln w="9525">
            <a:noFill/>
            <a:miter lim="800000"/>
            <a:headEnd/>
            <a:tailEnd/>
          </a:ln>
        </p:spPr>
      </p:pic>
      <p:sp>
        <p:nvSpPr>
          <p:cNvPr id="16" name="Rectangle 15"/>
          <p:cNvSpPr/>
          <p:nvPr/>
        </p:nvSpPr>
        <p:spPr>
          <a:xfrm>
            <a:off x="744233" y="1857822"/>
            <a:ext cx="1027845" cy="369332"/>
          </a:xfrm>
          <a:prstGeom prst="rect">
            <a:avLst/>
          </a:prstGeom>
        </p:spPr>
        <p:txBody>
          <a:bodyPr wrap="none">
            <a:spAutoFit/>
          </a:bodyPr>
          <a:lstStyle/>
          <a:p>
            <a:pPr algn="r"/>
            <a:r>
              <a:rPr lang="id-ID" b="1" dirty="0">
                <a:solidFill>
                  <a:srgbClr val="92D050"/>
                </a:solidFill>
              </a:rPr>
              <a:t>round 1</a:t>
            </a:r>
            <a:endParaRPr lang="id-ID" dirty="0">
              <a:solidFill>
                <a:srgbClr val="92D050"/>
              </a:solidFill>
            </a:endParaRPr>
          </a:p>
        </p:txBody>
      </p:sp>
      <p:sp>
        <p:nvSpPr>
          <p:cNvPr id="17" name="Rectangle 16"/>
          <p:cNvSpPr/>
          <p:nvPr/>
        </p:nvSpPr>
        <p:spPr>
          <a:xfrm>
            <a:off x="2932916" y="1857822"/>
            <a:ext cx="1027845" cy="369332"/>
          </a:xfrm>
          <a:prstGeom prst="rect">
            <a:avLst/>
          </a:prstGeom>
        </p:spPr>
        <p:txBody>
          <a:bodyPr wrap="none">
            <a:spAutoFit/>
          </a:bodyPr>
          <a:lstStyle/>
          <a:p>
            <a:pPr algn="r"/>
            <a:r>
              <a:rPr lang="id-ID" b="1" dirty="0">
                <a:solidFill>
                  <a:srgbClr val="92D050"/>
                </a:solidFill>
              </a:rPr>
              <a:t>round </a:t>
            </a:r>
            <a:r>
              <a:rPr lang="id-ID" b="1" dirty="0" smtClean="0">
                <a:solidFill>
                  <a:srgbClr val="92D050"/>
                </a:solidFill>
              </a:rPr>
              <a:t>2</a:t>
            </a:r>
            <a:endParaRPr lang="id-ID" dirty="0">
              <a:solidFill>
                <a:srgbClr val="92D050"/>
              </a:solidFill>
            </a:endParaRPr>
          </a:p>
        </p:txBody>
      </p:sp>
      <p:sp>
        <p:nvSpPr>
          <p:cNvPr id="18" name="Rectangle 17"/>
          <p:cNvSpPr/>
          <p:nvPr/>
        </p:nvSpPr>
        <p:spPr>
          <a:xfrm>
            <a:off x="5119343" y="1840468"/>
            <a:ext cx="1027845" cy="369332"/>
          </a:xfrm>
          <a:prstGeom prst="rect">
            <a:avLst/>
          </a:prstGeom>
        </p:spPr>
        <p:txBody>
          <a:bodyPr wrap="none">
            <a:spAutoFit/>
          </a:bodyPr>
          <a:lstStyle/>
          <a:p>
            <a:pPr algn="r"/>
            <a:r>
              <a:rPr lang="id-ID" b="1" dirty="0">
                <a:solidFill>
                  <a:srgbClr val="92D050"/>
                </a:solidFill>
              </a:rPr>
              <a:t>round </a:t>
            </a:r>
            <a:r>
              <a:rPr lang="id-ID" b="1" dirty="0" smtClean="0">
                <a:solidFill>
                  <a:srgbClr val="92D050"/>
                </a:solidFill>
              </a:rPr>
              <a:t>3</a:t>
            </a:r>
            <a:endParaRPr lang="id-ID" dirty="0">
              <a:solidFill>
                <a:srgbClr val="92D050"/>
              </a:solidFill>
            </a:endParaRPr>
          </a:p>
        </p:txBody>
      </p:sp>
      <p:sp>
        <p:nvSpPr>
          <p:cNvPr id="19" name="Rectangle 18"/>
          <p:cNvSpPr/>
          <p:nvPr/>
        </p:nvSpPr>
        <p:spPr>
          <a:xfrm>
            <a:off x="7214534" y="1828800"/>
            <a:ext cx="1027845" cy="369332"/>
          </a:xfrm>
          <a:prstGeom prst="rect">
            <a:avLst/>
          </a:prstGeom>
        </p:spPr>
        <p:txBody>
          <a:bodyPr wrap="none">
            <a:spAutoFit/>
          </a:bodyPr>
          <a:lstStyle/>
          <a:p>
            <a:pPr algn="r"/>
            <a:r>
              <a:rPr lang="id-ID" b="1" dirty="0">
                <a:solidFill>
                  <a:srgbClr val="92D050"/>
                </a:solidFill>
              </a:rPr>
              <a:t>round </a:t>
            </a:r>
            <a:r>
              <a:rPr lang="id-ID" b="1" dirty="0" smtClean="0">
                <a:solidFill>
                  <a:srgbClr val="92D050"/>
                </a:solidFill>
              </a:rPr>
              <a:t>4</a:t>
            </a:r>
            <a:endParaRPr lang="id-ID" dirty="0">
              <a:solidFill>
                <a:srgbClr val="92D050"/>
              </a:solidFill>
            </a:endParaRPr>
          </a:p>
        </p:txBody>
      </p:sp>
    </p:spTree>
    <p:extLst>
      <p:ext uri="{BB962C8B-B14F-4D97-AF65-F5344CB8AC3E}">
        <p14:creationId xmlns:p14="http://schemas.microsoft.com/office/powerpoint/2010/main" val="175907215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sz="1600" b="1" dirty="0">
                <a:solidFill>
                  <a:srgbClr val="92D050"/>
                </a:solidFill>
              </a:rPr>
              <a:t>After the fourth round, a, b, c and d are added to the A, B, C and D were subsequently algorithm will proceed to the next data block (YQ + 1). The output end of the MD5 algorithm is the result of splicing bits in A, B, C and D.</a:t>
            </a:r>
          </a:p>
          <a:p>
            <a:pPr marL="0" indent="0" algn="just">
              <a:buNone/>
            </a:pPr>
            <a:endParaRPr lang="en-US" sz="1600" b="1" dirty="0"/>
          </a:p>
          <a:p>
            <a:pPr marL="0" indent="0" algn="just">
              <a:buNone/>
            </a:pPr>
            <a:r>
              <a:rPr lang="en-US" sz="1600" b="1" dirty="0"/>
              <a:t>From the description above, in general the MD5 hash function can be written in mathematical terms as follows:</a:t>
            </a:r>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r>
              <a:rPr lang="en-US" sz="1600" b="1" dirty="0"/>
              <a:t>Where,</a:t>
            </a:r>
          </a:p>
          <a:p>
            <a:pPr marL="0" indent="0" algn="just">
              <a:buNone/>
            </a:pPr>
            <a:r>
              <a:rPr lang="en-US" sz="1600" b="1" dirty="0"/>
              <a:t>IV = initial vector of the buffer ABCD, which is performed on a buffer initialization process</a:t>
            </a:r>
          </a:p>
          <a:p>
            <a:pPr marL="0" indent="0" algn="just">
              <a:buNone/>
            </a:pPr>
            <a:r>
              <a:rPr lang="en-US" sz="1600" b="1" dirty="0"/>
              <a:t>YQ = block size of 512-bit message all q? L = the number of message blocks? MD = value end of the message digest</a:t>
            </a:r>
            <a:endParaRPr lang="id-ID" sz="1600" b="1" dirty="0"/>
          </a:p>
        </p:txBody>
      </p:sp>
      <p:pic>
        <p:nvPicPr>
          <p:cNvPr id="4" name="Picture 3"/>
          <p:cNvPicPr/>
          <p:nvPr/>
        </p:nvPicPr>
        <p:blipFill>
          <a:blip r:embed="rId2"/>
          <a:srcRect/>
          <a:stretch>
            <a:fillRect/>
          </a:stretch>
        </p:blipFill>
        <p:spPr bwMode="auto">
          <a:xfrm>
            <a:off x="4169621" y="3505200"/>
            <a:ext cx="785707" cy="304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962275" y="3886200"/>
            <a:ext cx="3209925" cy="3429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4029075" y="4343400"/>
            <a:ext cx="1152525" cy="340343"/>
          </a:xfrm>
          <a:prstGeom prst="rect">
            <a:avLst/>
          </a:prstGeom>
          <a:noFill/>
          <a:ln w="9525">
            <a:noFill/>
            <a:miter lim="800000"/>
            <a:headEnd/>
            <a:tailEnd/>
          </a:ln>
        </p:spPr>
      </p:pic>
      <p:sp>
        <p:nvSpPr>
          <p:cNvPr id="8" name="Rectangle 7"/>
          <p:cNvSpPr/>
          <p:nvPr/>
        </p:nvSpPr>
        <p:spPr>
          <a:xfrm>
            <a:off x="381000" y="816114"/>
            <a:ext cx="5791200" cy="707886"/>
          </a:xfrm>
          <a:prstGeom prst="rect">
            <a:avLst/>
          </a:prstGeom>
        </p:spPr>
        <p:txBody>
          <a:bodyPr wrap="square">
            <a:spAutoFit/>
          </a:bodyPr>
          <a:lstStyle/>
          <a:p>
            <a:r>
              <a:rPr lang="id-ID" sz="4000" b="1" dirty="0" smtClean="0">
                <a:solidFill>
                  <a:srgbClr val="92D050"/>
                </a:solidFill>
              </a:rPr>
              <a:t>Step 5: </a:t>
            </a:r>
            <a:r>
              <a:rPr lang="id-ID" sz="4000" b="1" dirty="0" smtClean="0"/>
              <a:t>Output</a:t>
            </a:r>
            <a:endParaRPr lang="id-ID" sz="4000" dirty="0"/>
          </a:p>
        </p:txBody>
      </p:sp>
    </p:spTree>
    <p:extLst>
      <p:ext uri="{BB962C8B-B14F-4D97-AF65-F5344CB8AC3E}">
        <p14:creationId xmlns:p14="http://schemas.microsoft.com/office/powerpoint/2010/main" val="16340514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0" y="13126"/>
            <a:ext cx="4724400" cy="707886"/>
          </a:xfrm>
          <a:prstGeom prst="rect">
            <a:avLst/>
          </a:prstGeom>
        </p:spPr>
        <p:txBody>
          <a:bodyPr wrap="square">
            <a:spAutoFit/>
          </a:bodyPr>
          <a:lstStyle/>
          <a:p>
            <a:r>
              <a:rPr lang="id-ID" sz="4000" b="1" dirty="0" smtClean="0">
                <a:solidFill>
                  <a:schemeClr val="accent4"/>
                </a:solidFill>
              </a:rPr>
              <a:t>MD5</a:t>
            </a:r>
            <a:r>
              <a:rPr lang="id-ID" sz="4000" b="1" dirty="0" smtClean="0">
                <a:solidFill>
                  <a:srgbClr val="92D050"/>
                </a:solidFill>
              </a:rPr>
              <a:t> </a:t>
            </a:r>
            <a:r>
              <a:rPr lang="id-ID" sz="4000" b="1" dirty="0" smtClean="0"/>
              <a:t>Pseudocode</a:t>
            </a:r>
            <a:endParaRPr lang="id-ID" sz="4000" dirty="0"/>
          </a:p>
        </p:txBody>
      </p:sp>
      <p:pic>
        <p:nvPicPr>
          <p:cNvPr id="6" name="Picture 5"/>
          <p:cNvPicPr/>
          <p:nvPr/>
        </p:nvPicPr>
        <p:blipFill>
          <a:blip r:embed="rId2"/>
          <a:srcRect/>
          <a:stretch>
            <a:fillRect/>
          </a:stretch>
        </p:blipFill>
        <p:spPr bwMode="auto">
          <a:xfrm>
            <a:off x="228600" y="331140"/>
            <a:ext cx="4143722" cy="3763881"/>
          </a:xfrm>
          <a:prstGeom prst="rect">
            <a:avLst/>
          </a:prstGeom>
          <a:noFill/>
          <a:ln w="9525">
            <a:noFill/>
            <a:miter lim="800000"/>
            <a:headEnd/>
            <a:tailEnd/>
          </a:ln>
        </p:spPr>
      </p:pic>
      <p:sp>
        <p:nvSpPr>
          <p:cNvPr id="7" name="Rectangle 6"/>
          <p:cNvSpPr/>
          <p:nvPr/>
        </p:nvSpPr>
        <p:spPr>
          <a:xfrm>
            <a:off x="4572000" y="655632"/>
            <a:ext cx="3695700" cy="646331"/>
          </a:xfrm>
          <a:prstGeom prst="rect">
            <a:avLst/>
          </a:prstGeom>
        </p:spPr>
        <p:txBody>
          <a:bodyPr wrap="square">
            <a:spAutoFit/>
          </a:bodyPr>
          <a:lstStyle/>
          <a:p>
            <a:r>
              <a:rPr lang="id-ID" b="1" dirty="0" smtClean="0"/>
              <a:t>Example Pseudocode </a:t>
            </a:r>
            <a:r>
              <a:rPr lang="id-ID" b="1" dirty="0"/>
              <a:t>for the MD5 is as follows:</a:t>
            </a:r>
          </a:p>
        </p:txBody>
      </p:sp>
      <p:pic>
        <p:nvPicPr>
          <p:cNvPr id="8" name="Picture Placeholder 4"/>
          <p:cNvPicPr>
            <a:picLocks/>
          </p:cNvPicPr>
          <p:nvPr/>
        </p:nvPicPr>
        <p:blipFill>
          <a:blip r:embed="rId3"/>
          <a:srcRect t="30408" b="30408"/>
          <a:stretch>
            <a:fillRect/>
          </a:stretch>
        </p:blipFill>
        <p:spPr bwMode="auto">
          <a:xfrm>
            <a:off x="4578350" y="1432609"/>
            <a:ext cx="3962400" cy="1560945"/>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4584700" y="3124200"/>
            <a:ext cx="2362200" cy="3482109"/>
          </a:xfrm>
          <a:prstGeom prst="rect">
            <a:avLst/>
          </a:prstGeom>
          <a:noFill/>
          <a:ln w="9525">
            <a:noFill/>
            <a:miter lim="800000"/>
            <a:headEnd/>
            <a:tailEnd/>
          </a:ln>
        </p:spPr>
      </p:pic>
      <p:pic>
        <p:nvPicPr>
          <p:cNvPr id="10" name="Picture Placeholder 4"/>
          <p:cNvPicPr>
            <a:picLocks/>
          </p:cNvPicPr>
          <p:nvPr/>
        </p:nvPicPr>
        <p:blipFill>
          <a:blip r:embed="rId5"/>
          <a:srcRect t="16322" b="16322"/>
          <a:stretch>
            <a:fillRect/>
          </a:stretch>
        </p:blipFill>
        <p:spPr bwMode="auto">
          <a:xfrm>
            <a:off x="450316" y="4852554"/>
            <a:ext cx="3700290" cy="1805250"/>
          </a:xfrm>
          <a:prstGeom prst="rect">
            <a:avLst/>
          </a:prstGeom>
          <a:noFill/>
          <a:ln w="9525">
            <a:noFill/>
            <a:miter lim="800000"/>
            <a:headEnd/>
            <a:tailEnd/>
          </a:ln>
        </p:spPr>
      </p:pic>
    </p:spTree>
    <p:extLst>
      <p:ext uri="{BB962C8B-B14F-4D97-AF65-F5344CB8AC3E}">
        <p14:creationId xmlns:p14="http://schemas.microsoft.com/office/powerpoint/2010/main" val="37888673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0" y="13126"/>
            <a:ext cx="4724400" cy="707886"/>
          </a:xfrm>
          <a:prstGeom prst="rect">
            <a:avLst/>
          </a:prstGeom>
        </p:spPr>
        <p:txBody>
          <a:bodyPr wrap="square">
            <a:spAutoFit/>
          </a:bodyPr>
          <a:lstStyle/>
          <a:p>
            <a:r>
              <a:rPr lang="id-ID" sz="4000" b="1" dirty="0" smtClean="0">
                <a:solidFill>
                  <a:schemeClr val="accent4"/>
                </a:solidFill>
              </a:rPr>
              <a:t>MD5</a:t>
            </a:r>
            <a:r>
              <a:rPr lang="id-ID" sz="4000" b="1" dirty="0" smtClean="0">
                <a:solidFill>
                  <a:srgbClr val="92D050"/>
                </a:solidFill>
              </a:rPr>
              <a:t> </a:t>
            </a:r>
            <a:r>
              <a:rPr lang="id-ID" sz="4000" b="1" dirty="0" smtClean="0"/>
              <a:t>Java</a:t>
            </a:r>
            <a:endParaRPr lang="id-ID" sz="4000" dirty="0"/>
          </a:p>
        </p:txBody>
      </p:sp>
      <p:sp>
        <p:nvSpPr>
          <p:cNvPr id="5" name="Rectangle 4"/>
          <p:cNvSpPr/>
          <p:nvPr/>
        </p:nvSpPr>
        <p:spPr>
          <a:xfrm>
            <a:off x="4572000" y="655632"/>
            <a:ext cx="3695700" cy="646331"/>
          </a:xfrm>
          <a:prstGeom prst="rect">
            <a:avLst/>
          </a:prstGeom>
        </p:spPr>
        <p:txBody>
          <a:bodyPr wrap="square">
            <a:spAutoFit/>
          </a:bodyPr>
          <a:lstStyle/>
          <a:p>
            <a:r>
              <a:rPr lang="id-ID" b="1" dirty="0" smtClean="0"/>
              <a:t>Example Java Source </a:t>
            </a:r>
            <a:r>
              <a:rPr lang="id-ID" b="1" dirty="0"/>
              <a:t>for the MD5 is as follows:</a:t>
            </a:r>
          </a:p>
        </p:txBody>
      </p:sp>
      <p:pic>
        <p:nvPicPr>
          <p:cNvPr id="6" name="Picture 5"/>
          <p:cNvPicPr/>
          <p:nvPr/>
        </p:nvPicPr>
        <p:blipFill>
          <a:blip r:embed="rId2"/>
          <a:srcRect l="8654" t="15698" r="3846" b="5426"/>
          <a:stretch>
            <a:fillRect/>
          </a:stretch>
        </p:blipFill>
        <p:spPr bwMode="auto">
          <a:xfrm>
            <a:off x="533400" y="1600200"/>
            <a:ext cx="7924800" cy="4953000"/>
          </a:xfrm>
          <a:prstGeom prst="rect">
            <a:avLst/>
          </a:prstGeom>
          <a:noFill/>
          <a:ln w="9525">
            <a:noFill/>
            <a:miter lim="800000"/>
            <a:headEnd/>
            <a:tailEnd/>
          </a:ln>
        </p:spPr>
      </p:pic>
    </p:spTree>
    <p:extLst>
      <p:ext uri="{BB962C8B-B14F-4D97-AF65-F5344CB8AC3E}">
        <p14:creationId xmlns:p14="http://schemas.microsoft.com/office/powerpoint/2010/main" val="108548597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8494" t="17178" r="25160" b="6339"/>
          <a:stretch>
            <a:fillRect/>
          </a:stretch>
        </p:blipFill>
        <p:spPr bwMode="auto">
          <a:xfrm>
            <a:off x="304800" y="381000"/>
            <a:ext cx="5334000" cy="3802944"/>
          </a:xfrm>
          <a:prstGeom prst="rect">
            <a:avLst/>
          </a:prstGeom>
          <a:noFill/>
          <a:ln w="9525">
            <a:noFill/>
            <a:miter lim="800000"/>
            <a:headEnd/>
            <a:tailEnd/>
          </a:ln>
        </p:spPr>
      </p:pic>
      <p:sp>
        <p:nvSpPr>
          <p:cNvPr id="5" name="Rectangle 4"/>
          <p:cNvSpPr/>
          <p:nvPr/>
        </p:nvSpPr>
        <p:spPr>
          <a:xfrm>
            <a:off x="6172200" y="93500"/>
            <a:ext cx="2819400" cy="707886"/>
          </a:xfrm>
          <a:prstGeom prst="rect">
            <a:avLst/>
          </a:prstGeom>
        </p:spPr>
        <p:txBody>
          <a:bodyPr wrap="square">
            <a:spAutoFit/>
          </a:bodyPr>
          <a:lstStyle/>
          <a:p>
            <a:r>
              <a:rPr lang="id-ID" sz="4000" b="1" dirty="0" smtClean="0">
                <a:solidFill>
                  <a:schemeClr val="accent4"/>
                </a:solidFill>
              </a:rPr>
              <a:t>MD5</a:t>
            </a:r>
            <a:r>
              <a:rPr lang="id-ID" sz="4000" b="1" dirty="0" smtClean="0">
                <a:solidFill>
                  <a:srgbClr val="92D050"/>
                </a:solidFill>
              </a:rPr>
              <a:t> </a:t>
            </a:r>
            <a:r>
              <a:rPr lang="id-ID" sz="4000" b="1" dirty="0" smtClean="0"/>
              <a:t>Java</a:t>
            </a:r>
            <a:endParaRPr lang="id-ID" sz="4000" dirty="0"/>
          </a:p>
        </p:txBody>
      </p:sp>
      <p:sp>
        <p:nvSpPr>
          <p:cNvPr id="6" name="Rectangle 5"/>
          <p:cNvSpPr/>
          <p:nvPr/>
        </p:nvSpPr>
        <p:spPr>
          <a:xfrm>
            <a:off x="266700" y="4375739"/>
            <a:ext cx="2362200" cy="461665"/>
          </a:xfrm>
          <a:prstGeom prst="rect">
            <a:avLst/>
          </a:prstGeom>
        </p:spPr>
        <p:txBody>
          <a:bodyPr wrap="square">
            <a:spAutoFit/>
          </a:bodyPr>
          <a:lstStyle/>
          <a:p>
            <a:r>
              <a:rPr lang="id-ID" sz="2400" b="1" dirty="0" smtClean="0"/>
              <a:t>Main Function:</a:t>
            </a:r>
            <a:endParaRPr lang="id-ID" sz="2400" dirty="0"/>
          </a:p>
        </p:txBody>
      </p:sp>
      <p:pic>
        <p:nvPicPr>
          <p:cNvPr id="7" name="Picture 6"/>
          <p:cNvPicPr/>
          <p:nvPr/>
        </p:nvPicPr>
        <p:blipFill>
          <a:blip r:embed="rId3"/>
          <a:srcRect l="10417" t="28169" r="7853" b="9859"/>
          <a:stretch>
            <a:fillRect/>
          </a:stretch>
        </p:blipFill>
        <p:spPr bwMode="auto">
          <a:xfrm>
            <a:off x="304800" y="4837404"/>
            <a:ext cx="4724400" cy="2037976"/>
          </a:xfrm>
          <a:prstGeom prst="rect">
            <a:avLst/>
          </a:prstGeom>
          <a:noFill/>
          <a:ln w="9525">
            <a:noFill/>
            <a:miter lim="800000"/>
            <a:headEnd/>
            <a:tailEnd/>
          </a:ln>
        </p:spPr>
      </p:pic>
      <p:pic>
        <p:nvPicPr>
          <p:cNvPr id="8" name="Picture 7"/>
          <p:cNvPicPr/>
          <p:nvPr/>
        </p:nvPicPr>
        <p:blipFill>
          <a:blip r:embed="rId4"/>
          <a:srcRect l="8814" t="27042" r="26763" b="40845"/>
          <a:stretch>
            <a:fillRect/>
          </a:stretch>
        </p:blipFill>
        <p:spPr bwMode="auto">
          <a:xfrm>
            <a:off x="4648200" y="4041212"/>
            <a:ext cx="4191000" cy="1105319"/>
          </a:xfrm>
          <a:prstGeom prst="rect">
            <a:avLst/>
          </a:prstGeom>
          <a:noFill/>
          <a:ln w="9525">
            <a:noFill/>
            <a:miter lim="800000"/>
            <a:headEnd/>
            <a:tailEnd/>
          </a:ln>
        </p:spPr>
      </p:pic>
      <p:sp>
        <p:nvSpPr>
          <p:cNvPr id="9" name="Rectangle 8"/>
          <p:cNvSpPr/>
          <p:nvPr/>
        </p:nvSpPr>
        <p:spPr>
          <a:xfrm>
            <a:off x="4572000" y="3348714"/>
            <a:ext cx="2362200" cy="461665"/>
          </a:xfrm>
          <a:prstGeom prst="rect">
            <a:avLst/>
          </a:prstGeom>
        </p:spPr>
        <p:txBody>
          <a:bodyPr wrap="square">
            <a:spAutoFit/>
          </a:bodyPr>
          <a:lstStyle/>
          <a:p>
            <a:r>
              <a:rPr lang="id-ID" sz="2400" b="1" dirty="0" smtClean="0"/>
              <a:t>Output:</a:t>
            </a:r>
            <a:endParaRPr lang="id-ID" sz="2400" dirty="0"/>
          </a:p>
        </p:txBody>
      </p:sp>
    </p:spTree>
    <p:extLst>
      <p:ext uri="{BB962C8B-B14F-4D97-AF65-F5344CB8AC3E}">
        <p14:creationId xmlns:p14="http://schemas.microsoft.com/office/powerpoint/2010/main" val="90239149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079875"/>
            <a:ext cx="7924800" cy="1143000"/>
          </a:xfrm>
        </p:spPr>
        <p:txBody>
          <a:bodyPr>
            <a:normAutofit fontScale="90000"/>
          </a:bodyPr>
          <a:lstStyle/>
          <a:p>
            <a:pPr lvl="0"/>
            <a:r>
              <a:rPr lang="en-US" b="1" dirty="0" smtClean="0">
                <a:solidFill>
                  <a:srgbClr val="92D050"/>
                </a:solidFill>
                <a:effectLst/>
              </a:rPr>
              <a:t>Disadvantage</a:t>
            </a:r>
            <a:r>
              <a:rPr lang="id-ID" b="1" dirty="0" smtClean="0">
                <a:solidFill>
                  <a:srgbClr val="92D050"/>
                </a:solidFill>
                <a:effectLst/>
              </a:rPr>
              <a:t>s</a:t>
            </a:r>
            <a:r>
              <a:rPr lang="en-US" b="1" dirty="0" smtClean="0">
                <a:effectLst/>
              </a:rPr>
              <a:t> </a:t>
            </a:r>
            <a:r>
              <a:rPr lang="en-US" b="1" dirty="0">
                <a:effectLst/>
              </a:rPr>
              <a:t>of </a:t>
            </a:r>
            <a:r>
              <a:rPr lang="en-US" b="1" dirty="0">
                <a:solidFill>
                  <a:srgbClr val="92D050"/>
                </a:solidFill>
                <a:effectLst/>
              </a:rPr>
              <a:t>MD5 </a:t>
            </a:r>
            <a:r>
              <a:rPr lang="en-US" b="1" dirty="0" smtClean="0">
                <a:effectLst/>
              </a:rPr>
              <a:t>Algorithm</a:t>
            </a:r>
            <a:endParaRPr lang="en-US" dirty="0"/>
          </a:p>
        </p:txBody>
      </p:sp>
      <p:sp>
        <p:nvSpPr>
          <p:cNvPr id="3" name="Content Placeholder 2"/>
          <p:cNvSpPr>
            <a:spLocks noGrp="1"/>
          </p:cNvSpPr>
          <p:nvPr>
            <p:ph idx="1"/>
          </p:nvPr>
        </p:nvSpPr>
        <p:spPr>
          <a:xfrm>
            <a:off x="2971800" y="5108575"/>
            <a:ext cx="5943600" cy="1831975"/>
          </a:xfrm>
        </p:spPr>
        <p:txBody>
          <a:bodyPr/>
          <a:lstStyle/>
          <a:p>
            <a:pPr lvl="0"/>
            <a:r>
              <a:rPr lang="en-US" b="1" dirty="0"/>
              <a:t>Security Flaws and Vulnerability</a:t>
            </a:r>
            <a:endParaRPr lang="en-US" dirty="0"/>
          </a:p>
          <a:p>
            <a:pPr lvl="0"/>
            <a:r>
              <a:rPr lang="en-US" b="1" dirty="0"/>
              <a:t>Less Secure than SHA-1 Security</a:t>
            </a:r>
            <a:endParaRPr lang="en-US" dirty="0"/>
          </a:p>
          <a:p>
            <a:pPr lvl="0"/>
            <a:r>
              <a:rPr lang="en-US" b="1" dirty="0" smtClean="0"/>
              <a:t>Slower</a:t>
            </a:r>
            <a:endParaRPr lang="en-US" dirty="0"/>
          </a:p>
        </p:txBody>
      </p:sp>
      <p:sp>
        <p:nvSpPr>
          <p:cNvPr id="5" name="Title 1"/>
          <p:cNvSpPr txBox="1">
            <a:spLocks/>
          </p:cNvSpPr>
          <p:nvPr/>
        </p:nvSpPr>
        <p:spPr>
          <a:xfrm>
            <a:off x="990600" y="533400"/>
            <a:ext cx="7924800" cy="11430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id-ID" b="1" dirty="0">
                <a:solidFill>
                  <a:srgbClr val="0070C0"/>
                </a:solidFill>
              </a:rPr>
              <a:t>A</a:t>
            </a:r>
            <a:r>
              <a:rPr lang="en-US" b="1" dirty="0" err="1" smtClean="0">
                <a:solidFill>
                  <a:srgbClr val="0070C0"/>
                </a:solidFill>
              </a:rPr>
              <a:t>dvantage</a:t>
            </a:r>
            <a:r>
              <a:rPr lang="id-ID" b="1" dirty="0" smtClean="0">
                <a:solidFill>
                  <a:srgbClr val="0070C0"/>
                </a:solidFill>
              </a:rPr>
              <a:t>s</a:t>
            </a:r>
            <a:r>
              <a:rPr lang="en-US" b="1" dirty="0" smtClean="0"/>
              <a:t> of </a:t>
            </a:r>
            <a:r>
              <a:rPr lang="en-US" b="1" dirty="0" smtClean="0">
                <a:solidFill>
                  <a:srgbClr val="0070C0"/>
                </a:solidFill>
              </a:rPr>
              <a:t>MD5</a:t>
            </a:r>
            <a:r>
              <a:rPr lang="en-US" b="1" dirty="0" smtClean="0"/>
              <a:t> Algorithm</a:t>
            </a:r>
            <a:endParaRPr lang="en-US" dirty="0"/>
          </a:p>
        </p:txBody>
      </p:sp>
      <p:sp>
        <p:nvSpPr>
          <p:cNvPr id="6" name="Content Placeholder 2"/>
          <p:cNvSpPr txBox="1">
            <a:spLocks/>
          </p:cNvSpPr>
          <p:nvPr/>
        </p:nvSpPr>
        <p:spPr>
          <a:xfrm>
            <a:off x="323850" y="1828800"/>
            <a:ext cx="7886700" cy="3279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Utilizes a Fast Computation Algorithm</a:t>
            </a:r>
            <a:endParaRPr lang="en-US" dirty="0" smtClean="0"/>
          </a:p>
          <a:p>
            <a:r>
              <a:rPr lang="en-US" b="1" dirty="0" smtClean="0"/>
              <a:t>Provides Collision Resistance</a:t>
            </a:r>
            <a:endParaRPr lang="en-US" dirty="0" smtClean="0"/>
          </a:p>
          <a:p>
            <a:r>
              <a:rPr lang="en-US" b="1" dirty="0" smtClean="0"/>
              <a:t>Widespread Used</a:t>
            </a:r>
            <a:endParaRPr lang="en-US" dirty="0" smtClean="0"/>
          </a:p>
          <a:p>
            <a:r>
              <a:rPr lang="en-US" b="1" dirty="0" smtClean="0"/>
              <a:t>Provide a One Way Hash</a:t>
            </a:r>
            <a:endParaRPr lang="en-US" dirty="0"/>
          </a:p>
        </p:txBody>
      </p:sp>
    </p:spTree>
    <p:extLst>
      <p:ext uri="{BB962C8B-B14F-4D97-AF65-F5344CB8AC3E}">
        <p14:creationId xmlns:p14="http://schemas.microsoft.com/office/powerpoint/2010/main" val="13733602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solidFill>
                  <a:srgbClr val="92D050"/>
                </a:solidFill>
                <a:effectLst/>
              </a:rPr>
              <a:t>Conclusion</a:t>
            </a:r>
            <a:endParaRPr lang="en-US" dirty="0">
              <a:solidFill>
                <a:srgbClr val="92D050"/>
              </a:solidFill>
            </a:endParaRPr>
          </a:p>
        </p:txBody>
      </p:sp>
      <p:sp>
        <p:nvSpPr>
          <p:cNvPr id="3" name="Content Placeholder 2"/>
          <p:cNvSpPr>
            <a:spLocks noGrp="1"/>
          </p:cNvSpPr>
          <p:nvPr>
            <p:ph idx="1"/>
          </p:nvPr>
        </p:nvSpPr>
        <p:spPr>
          <a:xfrm>
            <a:off x="628650" y="1390601"/>
            <a:ext cx="7498080" cy="2667000"/>
          </a:xfrm>
        </p:spPr>
        <p:txBody>
          <a:bodyPr>
            <a:normAutofit/>
          </a:bodyPr>
          <a:lstStyle/>
          <a:p>
            <a:pPr marL="82296" indent="0" algn="just">
              <a:buNone/>
            </a:pPr>
            <a:r>
              <a:rPr lang="en-US" sz="2400" b="1" dirty="0"/>
              <a:t>The MD5 message-digest algorithm is simple to implement, and provides a fingerprint or message digest of a message of arbitrary </a:t>
            </a:r>
            <a:r>
              <a:rPr lang="en-US" sz="2400" b="1" dirty="0" smtClean="0"/>
              <a:t>length.</a:t>
            </a:r>
            <a:endParaRPr lang="en-US" sz="2400" b="1" dirty="0"/>
          </a:p>
        </p:txBody>
      </p:sp>
      <p:sp>
        <p:nvSpPr>
          <p:cNvPr id="4" name="Title 1"/>
          <p:cNvSpPr txBox="1">
            <a:spLocks/>
          </p:cNvSpPr>
          <p:nvPr/>
        </p:nvSpPr>
        <p:spPr>
          <a:xfrm>
            <a:off x="5657850" y="2895600"/>
            <a:ext cx="3352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smtClean="0">
                <a:solidFill>
                  <a:srgbClr val="0070C0"/>
                </a:solidFill>
              </a:rPr>
              <a:t>Suggestion</a:t>
            </a:r>
            <a:endParaRPr lang="en-US" dirty="0">
              <a:solidFill>
                <a:srgbClr val="0070C0"/>
              </a:solidFill>
            </a:endParaRPr>
          </a:p>
        </p:txBody>
      </p:sp>
      <p:sp>
        <p:nvSpPr>
          <p:cNvPr id="5" name="Rectangle 4"/>
          <p:cNvSpPr/>
          <p:nvPr/>
        </p:nvSpPr>
        <p:spPr>
          <a:xfrm>
            <a:off x="327660" y="3860749"/>
            <a:ext cx="8488680" cy="2308324"/>
          </a:xfrm>
          <a:prstGeom prst="rect">
            <a:avLst/>
          </a:prstGeom>
        </p:spPr>
        <p:txBody>
          <a:bodyPr wrap="square">
            <a:spAutoFit/>
          </a:bodyPr>
          <a:lstStyle/>
          <a:p>
            <a:pPr marL="82296" indent="0" algn="just">
              <a:buNone/>
            </a:pPr>
            <a:r>
              <a:rPr lang="en-US" sz="2400" b="1" dirty="0"/>
              <a:t>In the use of MD5 Algorithm we must have a basic knowledge of internet, coding, and security manage. So, we will not have problems in relation interface to come. While the technology can prove to be a great asset, it could also cause harm if not understood and used properly.</a:t>
            </a:r>
          </a:p>
        </p:txBody>
      </p:sp>
    </p:spTree>
    <p:extLst>
      <p:ext uri="{BB962C8B-B14F-4D97-AF65-F5344CB8AC3E}">
        <p14:creationId xmlns:p14="http://schemas.microsoft.com/office/powerpoint/2010/main" val="358024212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533" y="3877211"/>
            <a:ext cx="3061467" cy="2888176"/>
          </a:xfrm>
          <a:prstGeom prst="rect">
            <a:avLst/>
          </a:prstGeom>
        </p:spPr>
      </p:pic>
      <p:sp>
        <p:nvSpPr>
          <p:cNvPr id="4" name="Title 1"/>
          <p:cNvSpPr>
            <a:spLocks noGrp="1"/>
          </p:cNvSpPr>
          <p:nvPr>
            <p:ph type="title"/>
          </p:nvPr>
        </p:nvSpPr>
        <p:spPr>
          <a:xfrm>
            <a:off x="114300" y="2819400"/>
            <a:ext cx="7886700" cy="1325563"/>
          </a:xfrm>
        </p:spPr>
        <p:txBody>
          <a:bodyPr>
            <a:normAutofit/>
          </a:bodyPr>
          <a:lstStyle/>
          <a:p>
            <a:pPr lvl="0"/>
            <a:r>
              <a:rPr lang="id-ID" b="1" dirty="0" smtClean="0">
                <a:solidFill>
                  <a:srgbClr val="92D050"/>
                </a:solidFill>
                <a:effectLst/>
              </a:rPr>
              <a:t>Thanks For Your Attention...</a:t>
            </a:r>
            <a:endParaRPr lang="en-US" dirty="0">
              <a:solidFill>
                <a:srgbClr val="92D050"/>
              </a:solidFill>
            </a:endParaRPr>
          </a:p>
        </p:txBody>
      </p:sp>
      <p:sp>
        <p:nvSpPr>
          <p:cNvPr id="5" name="Title 1"/>
          <p:cNvSpPr txBox="1">
            <a:spLocks/>
          </p:cNvSpPr>
          <p:nvPr/>
        </p:nvSpPr>
        <p:spPr>
          <a:xfrm>
            <a:off x="114300" y="2286000"/>
            <a:ext cx="47434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200" b="1" dirty="0" smtClean="0">
                <a:solidFill>
                  <a:srgbClr val="0070C0"/>
                </a:solidFill>
              </a:rPr>
              <a:t>MD5 </a:t>
            </a:r>
            <a:r>
              <a:rPr lang="id-ID" sz="3200" b="1" dirty="0" smtClean="0"/>
              <a:t>Algorithm</a:t>
            </a:r>
            <a:endParaRPr lang="en-US" sz="3200" dirty="0"/>
          </a:p>
        </p:txBody>
      </p:sp>
    </p:spTree>
    <p:extLst>
      <p:ext uri="{BB962C8B-B14F-4D97-AF65-F5344CB8AC3E}">
        <p14:creationId xmlns:p14="http://schemas.microsoft.com/office/powerpoint/2010/main" val="216699172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981" y="838200"/>
            <a:ext cx="6589199" cy="1280890"/>
          </a:xfrm>
        </p:spPr>
        <p:txBody>
          <a:bodyPr/>
          <a:lstStyle/>
          <a:p>
            <a:pPr algn="r"/>
            <a:r>
              <a:rPr lang="en-US" b="1" dirty="0" smtClean="0">
                <a:solidFill>
                  <a:srgbClr val="92D050"/>
                </a:solidFill>
              </a:rPr>
              <a:t>Background</a:t>
            </a:r>
            <a:endParaRPr lang="en-US" b="1" dirty="0">
              <a:solidFill>
                <a:srgbClr val="92D050"/>
              </a:solidFill>
            </a:endParaRPr>
          </a:p>
        </p:txBody>
      </p:sp>
      <p:sp>
        <p:nvSpPr>
          <p:cNvPr id="3" name="Content Placeholder 2"/>
          <p:cNvSpPr>
            <a:spLocks noGrp="1"/>
          </p:cNvSpPr>
          <p:nvPr>
            <p:ph idx="1"/>
          </p:nvPr>
        </p:nvSpPr>
        <p:spPr>
          <a:xfrm>
            <a:off x="533400" y="1752600"/>
            <a:ext cx="8183880" cy="3810000"/>
          </a:xfrm>
        </p:spPr>
        <p:txBody>
          <a:bodyPr>
            <a:noAutofit/>
          </a:bodyPr>
          <a:lstStyle/>
          <a:p>
            <a:pPr marL="365760" lvl="1" indent="-283464" algn="just">
              <a:spcBef>
                <a:spcPts val="600"/>
              </a:spcBef>
              <a:buSzPct val="80000"/>
              <a:buNone/>
            </a:pPr>
            <a:r>
              <a:rPr lang="id-ID" sz="2800" b="1" dirty="0" smtClean="0"/>
              <a:t>	</a:t>
            </a:r>
            <a:r>
              <a:rPr lang="en-US" sz="2800" b="1" dirty="0" smtClean="0"/>
              <a:t>High human needs to the future</a:t>
            </a:r>
            <a:r>
              <a:rPr lang="id-ID" sz="2800" b="1" dirty="0" smtClean="0"/>
              <a:t> </a:t>
            </a:r>
            <a:r>
              <a:rPr lang="en-US" sz="2800" b="1" dirty="0" smtClean="0"/>
              <a:t>require people to continue developing the technology owned. Human create solutions to overcome many problems, and now appears an algorithm used for security applications, one of them is MD5 algorithm. </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a:r>
              <a:rPr lang="en-US" b="1" dirty="0">
                <a:solidFill>
                  <a:srgbClr val="0070C0"/>
                </a:solidFill>
                <a:effectLst/>
              </a:rPr>
              <a:t>Definition of </a:t>
            </a:r>
            <a:r>
              <a:rPr lang="en-US" b="1" dirty="0" smtClean="0">
                <a:solidFill>
                  <a:srgbClr val="0070C0"/>
                </a:solidFill>
                <a:effectLst/>
              </a:rPr>
              <a:t>Cryptography</a:t>
            </a:r>
            <a:endParaRPr lang="en-US" dirty="0">
              <a:solidFill>
                <a:srgbClr val="0070C0"/>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26866" y="3357026"/>
            <a:ext cx="2290267" cy="1288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685801" y="1676400"/>
            <a:ext cx="7772399" cy="1828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65760" lvl="1" indent="-283464" algn="just">
              <a:spcBef>
                <a:spcPts val="600"/>
              </a:spcBef>
              <a:buSzPct val="80000"/>
              <a:buNone/>
            </a:pPr>
            <a:r>
              <a:rPr lang="en-US" sz="2400" b="1" dirty="0" smtClean="0"/>
              <a:t>   </a:t>
            </a:r>
            <a:r>
              <a:rPr lang="en-US" sz="2400" b="1" dirty="0"/>
              <a:t>Cryptography is the conversion of data into a secret code for transmission over a public network. </a:t>
            </a:r>
            <a:endParaRPr lang="en-US" sz="2400" b="1" dirty="0" smtClean="0"/>
          </a:p>
        </p:txBody>
      </p:sp>
    </p:spTree>
    <p:extLst>
      <p:ext uri="{BB962C8B-B14F-4D97-AF65-F5344CB8AC3E}">
        <p14:creationId xmlns:p14="http://schemas.microsoft.com/office/powerpoint/2010/main" val="7002487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a:r>
              <a:rPr lang="en-US" b="1" dirty="0">
                <a:solidFill>
                  <a:srgbClr val="0070C0"/>
                </a:solidFill>
                <a:effectLst/>
              </a:rPr>
              <a:t>Definition of </a:t>
            </a:r>
            <a:r>
              <a:rPr lang="en-US" b="1" dirty="0" smtClean="0">
                <a:solidFill>
                  <a:srgbClr val="0070C0"/>
                </a:solidFill>
                <a:effectLst/>
              </a:rPr>
              <a:t>Encryption</a:t>
            </a:r>
            <a:endParaRPr lang="en-US" dirty="0">
              <a:solidFill>
                <a:srgbClr val="0070C0"/>
              </a:solidFill>
            </a:endParaRPr>
          </a:p>
        </p:txBody>
      </p:sp>
      <p:sp>
        <p:nvSpPr>
          <p:cNvPr id="3" name="Content Placeholder 2"/>
          <p:cNvSpPr>
            <a:spLocks noGrp="1"/>
          </p:cNvSpPr>
          <p:nvPr>
            <p:ph idx="1"/>
          </p:nvPr>
        </p:nvSpPr>
        <p:spPr>
          <a:xfrm>
            <a:off x="960120" y="1600200"/>
            <a:ext cx="7498080" cy="4495800"/>
          </a:xfrm>
        </p:spPr>
        <p:txBody>
          <a:bodyPr>
            <a:normAutofit/>
          </a:bodyPr>
          <a:lstStyle/>
          <a:p>
            <a:pPr marL="82296" indent="0" algn="just">
              <a:buNone/>
            </a:pPr>
            <a:r>
              <a:rPr lang="en-US" b="1" dirty="0" smtClean="0"/>
              <a:t>The process of encoding message that may it be read only by the sender and the intended recipient. Encryptions </a:t>
            </a:r>
            <a:r>
              <a:rPr lang="en-US" b="1" dirty="0"/>
              <a:t>system often use two keys, a public keys, available to anyone, and a private key that allow only there recipient to decode the message </a:t>
            </a:r>
          </a:p>
        </p:txBody>
      </p:sp>
    </p:spTree>
    <p:extLst>
      <p:ext uri="{BB962C8B-B14F-4D97-AF65-F5344CB8AC3E}">
        <p14:creationId xmlns:p14="http://schemas.microsoft.com/office/powerpoint/2010/main" val="390393623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001" y="624110"/>
            <a:ext cx="6589199" cy="1280890"/>
          </a:xfrm>
        </p:spPr>
        <p:txBody>
          <a:bodyPr>
            <a:normAutofit fontScale="90000"/>
          </a:bodyPr>
          <a:lstStyle/>
          <a:p>
            <a:pPr lvl="0" algn="r"/>
            <a:r>
              <a:rPr lang="id-ID" b="1" dirty="0">
                <a:solidFill>
                  <a:srgbClr val="0070C0"/>
                </a:solidFill>
                <a:effectLst/>
              </a:rPr>
              <a:t>History of </a:t>
            </a:r>
            <a:r>
              <a:rPr lang="en-US" b="1" dirty="0">
                <a:solidFill>
                  <a:srgbClr val="0070C0"/>
                </a:solidFill>
                <a:effectLst/>
              </a:rPr>
              <a:t>MD5 </a:t>
            </a:r>
            <a:r>
              <a:rPr lang="en-US" b="1" dirty="0" smtClean="0">
                <a:solidFill>
                  <a:srgbClr val="0070C0"/>
                </a:solidFill>
                <a:effectLst/>
              </a:rPr>
              <a:t>Algorithm</a:t>
            </a:r>
            <a:endParaRPr lang="en-US" dirty="0">
              <a:solidFill>
                <a:srgbClr val="0070C0"/>
              </a:solidFill>
            </a:endParaRPr>
          </a:p>
        </p:txBody>
      </p:sp>
      <p:sp>
        <p:nvSpPr>
          <p:cNvPr id="3" name="Content Placeholder 2"/>
          <p:cNvSpPr>
            <a:spLocks noGrp="1"/>
          </p:cNvSpPr>
          <p:nvPr>
            <p:ph idx="1"/>
          </p:nvPr>
        </p:nvSpPr>
        <p:spPr>
          <a:xfrm>
            <a:off x="1435608" y="2057400"/>
            <a:ext cx="7498080" cy="2971800"/>
          </a:xfrm>
        </p:spPr>
        <p:txBody>
          <a:bodyPr>
            <a:normAutofit/>
          </a:bodyPr>
          <a:lstStyle/>
          <a:p>
            <a:pPr marL="82296" indent="0" algn="r">
              <a:buNone/>
            </a:pPr>
            <a:r>
              <a:rPr lang="en-US" b="1" dirty="0" smtClean="0"/>
              <a:t>In </a:t>
            </a:r>
            <a:r>
              <a:rPr lang="en-US" b="1" dirty="0"/>
              <a:t>1990, Ron </a:t>
            </a:r>
            <a:r>
              <a:rPr lang="en-US" b="1" dirty="0" err="1"/>
              <a:t>Rivest</a:t>
            </a:r>
            <a:r>
              <a:rPr lang="en-US" b="1" dirty="0"/>
              <a:t> invented the hash </a:t>
            </a:r>
            <a:r>
              <a:rPr lang="en-US" b="1" dirty="0" smtClean="0"/>
              <a:t>function </a:t>
            </a:r>
            <a:r>
              <a:rPr lang="en-US" b="1" dirty="0"/>
              <a:t>MD4</a:t>
            </a:r>
            <a:r>
              <a:rPr lang="en-US" b="1" dirty="0" smtClean="0"/>
              <a:t>.</a:t>
            </a:r>
            <a:endParaRPr lang="id-ID" b="1" dirty="0" smtClean="0"/>
          </a:p>
          <a:p>
            <a:pPr marL="82296" indent="0" algn="r">
              <a:buNone/>
            </a:pPr>
            <a:r>
              <a:rPr lang="en-US" b="1" dirty="0" smtClean="0"/>
              <a:t> </a:t>
            </a:r>
          </a:p>
          <a:p>
            <a:pPr marL="82296" indent="0" algn="r">
              <a:buNone/>
            </a:pPr>
            <a:r>
              <a:rPr lang="en-US" b="1" dirty="0" smtClean="0"/>
              <a:t>In </a:t>
            </a:r>
            <a:r>
              <a:rPr lang="en-US" b="1" dirty="0"/>
              <a:t>1992, he improved on MD4 and developed another hash function: MD5. </a:t>
            </a:r>
            <a:endParaRPr lang="en-US" b="1" dirty="0" smtClean="0"/>
          </a:p>
        </p:txBody>
      </p:sp>
    </p:spTree>
    <p:extLst>
      <p:ext uri="{BB962C8B-B14F-4D97-AF65-F5344CB8AC3E}">
        <p14:creationId xmlns:p14="http://schemas.microsoft.com/office/powerpoint/2010/main" val="2970510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a:r>
              <a:rPr lang="en-US" b="1" dirty="0">
                <a:solidFill>
                  <a:srgbClr val="0070C0"/>
                </a:solidFill>
                <a:effectLst/>
              </a:rPr>
              <a:t>Definition of MD5 </a:t>
            </a:r>
            <a:r>
              <a:rPr lang="en-US" b="1" dirty="0" smtClean="0">
                <a:solidFill>
                  <a:srgbClr val="0070C0"/>
                </a:solidFill>
                <a:effectLst/>
              </a:rPr>
              <a:t>Algorithm</a:t>
            </a:r>
            <a:endParaRPr lang="en-US" dirty="0">
              <a:solidFill>
                <a:srgbClr val="0070C0"/>
              </a:solidFill>
            </a:endParaRPr>
          </a:p>
        </p:txBody>
      </p:sp>
      <p:pic>
        <p:nvPicPr>
          <p:cNvPr id="4" name="Content Placeholder 3" descr="string.png"/>
          <p:cNvPicPr>
            <a:picLocks noGrp="1"/>
          </p:cNvPicPr>
          <p:nvPr>
            <p:ph idx="1"/>
          </p:nvPr>
        </p:nvPicPr>
        <p:blipFill>
          <a:blip r:embed="rId2"/>
          <a:stretch>
            <a:fillRect/>
          </a:stretch>
        </p:blipFill>
        <p:spPr>
          <a:xfrm>
            <a:off x="2309124" y="1600200"/>
            <a:ext cx="5352625" cy="24384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91000"/>
            <a:ext cx="542654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127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24110"/>
            <a:ext cx="6589199" cy="1280890"/>
          </a:xfrm>
        </p:spPr>
        <p:txBody>
          <a:bodyPr>
            <a:normAutofit/>
          </a:bodyPr>
          <a:lstStyle/>
          <a:p>
            <a:pPr lvl="0" algn="r"/>
            <a:r>
              <a:rPr lang="en-US" b="1" dirty="0">
                <a:solidFill>
                  <a:srgbClr val="0070C0"/>
                </a:solidFill>
                <a:effectLst/>
              </a:rPr>
              <a:t>MD5</a:t>
            </a:r>
            <a:r>
              <a:rPr lang="en-US" b="1" dirty="0">
                <a:effectLst/>
              </a:rPr>
              <a:t> </a:t>
            </a:r>
            <a:r>
              <a:rPr lang="en-US" b="1" dirty="0" smtClean="0">
                <a:effectLst/>
              </a:rPr>
              <a:t>Algorithm</a:t>
            </a:r>
            <a:endParaRPr lang="en-US" dirty="0"/>
          </a:p>
        </p:txBody>
      </p:sp>
      <p:sp>
        <p:nvSpPr>
          <p:cNvPr id="3" name="Content Placeholder 2"/>
          <p:cNvSpPr>
            <a:spLocks noGrp="1"/>
          </p:cNvSpPr>
          <p:nvPr>
            <p:ph idx="1"/>
          </p:nvPr>
        </p:nvSpPr>
        <p:spPr>
          <a:xfrm>
            <a:off x="533400" y="1828800"/>
            <a:ext cx="8229600" cy="4648200"/>
          </a:xfrm>
        </p:spPr>
        <p:txBody>
          <a:bodyPr>
            <a:normAutofit/>
          </a:bodyPr>
          <a:lstStyle/>
          <a:p>
            <a:pPr marL="82296" indent="0" algn="just">
              <a:buNone/>
            </a:pPr>
            <a:r>
              <a:rPr lang="en-US" b="1" smtClean="0"/>
              <a:t>MD5 </a:t>
            </a:r>
            <a:r>
              <a:rPr lang="en-US" b="1" dirty="0"/>
              <a:t>processes a variable length message into a fixed length output of 128 bits. The input message is broken up into chunks of 512 bit blocks.</a:t>
            </a:r>
          </a:p>
        </p:txBody>
      </p:sp>
    </p:spTree>
    <p:extLst>
      <p:ext uri="{BB962C8B-B14F-4D97-AF65-F5344CB8AC3E}">
        <p14:creationId xmlns:p14="http://schemas.microsoft.com/office/powerpoint/2010/main" val="32315923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6100"/>
            <a:ext cx="8552688" cy="1401762"/>
          </a:xfrm>
        </p:spPr>
        <p:txBody>
          <a:bodyPr>
            <a:normAutofit/>
          </a:bodyPr>
          <a:lstStyle/>
          <a:p>
            <a:pPr lvl="0" algn="ctr"/>
            <a:r>
              <a:rPr lang="en-US" sz="4000" b="1" dirty="0">
                <a:solidFill>
                  <a:srgbClr val="92D050"/>
                </a:solidFill>
                <a:effectLst/>
              </a:rPr>
              <a:t>How to Work of MD5 </a:t>
            </a:r>
            <a:r>
              <a:rPr lang="en-US" sz="4000" b="1" dirty="0" smtClean="0">
                <a:solidFill>
                  <a:srgbClr val="92D050"/>
                </a:solidFill>
                <a:effectLst/>
              </a:rPr>
              <a:t>Algorithm</a:t>
            </a:r>
            <a:endParaRPr lang="en-US" sz="4000" dirty="0">
              <a:solidFill>
                <a:srgbClr val="92D050"/>
              </a:solidFill>
            </a:endParaRPr>
          </a:p>
        </p:txBody>
      </p:sp>
      <p:sp>
        <p:nvSpPr>
          <p:cNvPr id="3" name="Content Placeholder 2"/>
          <p:cNvSpPr>
            <a:spLocks noGrp="1"/>
          </p:cNvSpPr>
          <p:nvPr>
            <p:ph idx="1"/>
          </p:nvPr>
        </p:nvSpPr>
        <p:spPr>
          <a:xfrm>
            <a:off x="5486400" y="1752600"/>
            <a:ext cx="3447288" cy="2506495"/>
          </a:xfrm>
        </p:spPr>
        <p:txBody>
          <a:bodyPr>
            <a:normAutofit lnSpcReduction="10000"/>
          </a:bodyPr>
          <a:lstStyle/>
          <a:p>
            <a:pPr marL="596646" lvl="0" indent="-514350" algn="just">
              <a:buAutoNum type="arabicPeriod"/>
            </a:pPr>
            <a:r>
              <a:rPr lang="en-US" sz="2000" b="1" dirty="0" smtClean="0"/>
              <a:t>Appending </a:t>
            </a:r>
            <a:r>
              <a:rPr lang="en-US" sz="2000" b="1" dirty="0"/>
              <a:t>Padding </a:t>
            </a:r>
            <a:r>
              <a:rPr lang="en-US" sz="2000" b="1" dirty="0" smtClean="0"/>
              <a:t>Bits</a:t>
            </a:r>
          </a:p>
          <a:p>
            <a:pPr marL="596646" indent="-514350" algn="just">
              <a:buFont typeface="Wingdings 2"/>
              <a:buAutoNum type="arabicPeriod"/>
            </a:pPr>
            <a:r>
              <a:rPr lang="en-US" sz="2000" b="1" dirty="0"/>
              <a:t>Appending Length</a:t>
            </a:r>
            <a:endParaRPr lang="en-US" sz="2000" dirty="0"/>
          </a:p>
          <a:p>
            <a:pPr marL="596646" indent="-514350" algn="just">
              <a:buFont typeface="Wingdings 2"/>
              <a:buAutoNum type="arabicPeriod"/>
            </a:pPr>
            <a:r>
              <a:rPr lang="en-US" sz="2000" b="1" dirty="0"/>
              <a:t>Buffer Initialization</a:t>
            </a:r>
            <a:endParaRPr lang="en-US" sz="2000" dirty="0"/>
          </a:p>
          <a:p>
            <a:pPr marL="596646" indent="-514350" algn="just">
              <a:buFont typeface="Wingdings 2"/>
              <a:buAutoNum type="arabicPeriod"/>
            </a:pPr>
            <a:r>
              <a:rPr lang="en-US" sz="2000" b="1" dirty="0"/>
              <a:t>Processing of the Message</a:t>
            </a:r>
            <a:endParaRPr lang="en-US" sz="2000" dirty="0"/>
          </a:p>
          <a:p>
            <a:pPr marL="596646" indent="-514350" algn="just">
              <a:buFont typeface="Wingdings 2"/>
              <a:buAutoNum type="arabicPeriod"/>
            </a:pPr>
            <a:r>
              <a:rPr lang="en-US" sz="2000" b="1" dirty="0" smtClean="0"/>
              <a:t>Output</a:t>
            </a:r>
            <a:endParaRPr lang="en-US" sz="2000" dirty="0"/>
          </a:p>
        </p:txBody>
      </p:sp>
      <p:pic>
        <p:nvPicPr>
          <p:cNvPr id="5" name="Picture 4"/>
          <p:cNvPicPr/>
          <p:nvPr/>
        </p:nvPicPr>
        <p:blipFill>
          <a:blip r:embed="rId2">
            <a:lum contrast="40000"/>
          </a:blip>
          <a:srcRect/>
          <a:stretch>
            <a:fillRect/>
          </a:stretch>
        </p:blipFill>
        <p:spPr bwMode="auto">
          <a:xfrm>
            <a:off x="381000" y="1592428"/>
            <a:ext cx="4854618" cy="2666667"/>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srcRect/>
          <a:stretch>
            <a:fillRect/>
          </a:stretch>
        </p:blipFill>
        <p:spPr bwMode="auto">
          <a:xfrm>
            <a:off x="1600200" y="3878428"/>
            <a:ext cx="2124572" cy="2669333"/>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a:blip r:embed="rId4"/>
          <a:srcRect/>
          <a:stretch>
            <a:fillRect/>
          </a:stretch>
        </p:blipFill>
        <p:spPr bwMode="auto">
          <a:xfrm>
            <a:off x="3886200" y="4335628"/>
            <a:ext cx="1339402" cy="1968762"/>
          </a:xfrm>
          <a:prstGeom prst="rect">
            <a:avLst/>
          </a:prstGeom>
          <a:ln>
            <a:noFill/>
          </a:ln>
          <a:effectLst>
            <a:outerShdw blurRad="292100" dist="139700" dir="2700000" algn="tl" rotWithShape="0">
              <a:srgbClr val="333333">
                <a:alpha val="65000"/>
              </a:srgbClr>
            </a:outerShdw>
          </a:effectLst>
        </p:spPr>
      </p:pic>
      <p:sp>
        <p:nvSpPr>
          <p:cNvPr id="8" name="Bent Arrow 7"/>
          <p:cNvSpPr/>
          <p:nvPr/>
        </p:nvSpPr>
        <p:spPr>
          <a:xfrm flipV="1">
            <a:off x="1143000" y="3726028"/>
            <a:ext cx="457200" cy="1447800"/>
          </a:xfrm>
          <a:prstGeom prst="bentArrow">
            <a:avLst>
              <a:gd name="adj1" fmla="val 13051"/>
              <a:gd name="adj2" fmla="val 23194"/>
              <a:gd name="adj3" fmla="val 25000"/>
              <a:gd name="adj4" fmla="val 45080"/>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Right Arrow 8"/>
          <p:cNvSpPr/>
          <p:nvPr/>
        </p:nvSpPr>
        <p:spPr>
          <a:xfrm>
            <a:off x="3352800" y="4488028"/>
            <a:ext cx="533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5511800" y="4488028"/>
            <a:ext cx="3447288" cy="1754326"/>
          </a:xfrm>
          <a:prstGeom prst="rect">
            <a:avLst/>
          </a:prstGeom>
        </p:spPr>
        <p:txBody>
          <a:bodyPr wrap="square">
            <a:spAutoFit/>
          </a:bodyPr>
          <a:lstStyle/>
          <a:p>
            <a:pPr algn="just"/>
            <a:r>
              <a:rPr lang="id-ID" b="1" dirty="0">
                <a:solidFill>
                  <a:srgbClr val="119874"/>
                </a:solidFill>
              </a:rPr>
              <a:t>The following diagram is a diagram of the whole process of the MD5 algorithm. The arrow diagrams explaining the smaller stages.</a:t>
            </a:r>
          </a:p>
        </p:txBody>
      </p:sp>
    </p:spTree>
    <p:extLst>
      <p:ext uri="{BB962C8B-B14F-4D97-AF65-F5344CB8AC3E}">
        <p14:creationId xmlns:p14="http://schemas.microsoft.com/office/powerpoint/2010/main" val="177748313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1369</Words>
  <Application>Microsoft Office PowerPoint</Application>
  <PresentationFormat>On-screen Show (4:3)</PresentationFormat>
  <Paragraphs>94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Verdana</vt:lpstr>
      <vt:lpstr>Wingdings 2</vt:lpstr>
      <vt:lpstr>Office Theme</vt:lpstr>
      <vt:lpstr>MD5 Algorithm</vt:lpstr>
      <vt:lpstr>What we Discuss?</vt:lpstr>
      <vt:lpstr>Background</vt:lpstr>
      <vt:lpstr>Definition of Cryptography</vt:lpstr>
      <vt:lpstr>Definition of Encryption</vt:lpstr>
      <vt:lpstr>History of MD5 Algorithm</vt:lpstr>
      <vt:lpstr>Definition of MD5 Algorithm</vt:lpstr>
      <vt:lpstr>MD5 Algorithm</vt:lpstr>
      <vt:lpstr>How to Work of MD5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MD5 Algorithm</vt:lpstr>
      <vt:lpstr>Conclusion</vt:lpstr>
      <vt:lpstr>Thanks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74</cp:revision>
  <dcterms:created xsi:type="dcterms:W3CDTF">2016-03-02T06:41:33Z</dcterms:created>
  <dcterms:modified xsi:type="dcterms:W3CDTF">2016-03-10T06:19:23Z</dcterms:modified>
</cp:coreProperties>
</file>