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3" r:id="rId1"/>
  </p:sldMasterIdLst>
  <p:sldIdLst>
    <p:sldId id="256" r:id="rId2"/>
    <p:sldId id="269" r:id="rId3"/>
    <p:sldId id="257" r:id="rId4"/>
    <p:sldId id="261" r:id="rId5"/>
    <p:sldId id="262" r:id="rId6"/>
    <p:sldId id="270" r:id="rId7"/>
    <p:sldId id="274" r:id="rId8"/>
    <p:sldId id="275" r:id="rId9"/>
    <p:sldId id="273" r:id="rId10"/>
    <p:sldId id="263" r:id="rId11"/>
    <p:sldId id="265" r:id="rId12"/>
    <p:sldId id="266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9874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F86B344E-D6EC-4764-B45C-03920215E20D}" type="datetimeFigureOut">
              <a:rPr lang="en-US" smtClean="0"/>
              <a:pPr/>
              <a:t>5/12/2016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CE23B5E3-1C4F-4FB0-A44F-12AE82559A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B344E-D6EC-4764-B45C-03920215E20D}" type="datetimeFigureOut">
              <a:rPr lang="en-US" smtClean="0"/>
              <a:pPr/>
              <a:t>5/12/2016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3B5E3-1C4F-4FB0-A44F-12AE82559A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B344E-D6EC-4764-B45C-03920215E20D}" type="datetimeFigureOut">
              <a:rPr lang="en-US" smtClean="0"/>
              <a:pPr/>
              <a:t>5/12/2016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3B5E3-1C4F-4FB0-A44F-12AE82559A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F86B344E-D6EC-4764-B45C-03920215E20D}" type="datetimeFigureOut">
              <a:rPr lang="en-US" smtClean="0"/>
              <a:pPr/>
              <a:t>5/12/2016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E23B5E3-1C4F-4FB0-A44F-12AE82559AD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F86B344E-D6EC-4764-B45C-03920215E20D}" type="datetimeFigureOut">
              <a:rPr lang="en-US" smtClean="0"/>
              <a:pPr/>
              <a:t>5/12/2016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CE23B5E3-1C4F-4FB0-A44F-12AE82559A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B344E-D6EC-4764-B45C-03920215E20D}" type="datetimeFigureOut">
              <a:rPr lang="en-US" smtClean="0"/>
              <a:pPr/>
              <a:t>5/12/2016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3B5E3-1C4F-4FB0-A44F-12AE82559AD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B344E-D6EC-4764-B45C-03920215E20D}" type="datetimeFigureOut">
              <a:rPr lang="en-US" smtClean="0"/>
              <a:pPr/>
              <a:t>5/12/2016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3B5E3-1C4F-4FB0-A44F-12AE82559AD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F86B344E-D6EC-4764-B45C-03920215E20D}" type="datetimeFigureOut">
              <a:rPr lang="en-US" smtClean="0"/>
              <a:pPr/>
              <a:t>5/12/2016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E23B5E3-1C4F-4FB0-A44F-12AE82559AD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B344E-D6EC-4764-B45C-03920215E20D}" type="datetimeFigureOut">
              <a:rPr lang="en-US" smtClean="0"/>
              <a:pPr/>
              <a:t>5/12/2016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3B5E3-1C4F-4FB0-A44F-12AE82559A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F86B344E-D6EC-4764-B45C-03920215E20D}" type="datetimeFigureOut">
              <a:rPr lang="en-US" smtClean="0"/>
              <a:pPr/>
              <a:t>5/12/2016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E23B5E3-1C4F-4FB0-A44F-12AE82559AD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F86B344E-D6EC-4764-B45C-03920215E20D}" type="datetimeFigureOut">
              <a:rPr lang="en-US" smtClean="0"/>
              <a:pPr/>
              <a:t>5/12/2016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E23B5E3-1C4F-4FB0-A44F-12AE82559AD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F86B344E-D6EC-4764-B45C-03920215E20D}" type="datetimeFigureOut">
              <a:rPr lang="en-US" smtClean="0"/>
              <a:pPr/>
              <a:t>5/12/2016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CE23B5E3-1C4F-4FB0-A44F-12AE82559AD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</p:sldLayoutIdLst>
  <p:transition spd="med">
    <p:fade/>
  </p:transition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7500" y="2514600"/>
            <a:ext cx="740664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id-ID" sz="6000" b="1" dirty="0" smtClean="0">
                <a:solidFill>
                  <a:srgbClr val="0070C0"/>
                </a:solidFill>
              </a:rPr>
              <a:t>Implementation of </a:t>
            </a:r>
            <a:r>
              <a:rPr lang="en-US" sz="6000" b="1" dirty="0" smtClean="0">
                <a:solidFill>
                  <a:srgbClr val="0070C0"/>
                </a:solidFill>
              </a:rPr>
              <a:t>MD5</a:t>
            </a:r>
            <a:r>
              <a:rPr lang="en-US" sz="6000" b="1" dirty="0" smtClean="0"/>
              <a:t> Algorithm</a:t>
            </a:r>
            <a:endParaRPr lang="en-US" sz="6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657600"/>
            <a:ext cx="3291840" cy="664536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dirty="0" smtClean="0">
                <a:solidFill>
                  <a:srgbClr val="0070C0"/>
                </a:solidFill>
              </a:rPr>
              <a:t>Muhammad </a:t>
            </a:r>
            <a:r>
              <a:rPr lang="en-US" dirty="0" err="1" smtClean="0">
                <a:solidFill>
                  <a:srgbClr val="0070C0"/>
                </a:solidFill>
              </a:rPr>
              <a:t>Naufal</a:t>
            </a:r>
            <a:r>
              <a:rPr lang="en-US" dirty="0" smtClean="0">
                <a:solidFill>
                  <a:srgbClr val="0070C0"/>
                </a:solidFill>
              </a:rPr>
              <a:t> P.P</a:t>
            </a:r>
          </a:p>
          <a:p>
            <a:pPr algn="l"/>
            <a:r>
              <a:rPr lang="en-US" dirty="0" err="1" smtClean="0">
                <a:solidFill>
                  <a:srgbClr val="0070C0"/>
                </a:solidFill>
              </a:rPr>
              <a:t>Ugi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Ispoyo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Widodo</a:t>
            </a:r>
            <a:endParaRPr lang="en-US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6100"/>
            <a:ext cx="8552688" cy="1401762"/>
          </a:xfrm>
        </p:spPr>
        <p:txBody>
          <a:bodyPr>
            <a:normAutofit/>
          </a:bodyPr>
          <a:lstStyle/>
          <a:p>
            <a:pPr lvl="0" algn="ctr"/>
            <a:r>
              <a:rPr lang="en-US" sz="4000" b="1" dirty="0">
                <a:solidFill>
                  <a:srgbClr val="92D050"/>
                </a:solidFill>
                <a:effectLst/>
              </a:rPr>
              <a:t>How to Work of MD5 </a:t>
            </a:r>
            <a:r>
              <a:rPr lang="en-US" sz="4000" b="1" dirty="0" smtClean="0">
                <a:solidFill>
                  <a:srgbClr val="92D050"/>
                </a:solidFill>
                <a:effectLst/>
              </a:rPr>
              <a:t>Algorithm</a:t>
            </a:r>
            <a:endParaRPr lang="en-US" sz="4000" dirty="0">
              <a:solidFill>
                <a:srgbClr val="92D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486400" y="1752600"/>
            <a:ext cx="3447288" cy="2506495"/>
          </a:xfrm>
        </p:spPr>
        <p:txBody>
          <a:bodyPr>
            <a:normAutofit lnSpcReduction="10000"/>
          </a:bodyPr>
          <a:lstStyle/>
          <a:p>
            <a:pPr marL="596646" lvl="0" indent="-514350" algn="just">
              <a:buAutoNum type="arabicPeriod"/>
            </a:pPr>
            <a:r>
              <a:rPr lang="en-US" sz="2000" b="1" dirty="0" smtClean="0"/>
              <a:t>Appending </a:t>
            </a:r>
            <a:r>
              <a:rPr lang="en-US" sz="2000" b="1" dirty="0"/>
              <a:t>Padding </a:t>
            </a:r>
            <a:r>
              <a:rPr lang="en-US" sz="2000" b="1" dirty="0" smtClean="0"/>
              <a:t>Bits</a:t>
            </a:r>
          </a:p>
          <a:p>
            <a:pPr marL="596646" indent="-514350" algn="just">
              <a:buFont typeface="Wingdings 2"/>
              <a:buAutoNum type="arabicPeriod"/>
            </a:pPr>
            <a:r>
              <a:rPr lang="en-US" sz="2000" b="1" dirty="0"/>
              <a:t>Appending Length</a:t>
            </a:r>
            <a:endParaRPr lang="en-US" sz="2000" dirty="0"/>
          </a:p>
          <a:p>
            <a:pPr marL="596646" indent="-514350" algn="just">
              <a:buFont typeface="Wingdings 2"/>
              <a:buAutoNum type="arabicPeriod"/>
            </a:pPr>
            <a:r>
              <a:rPr lang="en-US" sz="2000" b="1" dirty="0"/>
              <a:t>Buffer Initialization</a:t>
            </a:r>
            <a:endParaRPr lang="en-US" sz="2000" dirty="0"/>
          </a:p>
          <a:p>
            <a:pPr marL="596646" indent="-514350" algn="just">
              <a:buFont typeface="Wingdings 2"/>
              <a:buAutoNum type="arabicPeriod"/>
            </a:pPr>
            <a:r>
              <a:rPr lang="en-US" sz="2000" b="1" dirty="0"/>
              <a:t>Processing of the Message</a:t>
            </a:r>
            <a:endParaRPr lang="en-US" sz="2000" dirty="0"/>
          </a:p>
          <a:p>
            <a:pPr marL="596646" indent="-514350" algn="just">
              <a:buFont typeface="Wingdings 2"/>
              <a:buAutoNum type="arabicPeriod"/>
            </a:pPr>
            <a:r>
              <a:rPr lang="en-US" sz="2000" b="1" dirty="0" smtClean="0"/>
              <a:t>Output</a:t>
            </a:r>
            <a:endParaRPr lang="en-US" sz="2000" dirty="0"/>
          </a:p>
        </p:txBody>
      </p:sp>
      <p:pic>
        <p:nvPicPr>
          <p:cNvPr id="5" name="Picture 4"/>
          <p:cNvPicPr/>
          <p:nvPr/>
        </p:nvPicPr>
        <p:blipFill>
          <a:blip r:embed="rId2">
            <a:lum contrast="40000"/>
          </a:blip>
          <a:srcRect/>
          <a:stretch>
            <a:fillRect/>
          </a:stretch>
        </p:blipFill>
        <p:spPr bwMode="auto">
          <a:xfrm>
            <a:off x="381000" y="1592428"/>
            <a:ext cx="4854618" cy="26666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00200" y="3878428"/>
            <a:ext cx="2124572" cy="26693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86200" y="4335628"/>
            <a:ext cx="1339402" cy="19687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Bent Arrow 7"/>
          <p:cNvSpPr/>
          <p:nvPr/>
        </p:nvSpPr>
        <p:spPr>
          <a:xfrm flipV="1">
            <a:off x="1143000" y="3726028"/>
            <a:ext cx="457200" cy="1447800"/>
          </a:xfrm>
          <a:prstGeom prst="bentArrow">
            <a:avLst>
              <a:gd name="adj1" fmla="val 13051"/>
              <a:gd name="adj2" fmla="val 23194"/>
              <a:gd name="adj3" fmla="val 25000"/>
              <a:gd name="adj4" fmla="val 4508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3352800" y="4488028"/>
            <a:ext cx="533400" cy="762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511800" y="4488028"/>
            <a:ext cx="344728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id-ID" b="1" dirty="0">
                <a:solidFill>
                  <a:srgbClr val="119874"/>
                </a:solidFill>
              </a:rPr>
              <a:t>The following diagram is a diagram of the whole process of the MD5 algorithm. The arrow diagrams explaining the smaller stages.</a:t>
            </a:r>
          </a:p>
        </p:txBody>
      </p:sp>
    </p:spTree>
    <p:extLst>
      <p:ext uri="{BB962C8B-B14F-4D97-AF65-F5344CB8AC3E}">
        <p14:creationId xmlns:p14="http://schemas.microsoft.com/office/powerpoint/2010/main" xmlns="" val="17774831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50" y="4079875"/>
            <a:ext cx="7924800" cy="1143000"/>
          </a:xfrm>
        </p:spPr>
        <p:txBody>
          <a:bodyPr>
            <a:normAutofit/>
          </a:bodyPr>
          <a:lstStyle/>
          <a:p>
            <a:pPr lvl="0"/>
            <a:r>
              <a:rPr lang="en-US" b="1" dirty="0" smtClean="0">
                <a:solidFill>
                  <a:srgbClr val="92D050"/>
                </a:solidFill>
                <a:effectLst/>
              </a:rPr>
              <a:t>Disadvantage</a:t>
            </a:r>
            <a:r>
              <a:rPr lang="id-ID" b="1" dirty="0" smtClean="0">
                <a:solidFill>
                  <a:srgbClr val="92D050"/>
                </a:solidFill>
                <a:effectLst/>
              </a:rPr>
              <a:t>s</a:t>
            </a:r>
            <a:r>
              <a:rPr lang="en-US" b="1" dirty="0" smtClean="0">
                <a:effectLst/>
              </a:rPr>
              <a:t> </a:t>
            </a:r>
            <a:r>
              <a:rPr lang="en-US" b="1" dirty="0">
                <a:effectLst/>
              </a:rPr>
              <a:t>of </a:t>
            </a:r>
            <a:r>
              <a:rPr lang="en-US" b="1" dirty="0">
                <a:solidFill>
                  <a:srgbClr val="92D050"/>
                </a:solidFill>
                <a:effectLst/>
              </a:rPr>
              <a:t>MD5 </a:t>
            </a:r>
            <a:r>
              <a:rPr lang="en-US" b="1" dirty="0" smtClean="0">
                <a:effectLst/>
              </a:rPr>
              <a:t>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971800" y="5108575"/>
            <a:ext cx="5943600" cy="1831975"/>
          </a:xfrm>
        </p:spPr>
        <p:txBody>
          <a:bodyPr/>
          <a:lstStyle/>
          <a:p>
            <a:pPr lvl="0"/>
            <a:r>
              <a:rPr lang="en-US" b="1" dirty="0"/>
              <a:t>Security Flaws and Vulnerability</a:t>
            </a:r>
            <a:endParaRPr lang="en-US" dirty="0"/>
          </a:p>
          <a:p>
            <a:pPr lvl="0"/>
            <a:r>
              <a:rPr lang="en-US" b="1" dirty="0"/>
              <a:t>Less Secure than SHA-1 </a:t>
            </a:r>
            <a:r>
              <a:rPr lang="en-US" b="1" dirty="0" err="1" smtClean="0"/>
              <a:t>Securit</a:t>
            </a:r>
            <a:r>
              <a:rPr lang="id-ID" b="1" dirty="0" smtClean="0"/>
              <a:t>y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990600" y="533400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id-ID" b="1" dirty="0">
                <a:solidFill>
                  <a:srgbClr val="0070C0"/>
                </a:solidFill>
              </a:rPr>
              <a:t>A</a:t>
            </a:r>
            <a:r>
              <a:rPr lang="en-US" b="1" dirty="0" err="1" smtClean="0">
                <a:solidFill>
                  <a:srgbClr val="0070C0"/>
                </a:solidFill>
              </a:rPr>
              <a:t>dvantage</a:t>
            </a:r>
            <a:r>
              <a:rPr lang="id-ID" b="1" dirty="0" smtClean="0">
                <a:solidFill>
                  <a:srgbClr val="0070C0"/>
                </a:solidFill>
              </a:rPr>
              <a:t>s</a:t>
            </a:r>
            <a:r>
              <a:rPr lang="en-US" b="1" dirty="0" smtClean="0"/>
              <a:t> of </a:t>
            </a:r>
            <a:r>
              <a:rPr lang="en-US" b="1" dirty="0" smtClean="0">
                <a:solidFill>
                  <a:srgbClr val="0070C0"/>
                </a:solidFill>
              </a:rPr>
              <a:t>MD5</a:t>
            </a:r>
            <a:r>
              <a:rPr lang="en-US" b="1" dirty="0" smtClean="0"/>
              <a:t> Algorithm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23850" y="1828800"/>
            <a:ext cx="7886700" cy="3279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Fast Computation Algorithm</a:t>
            </a:r>
            <a:endParaRPr lang="en-US" dirty="0" smtClean="0"/>
          </a:p>
          <a:p>
            <a:r>
              <a:rPr lang="en-US" b="1" dirty="0" smtClean="0"/>
              <a:t>Widespread Used</a:t>
            </a:r>
            <a:endParaRPr lang="id-ID" b="1" dirty="0" smtClean="0"/>
          </a:p>
          <a:p>
            <a:r>
              <a:rPr lang="en-US" b="1" dirty="0"/>
              <a:t>Provides Collision </a:t>
            </a:r>
            <a:r>
              <a:rPr lang="en-US" b="1" dirty="0" smtClean="0"/>
              <a:t>Resistance</a:t>
            </a:r>
            <a:endParaRPr lang="en-US" dirty="0" smtClean="0"/>
          </a:p>
          <a:p>
            <a:r>
              <a:rPr lang="en-US" b="1" dirty="0" smtClean="0"/>
              <a:t>Provide a One Way Hash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733602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 smtClean="0">
                <a:solidFill>
                  <a:srgbClr val="92D050"/>
                </a:solidFill>
                <a:effectLst/>
              </a:rPr>
              <a:t>Conclusion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28650" y="1390601"/>
            <a:ext cx="7498080" cy="2667000"/>
          </a:xfrm>
        </p:spPr>
        <p:txBody>
          <a:bodyPr>
            <a:normAutofit/>
          </a:bodyPr>
          <a:lstStyle/>
          <a:p>
            <a:pPr marL="82296" indent="0" algn="just">
              <a:buNone/>
            </a:pPr>
            <a:r>
              <a:rPr lang="en-US" sz="2400" b="1" dirty="0"/>
              <a:t>The MD5 message-digest algorithm is simple to implement, and provides a </a:t>
            </a:r>
            <a:r>
              <a:rPr lang="id-ID" sz="2400" b="1" dirty="0" smtClean="0"/>
              <a:t>security for data</a:t>
            </a:r>
            <a:endParaRPr lang="en-US" sz="2400" b="1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657850" y="2895600"/>
            <a:ext cx="3352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d-ID" b="1" dirty="0" smtClean="0">
                <a:solidFill>
                  <a:srgbClr val="0070C0"/>
                </a:solidFill>
              </a:rPr>
              <a:t>Suggestion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27660" y="3860749"/>
            <a:ext cx="848868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2296" indent="0" algn="just">
              <a:buNone/>
            </a:pPr>
            <a:r>
              <a:rPr lang="en-US" sz="2400" b="1" dirty="0"/>
              <a:t>In the use of MD5 Algorithm we must have a basic knowledge of internet, coding, and security manage. So, we will not have problems in relation interface to come</a:t>
            </a:r>
            <a:r>
              <a:rPr lang="en-US" sz="2400" b="1" dirty="0" smtClean="0"/>
              <a:t>. While the technology can prove to be a great asset, it could also cause harm if not understood and used properly.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xmlns="" val="35802421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14300" y="2819400"/>
            <a:ext cx="7886700" cy="1325563"/>
          </a:xfrm>
        </p:spPr>
        <p:txBody>
          <a:bodyPr>
            <a:normAutofit/>
          </a:bodyPr>
          <a:lstStyle/>
          <a:p>
            <a:pPr lvl="0"/>
            <a:r>
              <a:rPr lang="id-ID" b="1" dirty="0" smtClean="0">
                <a:solidFill>
                  <a:srgbClr val="0070C0"/>
                </a:solidFill>
                <a:effectLst/>
              </a:rPr>
              <a:t>Thanks For Your Attention...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14300" y="2286000"/>
            <a:ext cx="84201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d-ID" sz="3200" b="1" dirty="0" smtClean="0">
                <a:solidFill>
                  <a:srgbClr val="0070C0"/>
                </a:solidFill>
              </a:rPr>
              <a:t>Implementation of MD5 </a:t>
            </a:r>
            <a:r>
              <a:rPr lang="id-ID" sz="3200" b="1" dirty="0" smtClean="0"/>
              <a:t>Algorithm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xmlns="" val="21669917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57493" y="685800"/>
            <a:ext cx="5295900" cy="1325563"/>
          </a:xfrm>
        </p:spPr>
        <p:txBody>
          <a:bodyPr/>
          <a:lstStyle/>
          <a:p>
            <a:pPr algn="r"/>
            <a:r>
              <a:rPr lang="id-ID" b="1" dirty="0" smtClean="0">
                <a:solidFill>
                  <a:srgbClr val="00B050"/>
                </a:solidFill>
              </a:rPr>
              <a:t>What we Discuss?</a:t>
            </a:r>
            <a:endParaRPr lang="id-ID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52015" y="1828800"/>
            <a:ext cx="6591985" cy="4539622"/>
          </a:xfrm>
        </p:spPr>
        <p:txBody>
          <a:bodyPr>
            <a:normAutofit/>
          </a:bodyPr>
          <a:lstStyle/>
          <a:p>
            <a:r>
              <a:rPr lang="id-ID" b="1" dirty="0" smtClean="0"/>
              <a:t>MD5 Algorithm</a:t>
            </a:r>
          </a:p>
          <a:p>
            <a:r>
              <a:rPr lang="id-ID" b="1" dirty="0" smtClean="0"/>
              <a:t>Implementation of MD5 Algorithm</a:t>
            </a:r>
          </a:p>
          <a:p>
            <a:r>
              <a:rPr lang="id-ID" b="1" dirty="0" smtClean="0"/>
              <a:t>How to works of MD5 Algorithm</a:t>
            </a:r>
          </a:p>
          <a:p>
            <a:r>
              <a:rPr lang="id-ID" b="1" dirty="0" smtClean="0"/>
              <a:t>Advantages and Disadvantages</a:t>
            </a:r>
          </a:p>
          <a:p>
            <a:endParaRPr lang="id-ID" b="1" dirty="0"/>
          </a:p>
        </p:txBody>
      </p:sp>
    </p:spTree>
    <p:extLst>
      <p:ext uri="{BB962C8B-B14F-4D97-AF65-F5344CB8AC3E}">
        <p14:creationId xmlns:p14="http://schemas.microsoft.com/office/powerpoint/2010/main" xmlns="" val="17917045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9981" y="838200"/>
            <a:ext cx="6589199" cy="1280890"/>
          </a:xfrm>
        </p:spPr>
        <p:txBody>
          <a:bodyPr/>
          <a:lstStyle/>
          <a:p>
            <a:pPr algn="r"/>
            <a:r>
              <a:rPr lang="en-US" b="1" dirty="0" smtClean="0">
                <a:solidFill>
                  <a:srgbClr val="00B050"/>
                </a:solidFill>
              </a:rPr>
              <a:t>Background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752600"/>
            <a:ext cx="8183880" cy="3810000"/>
          </a:xfrm>
        </p:spPr>
        <p:txBody>
          <a:bodyPr>
            <a:noAutofit/>
          </a:bodyPr>
          <a:lstStyle/>
          <a:p>
            <a:pPr marL="365760" lvl="1" indent="-283464" algn="just">
              <a:spcBef>
                <a:spcPts val="600"/>
              </a:spcBef>
              <a:buSzPct val="80000"/>
              <a:buNone/>
            </a:pPr>
            <a:r>
              <a:rPr lang="id-ID" sz="2800" b="1" dirty="0" smtClean="0"/>
              <a:t>	</a:t>
            </a:r>
            <a:r>
              <a:rPr lang="en-US" sz="2800" b="1" dirty="0" smtClean="0"/>
              <a:t>High human needs to the future</a:t>
            </a:r>
            <a:r>
              <a:rPr lang="id-ID" sz="2800" b="1" dirty="0" smtClean="0"/>
              <a:t> </a:t>
            </a:r>
            <a:r>
              <a:rPr lang="en-US" sz="2800" b="1" dirty="0" smtClean="0"/>
              <a:t>require people to continue developing the technology owned. Human create solutions to overcome many problems, and now appears an algorithm used for security </a:t>
            </a:r>
            <a:r>
              <a:rPr lang="id-ID" sz="2800" b="1" dirty="0" smtClean="0"/>
              <a:t>hash</a:t>
            </a:r>
            <a:r>
              <a:rPr lang="en-US" sz="2800" b="1" dirty="0" smtClean="0"/>
              <a:t>, one of them is MD5 algorithm.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0001" y="624110"/>
            <a:ext cx="6589199" cy="1280890"/>
          </a:xfrm>
        </p:spPr>
        <p:txBody>
          <a:bodyPr>
            <a:normAutofit/>
          </a:bodyPr>
          <a:lstStyle/>
          <a:p>
            <a:pPr lvl="0" algn="r"/>
            <a:r>
              <a:rPr lang="id-ID" b="1" dirty="0">
                <a:solidFill>
                  <a:srgbClr val="0070C0"/>
                </a:solidFill>
                <a:effectLst/>
              </a:rPr>
              <a:t>History of </a:t>
            </a:r>
            <a:r>
              <a:rPr lang="en-US" b="1" dirty="0">
                <a:solidFill>
                  <a:srgbClr val="0070C0"/>
                </a:solidFill>
                <a:effectLst/>
              </a:rPr>
              <a:t>MD5 </a:t>
            </a:r>
            <a:r>
              <a:rPr lang="en-US" b="1" dirty="0" smtClean="0">
                <a:solidFill>
                  <a:srgbClr val="0070C0"/>
                </a:solidFill>
                <a:effectLst/>
              </a:rPr>
              <a:t>Algorithm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435608" y="2057400"/>
            <a:ext cx="7498080" cy="2971800"/>
          </a:xfrm>
        </p:spPr>
        <p:txBody>
          <a:bodyPr>
            <a:normAutofit/>
          </a:bodyPr>
          <a:lstStyle/>
          <a:p>
            <a:pPr marL="82296" indent="0" algn="r">
              <a:buNone/>
            </a:pPr>
            <a:r>
              <a:rPr lang="en-US" b="1" dirty="0" smtClean="0"/>
              <a:t>In </a:t>
            </a:r>
            <a:r>
              <a:rPr lang="en-US" b="1" dirty="0"/>
              <a:t>1990, Ron </a:t>
            </a:r>
            <a:r>
              <a:rPr lang="en-US" b="1" dirty="0" err="1"/>
              <a:t>Rivest</a:t>
            </a:r>
            <a:r>
              <a:rPr lang="en-US" b="1" dirty="0"/>
              <a:t> invented the hash </a:t>
            </a:r>
            <a:r>
              <a:rPr lang="en-US" b="1" dirty="0" smtClean="0"/>
              <a:t>function </a:t>
            </a:r>
            <a:r>
              <a:rPr lang="en-US" b="1" dirty="0"/>
              <a:t>MD4</a:t>
            </a:r>
            <a:r>
              <a:rPr lang="en-US" b="1" dirty="0" smtClean="0"/>
              <a:t>.</a:t>
            </a:r>
            <a:endParaRPr lang="id-ID" b="1" dirty="0" smtClean="0"/>
          </a:p>
          <a:p>
            <a:pPr marL="82296" indent="0" algn="r">
              <a:buNone/>
            </a:pPr>
            <a:r>
              <a:rPr lang="en-US" b="1" dirty="0" smtClean="0"/>
              <a:t> </a:t>
            </a:r>
          </a:p>
          <a:p>
            <a:pPr marL="82296" indent="0" algn="r">
              <a:buNone/>
            </a:pPr>
            <a:r>
              <a:rPr lang="en-US" b="1" dirty="0" smtClean="0"/>
              <a:t>In </a:t>
            </a:r>
            <a:r>
              <a:rPr lang="en-US" b="1" dirty="0"/>
              <a:t>1992, he improved on MD4 and developed another hash function: MD5. 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xmlns="" val="29705107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700310"/>
            <a:ext cx="6589199" cy="1280890"/>
          </a:xfrm>
        </p:spPr>
        <p:txBody>
          <a:bodyPr>
            <a:normAutofit/>
          </a:bodyPr>
          <a:lstStyle/>
          <a:p>
            <a:pPr lvl="0" algn="r"/>
            <a:r>
              <a:rPr lang="id-ID" b="1" dirty="0" smtClean="0">
                <a:effectLst/>
              </a:rPr>
              <a:t>What is </a:t>
            </a:r>
            <a:r>
              <a:rPr lang="en-US" b="1" dirty="0" smtClean="0">
                <a:solidFill>
                  <a:srgbClr val="0070C0"/>
                </a:solidFill>
                <a:effectLst/>
              </a:rPr>
              <a:t>MD5</a:t>
            </a:r>
            <a:r>
              <a:rPr lang="en-US" b="1" dirty="0" smtClean="0">
                <a:effectLst/>
              </a:rPr>
              <a:t> Algorithm</a:t>
            </a:r>
            <a:r>
              <a:rPr lang="id-ID" b="1" dirty="0" smtClean="0">
                <a:effectLst/>
              </a:rPr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905000"/>
            <a:ext cx="8229600" cy="4648200"/>
          </a:xfrm>
        </p:spPr>
        <p:txBody>
          <a:bodyPr>
            <a:normAutofit/>
          </a:bodyPr>
          <a:lstStyle/>
          <a:p>
            <a:pPr marL="82296" indent="0" algn="just">
              <a:buNone/>
            </a:pPr>
            <a:r>
              <a:rPr lang="en-US" b="1" dirty="0" smtClean="0"/>
              <a:t>MD5 </a:t>
            </a:r>
            <a:r>
              <a:rPr lang="en-US" b="1" dirty="0"/>
              <a:t>processes </a:t>
            </a:r>
            <a:r>
              <a:rPr lang="id-ID" b="1" dirty="0" smtClean="0"/>
              <a:t>is </a:t>
            </a:r>
            <a:r>
              <a:rPr lang="en-US" b="1" dirty="0" smtClean="0"/>
              <a:t>a </a:t>
            </a:r>
            <a:r>
              <a:rPr lang="en-US" b="1" dirty="0"/>
              <a:t>variable length message into a fixed length output of 128 bits. The input message is broken up into chunks of 512 bit blocks.</a:t>
            </a:r>
          </a:p>
        </p:txBody>
      </p:sp>
      <p:pic>
        <p:nvPicPr>
          <p:cNvPr id="4" name="Content Placeholder 3" descr="string.png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244949" y="4267200"/>
            <a:ext cx="3641251" cy="2133600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86200" y="3962400"/>
            <a:ext cx="5045549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2315923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id-ID" b="1" dirty="0" smtClean="0">
                <a:solidFill>
                  <a:srgbClr val="7030A0"/>
                </a:solidFill>
              </a:rPr>
              <a:t>Implementation</a:t>
            </a:r>
            <a:r>
              <a:rPr lang="id-ID" b="1" dirty="0" smtClean="0">
                <a:solidFill>
                  <a:srgbClr val="0070C0"/>
                </a:solidFill>
              </a:rPr>
              <a:t> </a:t>
            </a:r>
            <a:r>
              <a:rPr lang="en-US" b="1" dirty="0" smtClean="0"/>
              <a:t>of </a:t>
            </a:r>
            <a:r>
              <a:rPr lang="en-US" b="1" dirty="0" smtClean="0">
                <a:solidFill>
                  <a:srgbClr val="7030A0"/>
                </a:solidFill>
              </a:rPr>
              <a:t>MD5 </a:t>
            </a:r>
            <a:r>
              <a:rPr lang="en-US" b="1" dirty="0" smtClean="0"/>
              <a:t>Algorithm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59297" y="2059695"/>
            <a:ext cx="4584703" cy="247694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2700" y="2059696"/>
            <a:ext cx="4584700" cy="2476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511002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id-ID" b="1" dirty="0" smtClean="0">
                <a:solidFill>
                  <a:srgbClr val="7030A0"/>
                </a:solidFill>
              </a:rPr>
              <a:t>Implementation</a:t>
            </a:r>
            <a:r>
              <a:rPr lang="id-ID" b="1" dirty="0" smtClean="0">
                <a:solidFill>
                  <a:srgbClr val="0070C0"/>
                </a:solidFill>
              </a:rPr>
              <a:t> </a:t>
            </a:r>
            <a:r>
              <a:rPr lang="en-US" b="1" dirty="0" smtClean="0"/>
              <a:t>of </a:t>
            </a:r>
            <a:r>
              <a:rPr lang="en-US" b="1" dirty="0" smtClean="0">
                <a:solidFill>
                  <a:srgbClr val="7030A0"/>
                </a:solidFill>
              </a:rPr>
              <a:t>MD5 </a:t>
            </a:r>
            <a:r>
              <a:rPr lang="en-US" b="1" dirty="0" smtClean="0"/>
              <a:t>Algorithm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28650" y="2478129"/>
            <a:ext cx="3276600" cy="176750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0" y="2215444"/>
            <a:ext cx="3794660" cy="2024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604064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id-ID" b="1" dirty="0" smtClean="0">
                <a:solidFill>
                  <a:srgbClr val="7030A0"/>
                </a:solidFill>
              </a:rPr>
              <a:t>Implementation</a:t>
            </a:r>
            <a:r>
              <a:rPr lang="id-ID" b="1" dirty="0" smtClean="0">
                <a:solidFill>
                  <a:srgbClr val="0070C0"/>
                </a:solidFill>
              </a:rPr>
              <a:t> </a:t>
            </a:r>
            <a:r>
              <a:rPr lang="en-US" b="1" dirty="0" smtClean="0"/>
              <a:t>of </a:t>
            </a:r>
            <a:r>
              <a:rPr lang="en-US" b="1" dirty="0" smtClean="0">
                <a:solidFill>
                  <a:srgbClr val="7030A0"/>
                </a:solidFill>
              </a:rPr>
              <a:t>MD5 </a:t>
            </a:r>
            <a:r>
              <a:rPr lang="en-US" b="1" dirty="0" smtClean="0"/>
              <a:t>Algorithm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2298701"/>
            <a:ext cx="4489846" cy="24257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430960" y="2286000"/>
            <a:ext cx="4713040" cy="2546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558930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id-ID" b="1" dirty="0" smtClean="0">
                <a:solidFill>
                  <a:srgbClr val="7030A0"/>
                </a:solidFill>
              </a:rPr>
              <a:t>Implementation</a:t>
            </a:r>
            <a:r>
              <a:rPr lang="id-ID" b="1" dirty="0" smtClean="0">
                <a:solidFill>
                  <a:srgbClr val="0070C0"/>
                </a:solidFill>
              </a:rPr>
              <a:t> </a:t>
            </a:r>
            <a:r>
              <a:rPr lang="en-US" b="1" dirty="0" smtClean="0"/>
              <a:t>of </a:t>
            </a:r>
            <a:r>
              <a:rPr lang="en-US" b="1" dirty="0" smtClean="0">
                <a:solidFill>
                  <a:srgbClr val="7030A0"/>
                </a:solidFill>
              </a:rPr>
              <a:t>MD5 </a:t>
            </a:r>
            <a:r>
              <a:rPr lang="en-US" b="1" dirty="0" smtClean="0"/>
              <a:t>Algorithm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6201" y="3276601"/>
            <a:ext cx="8915400" cy="642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127554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763</TotalTime>
  <Words>269</Words>
  <Application>Microsoft Office PowerPoint</Application>
  <PresentationFormat>On-screen Show (4:3)</PresentationFormat>
  <Paragraphs>41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Oriel</vt:lpstr>
      <vt:lpstr>Implementation of MD5 Algorithm</vt:lpstr>
      <vt:lpstr>What we Discuss?</vt:lpstr>
      <vt:lpstr>Background</vt:lpstr>
      <vt:lpstr>History of MD5 Algorithm</vt:lpstr>
      <vt:lpstr>What is MD5 Algorithm?</vt:lpstr>
      <vt:lpstr>Implementation of MD5 Algorithm</vt:lpstr>
      <vt:lpstr>Implementation of MD5 Algorithm</vt:lpstr>
      <vt:lpstr>Implementation of MD5 Algorithm</vt:lpstr>
      <vt:lpstr>Implementation of MD5 Algorithm</vt:lpstr>
      <vt:lpstr>How to Work of MD5 Algorithm</vt:lpstr>
      <vt:lpstr>Disadvantages of MD5 Algorithm</vt:lpstr>
      <vt:lpstr>Conclusion</vt:lpstr>
      <vt:lpstr>Thanks For Your Attention...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Ugi Ispoyo Widodo</cp:lastModifiedBy>
  <cp:revision>111</cp:revision>
  <dcterms:created xsi:type="dcterms:W3CDTF">2016-03-02T06:41:33Z</dcterms:created>
  <dcterms:modified xsi:type="dcterms:W3CDTF">2016-05-12T07:08:29Z</dcterms:modified>
</cp:coreProperties>
</file>