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2918400" cy="21945600"/>
  <p:notesSz cx="43434000" cy="32461200"/>
  <p:defaultTextStyle>
    <a:defPPr>
      <a:defRPr lang="en-US"/>
    </a:defPPr>
    <a:lvl1pPr marL="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1pPr>
    <a:lvl2pPr marL="1567355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2pPr>
    <a:lvl3pPr marL="3134710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3pPr>
    <a:lvl4pPr marL="470206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4pPr>
    <a:lvl5pPr marL="626941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5pPr>
    <a:lvl6pPr marL="7836774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6pPr>
    <a:lvl7pPr marL="9404129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7pPr>
    <a:lvl8pPr marL="10971483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8pPr>
    <a:lvl9pPr marL="12538838" algn="l" defTabSz="3134710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734D"/>
    <a:srgbClr val="FF9900"/>
    <a:srgbClr val="0000FF"/>
    <a:srgbClr val="FF8265"/>
    <a:srgbClr val="FF9B9B"/>
    <a:srgbClr val="9BB7D9"/>
    <a:srgbClr val="FFCF89"/>
    <a:srgbClr val="A9F9AD"/>
    <a:srgbClr val="FFF0D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71D0C-4A31-8C2D-7A09-4D691A58685E}" v="9" dt="2022-04-19T20:28:07.611"/>
    <p1510:client id="{78E008DC-4447-633E-E230-D3F013445A52}" v="698" dt="2022-04-19T19:14:22.951"/>
    <p1510:client id="{CE31D812-BAB4-414E-8EA9-65F40D7FCF30}" v="507" dt="2022-04-19T18:50:50.368"/>
    <p1510:client id="{EB5452D0-B8AF-4049-8223-A59AE1596688}" v="35" dt="2022-04-19T02:52:24.429"/>
    <p1510:client id="{F2BB9E80-9F7C-4605-C069-D24831C31CF1}" v="265" dt="2022-04-19T19:25:47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338" y="11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821400" cy="1627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603075" y="0"/>
            <a:ext cx="18821400" cy="1627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9E84E-5DB6-4599-AD16-0F7A542E5B0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1688" y="4057650"/>
            <a:ext cx="16430625" cy="10955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43400" y="15622588"/>
            <a:ext cx="34747200" cy="127809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34013"/>
            <a:ext cx="18821400" cy="1627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603075" y="30834013"/>
            <a:ext cx="18821400" cy="1627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0475-6D4F-410F-AF91-77AE9D2E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1688" y="4057650"/>
            <a:ext cx="16430625" cy="10955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2925970"/>
            <a:r>
              <a:rPr lang="en-US" sz="900">
                <a:latin typeface="Arial"/>
                <a:cs typeface="Arial"/>
              </a:rPr>
              <a:t>Fix figure numbers and fonts</a:t>
            </a:r>
            <a:r>
              <a:rPr lang="en-US" sz="850"/>
              <a:t> -&gt; Done</a:t>
            </a:r>
          </a:p>
          <a:p>
            <a:pPr algn="just" defTabSz="2925970"/>
            <a:r>
              <a:rPr lang="en-US" sz="900">
                <a:latin typeface="Arial"/>
                <a:cs typeface="Arial"/>
              </a:rPr>
              <a:t>Fix Machine learning figures -&gt; Done</a:t>
            </a:r>
            <a:endParaRPr lang="ko-KR" altLang="en-US" sz="900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  <a:p>
            <a:pPr algn="just" defTabSz="2925970"/>
            <a:r>
              <a:rPr lang="en-US" sz="900">
                <a:latin typeface="Arial"/>
                <a:cs typeface="Arial"/>
              </a:rPr>
              <a:t>Add what was test and train data split -&gt; Done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925970"/>
            <a:r>
              <a:rPr lang="en-US" sz="900">
                <a:latin typeface="Arial"/>
                <a:cs typeface="Arial"/>
              </a:rPr>
              <a:t>Fix figure numbers</a:t>
            </a:r>
            <a:r>
              <a:rPr lang="en-US" sz="850"/>
              <a:t> -&gt; Done</a:t>
            </a:r>
            <a:endParaRPr lang="en-US" sz="85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0475-6D4F-410F-AF91-77AE9D2E9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50055"/>
            <a:ext cx="32918400" cy="2209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92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1705"/>
            <a:ext cx="32918400" cy="3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70C3-9823-4F32-9916-D6FB30F9687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ctr" defTabSz="2926226" rtl="0" eaLnBrk="1" latinLnBrk="0" hangingPunct="1">
        <a:spcBef>
          <a:spcPct val="0"/>
        </a:spcBef>
        <a:buNone/>
        <a:defRPr sz="14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5" indent="-1097335" algn="l" defTabSz="2926226" rtl="0" eaLnBrk="1" latinLnBrk="0" hangingPunct="1">
        <a:spcBef>
          <a:spcPct val="20000"/>
        </a:spcBef>
        <a:buFont typeface="Arial" pitchFamily="34" charset="0"/>
        <a:buChar char="•"/>
        <a:defRPr sz="10267" kern="1200">
          <a:solidFill>
            <a:schemeClr val="tx1"/>
          </a:solidFill>
          <a:latin typeface="+mn-lt"/>
          <a:ea typeface="+mn-ea"/>
          <a:cs typeface="+mn-cs"/>
        </a:defRPr>
      </a:lvl1pPr>
      <a:lvl2pPr marL="2377559" indent="-914446" algn="l" defTabSz="2926226" rtl="0" eaLnBrk="1" latinLnBrk="0" hangingPunct="1">
        <a:spcBef>
          <a:spcPct val="20000"/>
        </a:spcBef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7667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938E630-6BB0-4770-9369-0936AE89ECF4}"/>
              </a:ext>
            </a:extLst>
          </p:cNvPr>
          <p:cNvSpPr txBox="1"/>
          <p:nvPr/>
        </p:nvSpPr>
        <p:spPr>
          <a:xfrm>
            <a:off x="28110" y="4573352"/>
            <a:ext cx="9311834" cy="24929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14300">
              <a:buSzPts val="1800"/>
            </a:pPr>
            <a:r>
              <a:rPr lang="en-US" sz="2600" b="1" dirty="0">
                <a:latin typeface="Arial"/>
                <a:cs typeface="Arial"/>
              </a:rPr>
              <a:t>How to address the teacher shortage in public school districts using the state-of-art machine learning techniques? In this work, we take a data science look at National Center for Education Statistics (NCES) survey data to identify strongest predictors of retention rate in school districts to inform the policy makers.  </a:t>
            </a:r>
            <a:endParaRPr 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2918400" cy="3657600"/>
          </a:xfrm>
          <a:prstGeom prst="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9851" y="283694"/>
            <a:ext cx="26788365" cy="292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819" tIns="30403" rIns="60819" bIns="30403" anchor="t">
            <a:spAutoFit/>
          </a:bodyPr>
          <a:lstStyle/>
          <a:p>
            <a:pPr algn="ctr" defTabSz="2560448">
              <a:spcBef>
                <a:spcPct val="50000"/>
              </a:spcBef>
            </a:pPr>
            <a:r>
              <a:rPr lang="en-US" sz="5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Public School Teachers Retention Status with SASS and TFS data </a:t>
            </a:r>
          </a:p>
          <a:p>
            <a:pPr algn="ctr" defTabSz="2560448">
              <a:spcBef>
                <a:spcPct val="50000"/>
              </a:spcBef>
            </a:pP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June Yu            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Jelena </a:t>
            </a:r>
            <a:r>
              <a:rPr lang="en-US" sz="400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00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ešić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              				Dr. Li Feng</a:t>
            </a:r>
            <a:endParaRPr lang="en-US" sz="4000" baseline="30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560448"/>
            <a:endParaRPr lang="en-US" sz="4800" baseline="30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560448"/>
            <a:r>
              <a:rPr lang="en-US" sz="4000" i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 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                                                Department of Finance and Economics</a:t>
            </a:r>
            <a:endParaRPr lang="en-US" sz="4000" b="1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109" y="3804696"/>
            <a:ext cx="9607563" cy="621559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830020" y="3804696"/>
            <a:ext cx="15925580" cy="650359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Initial Exploratory Data Analysis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9635672" y="9924859"/>
            <a:ext cx="16012697" cy="650359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Relevant Predictors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DDE47C8E-73B8-DA49-8E46-ADA5F59B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796" y="2157581"/>
            <a:ext cx="4280661" cy="1197248"/>
          </a:xfrm>
          <a:prstGeom prst="rect">
            <a:avLst/>
          </a:prstGeom>
        </p:spPr>
      </p:pic>
      <p:sp>
        <p:nvSpPr>
          <p:cNvPr id="25" name="Rounded Rectangle 72">
            <a:extLst>
              <a:ext uri="{FF2B5EF4-FFF2-40B4-BE49-F238E27FC236}">
                <a16:creationId xmlns:a16="http://schemas.microsoft.com/office/drawing/2014/main" id="{477D8DC9-56B2-48B9-B39C-DC45316268B2}"/>
              </a:ext>
            </a:extLst>
          </p:cNvPr>
          <p:cNvSpPr/>
          <p:nvPr/>
        </p:nvSpPr>
        <p:spPr>
          <a:xfrm>
            <a:off x="39763" y="7076074"/>
            <a:ext cx="9311834" cy="695486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B1DE7437-8B3A-49DE-800E-7076BEB9B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5135" y="17270468"/>
            <a:ext cx="700423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91440" rIns="91440" bIns="91440" anchor="t">
            <a:spAutoFit/>
          </a:bodyPr>
          <a:lstStyle/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We have built multiple classifiers to predict whether the teacher will leave or stay.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  <a:cs typeface="Arial"/>
              </a:rPr>
              <a:t>Train set and test set ratio is 8:2 w shuffling and </a:t>
            </a:r>
            <a:r>
              <a:rPr lang="en-US" sz="2400">
                <a:latin typeface="Arial"/>
                <a:cs typeface="Arial"/>
              </a:rPr>
              <a:t>stratification and classification used.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ataLab12.github.io">
            <a:extLst>
              <a:ext uri="{FF2B5EF4-FFF2-40B4-BE49-F238E27FC236}">
                <a16:creationId xmlns:a16="http://schemas.microsoft.com/office/drawing/2014/main" id="{28495F20-B1B1-4D44-A393-BA37071E63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9" y="136597"/>
            <a:ext cx="5998055" cy="337390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C807F66-5A12-4557-9299-7DA22392157B}"/>
              </a:ext>
            </a:extLst>
          </p:cNvPr>
          <p:cNvSpPr txBox="1"/>
          <p:nvPr/>
        </p:nvSpPr>
        <p:spPr>
          <a:xfrm>
            <a:off x="519122" y="2906186"/>
            <a:ext cx="542340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http://DataLab12.github.io/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8EAF0-A069-4B21-A1F0-879B806B8463}"/>
              </a:ext>
            </a:extLst>
          </p:cNvPr>
          <p:cNvSpPr txBox="1"/>
          <p:nvPr/>
        </p:nvSpPr>
        <p:spPr>
          <a:xfrm>
            <a:off x="0" y="12615137"/>
            <a:ext cx="9232528" cy="889474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600" dirty="0">
                <a:latin typeface="Arial"/>
                <a:cs typeface="Arial"/>
              </a:rPr>
              <a:t>National Center for Education Statistics (NCES) public-use data</a:t>
            </a:r>
          </a:p>
          <a:p>
            <a:pPr marL="571500" indent="-457200">
              <a:buSzPts val="18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Schools and Staffing Survey (SASS) studies the K-12  educator labor market in 1999-2000. The survey consists of Public/Private Teacher, School, Principal, and Public District components. 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8790" indent="-342900">
              <a:buSzPts val="146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The Teacher Follow-Up Survey (TFS 2000-2001) was conducted the year after the SASS to determine how many teachers remained or left teaching. The public survey provides 2 components - Former and Current Teacher</a:t>
            </a:r>
          </a:p>
          <a:p>
            <a:pPr marL="571500" indent="-457200">
              <a:buSzPts val="18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The surveys include the information on the teacher/principal characteristics, working conditions, teacher compensation, hiring and retention practices, and basic characteristics of student population. 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5890">
              <a:buSzPts val="1460"/>
            </a:pPr>
            <a:r>
              <a:rPr lang="en-US" sz="2600" b="1" dirty="0">
                <a:latin typeface="Arial"/>
                <a:cs typeface="Arial"/>
              </a:rPr>
              <a:t>Data Integration</a:t>
            </a:r>
          </a:p>
          <a:p>
            <a:pPr marL="593090" marR="0" lvl="0" indent="-457200" algn="l" rtl="0">
              <a:spcAft>
                <a:spcPts val="0"/>
              </a:spcAft>
              <a:buSzPts val="146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All data are filtered by Public Sector before integrating to focus on public teachers</a:t>
            </a:r>
          </a:p>
          <a:p>
            <a:pPr marL="593090" marR="0" lvl="0" indent="-457200" algn="l" rtl="0">
              <a:spcAft>
                <a:spcPts val="0"/>
              </a:spcAft>
              <a:buSzPts val="146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SASS and TFS are integrated based on matching School Control Number and Teacher/Principal Control Number</a:t>
            </a:r>
          </a:p>
          <a:p>
            <a:pPr marL="593090" indent="-457200">
              <a:buSzPts val="146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Public District Component is not integrated due to missing of matching District Control Number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34F41-483E-4D63-B0E7-E9772F2AF4F7}"/>
              </a:ext>
            </a:extLst>
          </p:cNvPr>
          <p:cNvSpPr txBox="1"/>
          <p:nvPr/>
        </p:nvSpPr>
        <p:spPr>
          <a:xfrm>
            <a:off x="-76899" y="7796761"/>
            <a:ext cx="9309427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79805" lvl="0" indent="-8572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Do teachers’ demographic, education/training, or teaching experience influence their retention status?</a:t>
            </a:r>
          </a:p>
          <a:p>
            <a:pPr marL="979805" lvl="0" indent="-857250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Do principals’ age, gender, ethnicity, teaching experience affect teachers’ retention?</a:t>
            </a:r>
          </a:p>
          <a:p>
            <a:pPr marL="979805" indent="-857250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Are public schools’ level, type, region, urban/rural location, poverty level, share of minority students correlated with the teachers’ retention?</a:t>
            </a:r>
          </a:p>
          <a:p>
            <a:pPr marL="979805" indent="-857250"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/>
                <a:cs typeface="Arial"/>
              </a:rPr>
              <a:t>Does incentives to recruit teachers or merit pay improve the teachers’ retention?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25922192" y="3818485"/>
            <a:ext cx="6724717" cy="622780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Machine Learning Classifier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F1EA039-2478-FDA4-64E5-DD13325691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6" t="15900" r="478" b="10719"/>
          <a:stretch/>
        </p:blipFill>
        <p:spPr>
          <a:xfrm>
            <a:off x="15523473" y="4538775"/>
            <a:ext cx="4554786" cy="354243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ED185AE-52C1-2875-356F-2CCBB621E9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"/>
          <a:stretch/>
        </p:blipFill>
        <p:spPr>
          <a:xfrm>
            <a:off x="9931337" y="4731826"/>
            <a:ext cx="4517812" cy="3266682"/>
          </a:xfrm>
          <a:prstGeom prst="rect">
            <a:avLst/>
          </a:prstGeom>
        </p:spPr>
      </p:pic>
      <p:sp>
        <p:nvSpPr>
          <p:cNvPr id="39" name="Rounded Rectangle 72">
            <a:extLst>
              <a:ext uri="{FF2B5EF4-FFF2-40B4-BE49-F238E27FC236}">
                <a16:creationId xmlns:a16="http://schemas.microsoft.com/office/drawing/2014/main" id="{6CDB0F83-F79B-1274-2C45-DE35965A25AB}"/>
              </a:ext>
            </a:extLst>
          </p:cNvPr>
          <p:cNvSpPr/>
          <p:nvPr/>
        </p:nvSpPr>
        <p:spPr>
          <a:xfrm>
            <a:off x="39763" y="11768490"/>
            <a:ext cx="9311834" cy="695486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Data Acquisition and Integrations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0182195-A87A-9863-F14B-242982067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020" y="11484807"/>
            <a:ext cx="12831634" cy="9901248"/>
          </a:xfrm>
          <a:prstGeom prst="rect">
            <a:avLst/>
          </a:prstGeom>
        </p:spPr>
      </p:pic>
      <p:sp>
        <p:nvSpPr>
          <p:cNvPr id="42" name="Text Box 14">
            <a:extLst>
              <a:ext uri="{FF2B5EF4-FFF2-40B4-BE49-F238E27FC236}">
                <a16:creationId xmlns:a16="http://schemas.microsoft.com/office/drawing/2014/main" id="{9189CC09-42FD-472E-981C-2D2397B4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5714" y="10575218"/>
            <a:ext cx="3099421" cy="932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91440" rIns="91440" bIns="91440" anchor="t">
            <a:spAutoFit/>
          </a:bodyPr>
          <a:lstStyle/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200" dirty="0">
                <a:latin typeface="Arial"/>
                <a:cs typeface="Arial"/>
              </a:rPr>
              <a:t>Step 1. Correlation Filtering: if any pair of features have high correlation, one of them is removed, or the pair is aggregated into either categorical or continuous type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200" dirty="0">
                <a:latin typeface="Arial"/>
                <a:cs typeface="Arial"/>
              </a:rPr>
              <a:t>Step 2. Shrinkage with ML models: Lasso, Ridge and </a:t>
            </a:r>
            <a:r>
              <a:rPr lang="en-US" sz="2200" dirty="0" err="1">
                <a:latin typeface="Arial"/>
                <a:cs typeface="Arial"/>
              </a:rPr>
              <a:t>ElastiNet</a:t>
            </a:r>
            <a:r>
              <a:rPr lang="en-US" sz="2200" dirty="0">
                <a:latin typeface="Arial"/>
                <a:cs typeface="Arial"/>
              </a:rPr>
              <a:t>.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200" dirty="0">
                <a:latin typeface="Arial"/>
                <a:cs typeface="Arial"/>
              </a:rPr>
              <a:t>Step 3. Binary to categorical values</a:t>
            </a:r>
          </a:p>
          <a:p>
            <a:pPr algn="just" defTabSz="2925970"/>
            <a:r>
              <a:rPr lang="en-US" sz="2200" b="1" dirty="0">
                <a:latin typeface="Arial"/>
                <a:cs typeface="Arial"/>
              </a:rPr>
              <a:t>Findings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200" dirty="0">
                <a:latin typeface="Arial"/>
                <a:cs typeface="Arial"/>
              </a:rPr>
              <a:t>The initial 131 predicates are reduced to 51.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200" dirty="0">
                <a:latin typeface="Arial"/>
                <a:cs typeface="Arial"/>
              </a:rPr>
              <a:t>Elementary Level is the strongest predicator. 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200" dirty="0">
                <a:latin typeface="Arial"/>
                <a:cs typeface="Arial"/>
              </a:rPr>
              <a:t>Type of STEM field teachers taught was not indicative of teacher’s decision to quit or stay.</a:t>
            </a:r>
          </a:p>
        </p:txBody>
      </p:sp>
      <p:sp>
        <p:nvSpPr>
          <p:cNvPr id="44" name="Text Box 14">
            <a:extLst>
              <a:ext uri="{FF2B5EF4-FFF2-40B4-BE49-F238E27FC236}">
                <a16:creationId xmlns:a16="http://schemas.microsoft.com/office/drawing/2014/main" id="{4048DA82-CB96-CDBC-8D49-BCF1A2736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5651" y="19533339"/>
            <a:ext cx="674628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91440" rIns="91440" bIns="91440" anchor="t">
            <a:spAutoFit/>
          </a:bodyPr>
          <a:lstStyle/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Revisit predictor selection: identify and interpret the best set of predictors for teachers’ retention status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Predictor Normalization</a:t>
            </a:r>
          </a:p>
          <a:p>
            <a:pPr marL="342900" indent="-342900" algn="just" defTabSz="292597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Selecting the best classification model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8299B9F-B1CB-3150-E8FF-6C642CE4BB28}"/>
              </a:ext>
            </a:extLst>
          </p:cNvPr>
          <p:cNvSpPr/>
          <p:nvPr/>
        </p:nvSpPr>
        <p:spPr>
          <a:xfrm>
            <a:off x="25909444" y="18938857"/>
            <a:ext cx="6882435" cy="622780"/>
          </a:xfrm>
          <a:prstGeom prst="roundRect">
            <a:avLst/>
          </a:prstGeom>
          <a:solidFill>
            <a:srgbClr val="8C734D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30480" rIns="60960" bIns="30480" rtlCol="0" anchor="ctr"/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Next Step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3998F-04D7-EED0-FF9E-090188C86C53}"/>
              </a:ext>
            </a:extLst>
          </p:cNvPr>
          <p:cNvSpPr txBox="1"/>
          <p:nvPr/>
        </p:nvSpPr>
        <p:spPr>
          <a:xfrm>
            <a:off x="15518324" y="8139144"/>
            <a:ext cx="469036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Figure 2. Number of Teachers per School</a:t>
            </a:r>
            <a:endParaRPr lang="en-US">
              <a:latin typeface="Arial"/>
              <a:cs typeface="Arial"/>
            </a:endParaRPr>
          </a:p>
          <a:p>
            <a:pPr algn="ctr"/>
            <a:endParaRPr lang="en-US" sz="1600">
              <a:latin typeface="Arial"/>
              <a:cs typeface="Arial"/>
            </a:endParaRPr>
          </a:p>
          <a:p>
            <a:pPr algn="ctr"/>
            <a:r>
              <a:rPr lang="en-US" sz="1600">
                <a:latin typeface="Arial"/>
                <a:cs typeface="Arial"/>
              </a:rPr>
              <a:t>Some teachers do not have associated principal, so we end up analyzing 3,640 teachers working for 2,838 schools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27C0987-0681-E575-BE1D-75DB6745FE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5" t="14006" r="2449" b="17497"/>
          <a:stretch/>
        </p:blipFill>
        <p:spPr>
          <a:xfrm>
            <a:off x="20362909" y="4587492"/>
            <a:ext cx="4554786" cy="3904646"/>
          </a:xfrm>
          <a:prstGeom prst="rect">
            <a:avLst/>
          </a:prstGeom>
        </p:spPr>
      </p:pic>
      <p:sp>
        <p:nvSpPr>
          <p:cNvPr id="67" name="Text Box 14">
            <a:extLst>
              <a:ext uri="{FF2B5EF4-FFF2-40B4-BE49-F238E27FC236}">
                <a16:creationId xmlns:a16="http://schemas.microsoft.com/office/drawing/2014/main" id="{FF31CA3F-E01B-D95E-32E7-FE7442B73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176" y="10733986"/>
            <a:ext cx="163194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91440" rIns="91440" bIns="91440" anchor="t">
            <a:spAutoFit/>
          </a:bodyPr>
          <a:lstStyle/>
          <a:p>
            <a:pPr algn="just" defTabSz="292597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hold-out set for SASS and TFS integrated data is used for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relevant predictors: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B10671-E0F5-EA22-84D5-D993F819141F}"/>
              </a:ext>
            </a:extLst>
          </p:cNvPr>
          <p:cNvSpPr txBox="1"/>
          <p:nvPr/>
        </p:nvSpPr>
        <p:spPr>
          <a:xfrm>
            <a:off x="12918557" y="21105242"/>
            <a:ext cx="64780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Figure 4. Shrinkage Method Feature Importance Comparison 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 descr="Graphical user interface&#10;&#10;Description automatically generated">
            <a:extLst>
              <a:ext uri="{FF2B5EF4-FFF2-40B4-BE49-F238E27FC236}">
                <a16:creationId xmlns:a16="http://schemas.microsoft.com/office/drawing/2014/main" id="{37E71CBE-BEE9-4043-B590-739D8C633C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51" b="1000"/>
          <a:stretch/>
        </p:blipFill>
        <p:spPr>
          <a:xfrm>
            <a:off x="26175125" y="13870690"/>
            <a:ext cx="6471512" cy="188065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839BE39-E974-2C2F-FB5F-7CCA44BE7462}"/>
              </a:ext>
            </a:extLst>
          </p:cNvPr>
          <p:cNvSpPr txBox="1"/>
          <p:nvPr/>
        </p:nvSpPr>
        <p:spPr>
          <a:xfrm>
            <a:off x="26099645" y="13593358"/>
            <a:ext cx="70184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Arial"/>
                <a:cs typeface="Arial"/>
              </a:rPr>
              <a:t>Figure 5. Seven ML Model Score Comparison on Train vs. Test Set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E18E4-D68D-2250-B851-C046711A63C5}"/>
              </a:ext>
            </a:extLst>
          </p:cNvPr>
          <p:cNvSpPr txBox="1"/>
          <p:nvPr/>
        </p:nvSpPr>
        <p:spPr>
          <a:xfrm>
            <a:off x="25991384" y="17165901"/>
            <a:ext cx="70184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Arial"/>
                <a:cs typeface="Arial"/>
              </a:rPr>
              <a:t>Figure 6. Seven ML Model Confusion Matrix Comparison on Test 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294243-DD67-4241-BA83-DDD7D8D4A5C2}"/>
              </a:ext>
            </a:extLst>
          </p:cNvPr>
          <p:cNvSpPr txBox="1"/>
          <p:nvPr/>
        </p:nvSpPr>
        <p:spPr>
          <a:xfrm>
            <a:off x="10412036" y="8140537"/>
            <a:ext cx="4416129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Figure 1. Ratio of Teacher Participation in TFS</a:t>
            </a:r>
            <a:endParaRPr lang="en-US" sz="6100">
              <a:cs typeface="Calibri"/>
            </a:endParaRPr>
          </a:p>
          <a:p>
            <a:endParaRPr lang="en-US" sz="1600">
              <a:latin typeface="Arial"/>
              <a:cs typeface="Arial"/>
            </a:endParaRPr>
          </a:p>
          <a:p>
            <a:r>
              <a:rPr lang="en-US" sz="1600">
                <a:latin typeface="Arial"/>
                <a:cs typeface="Arial"/>
              </a:rPr>
              <a:t>From 42,086 public teachers that participated in SASS under 10% (4,156) participated in TFS, and that includes 2477 current and 1679 former teachers</a:t>
            </a:r>
            <a:endParaRPr lang="en-US" sz="6100"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E306DA-130C-4826-860C-7A82D95C3027}"/>
              </a:ext>
            </a:extLst>
          </p:cNvPr>
          <p:cNvSpPr txBox="1"/>
          <p:nvPr/>
        </p:nvSpPr>
        <p:spPr>
          <a:xfrm>
            <a:off x="20602322" y="8487926"/>
            <a:ext cx="5505647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2925970"/>
            <a:r>
              <a:rPr lang="en-US" sz="1600">
                <a:latin typeface="Arial"/>
                <a:cs typeface="Arial"/>
              </a:rPr>
              <a:t>Figure 3. Teaching Assignment Field STEM vs. Non-STEM</a:t>
            </a:r>
          </a:p>
          <a:p>
            <a:pPr algn="just" defTabSz="2925970"/>
            <a:endParaRPr lang="en-US" sz="1600">
              <a:latin typeface="Arial"/>
              <a:cs typeface="Arial"/>
            </a:endParaRPr>
          </a:p>
          <a:p>
            <a:pPr algn="just" defTabSz="2925970"/>
            <a:r>
              <a:rPr lang="en-US" sz="1600">
                <a:latin typeface="Arial"/>
                <a:cs typeface="Arial"/>
              </a:rPr>
              <a:t>STEM teachers are 16% of the population but tend to have higher turnover rate than Non-STEM teachers</a:t>
            </a:r>
            <a:endParaRPr lang="en-US" sz="6100">
              <a:latin typeface="Arial"/>
              <a:cs typeface="Arial"/>
            </a:endParaRPr>
          </a:p>
        </p:txBody>
      </p:sp>
      <p:pic>
        <p:nvPicPr>
          <p:cNvPr id="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083766C-CECC-01F1-C106-6779A82E34C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25" r="51494" b="266"/>
          <a:stretch/>
        </p:blipFill>
        <p:spPr>
          <a:xfrm>
            <a:off x="27557284" y="4551681"/>
            <a:ext cx="4106194" cy="4666825"/>
          </a:xfrm>
          <a:prstGeom prst="rect">
            <a:avLst/>
          </a:prstGeom>
        </p:spPr>
      </p:pic>
      <p:pic>
        <p:nvPicPr>
          <p:cNvPr id="6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0B77279-C3B0-94FB-6D46-40A2CE1841F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5564" r="-191" b="168"/>
          <a:stretch/>
        </p:blipFill>
        <p:spPr>
          <a:xfrm>
            <a:off x="27583404" y="8940302"/>
            <a:ext cx="4064777" cy="4617600"/>
          </a:xfrm>
          <a:prstGeom prst="rect">
            <a:avLst/>
          </a:prstGeom>
        </p:spPr>
      </p:pic>
      <p:pic>
        <p:nvPicPr>
          <p:cNvPr id="9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3FE3442-9048-07BF-C224-2779D91C96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333" t="995" r="-84" b="9756"/>
          <a:stretch/>
        </p:blipFill>
        <p:spPr>
          <a:xfrm>
            <a:off x="27099929" y="15393059"/>
            <a:ext cx="4906564" cy="1765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27B9BB600C24D969D4109B7BDF3BC" ma:contentTypeVersion="10" ma:contentTypeDescription="Create a new document." ma:contentTypeScope="" ma:versionID="63050399dfe90cf7587cf945d84ee0d0">
  <xsd:schema xmlns:xsd="http://www.w3.org/2001/XMLSchema" xmlns:xs="http://www.w3.org/2001/XMLSchema" xmlns:p="http://schemas.microsoft.com/office/2006/metadata/properties" xmlns:ns2="dae96268-6b91-42cf-98d9-7287c0f26adf" xmlns:ns3="bbe9b01d-c81c-4833-b8eb-7cf06592a486" targetNamespace="http://schemas.microsoft.com/office/2006/metadata/properties" ma:root="true" ma:fieldsID="ffaa121e828920ce99b45aba99ddfd74" ns2:_="" ns3:_="">
    <xsd:import namespace="dae96268-6b91-42cf-98d9-7287c0f26adf"/>
    <xsd:import namespace="bbe9b01d-c81c-4833-b8eb-7cf06592a4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96268-6b91-42cf-98d9-7287c0f26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9b01d-c81c-4833-b8eb-7cf06592a4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AB4AAE-37F7-48BC-9315-4F0B560E4FC3}">
  <ds:schemaRefs>
    <ds:schemaRef ds:uri="bbe9b01d-c81c-4833-b8eb-7cf06592a486"/>
    <ds:schemaRef ds:uri="dae96268-6b91-42cf-98d9-7287c0f26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88A1C6-E9DE-482A-B5D0-EB6400972847}">
  <ds:schemaRefs>
    <ds:schemaRef ds:uri="bbe9b01d-c81c-4833-b8eb-7cf06592a486"/>
    <ds:schemaRef ds:uri="dae96268-6b91-42cf-98d9-7287c0f26a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2EE32B-77C5-49C6-8F60-D665B12ED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Peterson</dc:creator>
  <cp:lastModifiedBy>Tesic, Jelena</cp:lastModifiedBy>
  <cp:revision>91</cp:revision>
  <dcterms:created xsi:type="dcterms:W3CDTF">2011-07-28T19:17:36Z</dcterms:created>
  <dcterms:modified xsi:type="dcterms:W3CDTF">2022-11-04T08:29:35Z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0x01010062327B9BB600C24D969D4109B7BDF3BC</vt:lpwstr>
  </property>
</Properties>
</file>