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296" r:id="rId6"/>
    <p:sldId id="269" r:id="rId7"/>
    <p:sldId id="297" r:id="rId8"/>
    <p:sldId id="305" r:id="rId9"/>
    <p:sldId id="306" r:id="rId10"/>
    <p:sldId id="308" r:id="rId11"/>
    <p:sldId id="298" r:id="rId12"/>
    <p:sldId id="303" r:id="rId13"/>
    <p:sldId id="304" r:id="rId14"/>
    <p:sldId id="261" r:id="rId15"/>
    <p:sldId id="282" r:id="rId16"/>
    <p:sldId id="283" r:id="rId17"/>
    <p:sldId id="284" r:id="rId18"/>
    <p:sldId id="285" r:id="rId19"/>
    <p:sldId id="286" r:id="rId20"/>
    <p:sldId id="287" r:id="rId21"/>
    <p:sldId id="262" r:id="rId22"/>
    <p:sldId id="266" r:id="rId23"/>
    <p:sldId id="270" r:id="rId24"/>
    <p:sldId id="290" r:id="rId25"/>
    <p:sldId id="289" r:id="rId26"/>
    <p:sldId id="288" r:id="rId27"/>
    <p:sldId id="291" r:id="rId28"/>
    <p:sldId id="272" r:id="rId29"/>
    <p:sldId id="273" r:id="rId30"/>
    <p:sldId id="292" r:id="rId31"/>
    <p:sldId id="271" r:id="rId32"/>
    <p:sldId id="274" r:id="rId33"/>
    <p:sldId id="300" r:id="rId34"/>
    <p:sldId id="301" r:id="rId35"/>
    <p:sldId id="302" r:id="rId36"/>
    <p:sldId id="275" r:id="rId37"/>
    <p:sldId id="276" r:id="rId38"/>
    <p:sldId id="277" r:id="rId39"/>
    <p:sldId id="278" r:id="rId40"/>
    <p:sldId id="279" r:id="rId41"/>
    <p:sldId id="280" r:id="rId42"/>
    <p:sldId id="281" r:id="rId43"/>
  </p:sldIdLst>
  <p:sldSz cx="12192000" cy="6858000"/>
  <p:notesSz cx="6858000" cy="9144000"/>
  <p:embeddedFontLst>
    <p:embeddedFont>
      <p:font typeface="Abadi" panose="020B0604020104020204" pitchFamily="34" charset="0"/>
      <p:regular r:id="rId44"/>
    </p:embeddedFont>
    <p:embeddedFont>
      <p:font typeface="Cambria Math" panose="02040503050406030204" pitchFamily="18" charset="0"/>
      <p:regular r:id="rId45"/>
    </p:embeddedFont>
    <p:embeddedFont>
      <p:font typeface="나눔스퀘어 ExtraBold" panose="020B0600000101010101" pitchFamily="50" charset="-127"/>
      <p:bold r:id="rId46"/>
    </p:embeddedFont>
    <p:embeddedFont>
      <p:font typeface="나눔스퀘어 Light" panose="020B0600000101010101" pitchFamily="50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058-88B9-CDAEF151F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7-4058-88B9-CDAEF151F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7-4058-88B9-CDAEF151F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2-467E-ACFE-478F8FF976C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2-467E-ACFE-478F8FF976C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12-467E-ACFE-478F8FF976C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12-467E-ACFE-478F8FF976C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2-467E-ACFE-478F8FF9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0-493B-80CA-30AE6C2988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0-493B-80CA-30AE6C298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0-493B-80CA-30AE6C29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D-4E9A-8C01-C2372AC73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D-4E9A-8C01-C2372AC73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D-4E9A-8C01-C2372AC73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841705" y="5219935"/>
            <a:ext cx="6707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1800" spc="1100" dirty="0">
                <a:solidFill>
                  <a:schemeClr val="accent6"/>
                </a:solidFill>
              </a:rPr>
              <a:t>순환신경망</a:t>
            </a:r>
            <a:r>
              <a:rPr lang="en-US" altLang="ko-KR" sz="5400" kern="1800" spc="1100" dirty="0">
                <a:solidFill>
                  <a:schemeClr val="accent6"/>
                </a:solidFill>
              </a:rPr>
              <a:t>(RNN)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5A6A6D-1D1D-46CA-AF86-26F3A3F8363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01605-7963-4290-8AF0-E9A19F1FA39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BA72F-9E53-4A6D-A163-35B7F61109D2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9FC7F-90F6-4428-997D-D7EEB870B8C0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AFD4-F944-4D69-B8CC-A35CBF2340E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41764-A4B7-4810-99E0-500A0D2B7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7B2C1790-1AA1-4F82-8219-EF099D58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6" y="2286016"/>
            <a:ext cx="4753948" cy="33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00077-71D6-45A2-8DFC-09192B771D86}"/>
              </a:ext>
            </a:extLst>
          </p:cNvPr>
          <p:cNvSpPr txBox="1"/>
          <p:nvPr/>
        </p:nvSpPr>
        <p:spPr>
          <a:xfrm>
            <a:off x="660400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41B95-0A52-4FE0-9267-7D955383289A}"/>
              </a:ext>
            </a:extLst>
          </p:cNvPr>
          <p:cNvSpPr txBox="1"/>
          <p:nvPr/>
        </p:nvSpPr>
        <p:spPr>
          <a:xfrm>
            <a:off x="1128185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게이트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F1D130-F836-4B26-A584-FCC76EE52527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D9234B-91B8-4399-A8C6-D276496F46CB}"/>
                  </a:ext>
                </a:extLst>
              </p:cNvPr>
              <p:cNvSpPr txBox="1"/>
              <p:nvPr/>
            </p:nvSpPr>
            <p:spPr>
              <a:xfrm>
                <a:off x="6958066" y="1783928"/>
                <a:ext cx="3101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D9234B-91B8-4399-A8C6-D276496F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1783928"/>
                <a:ext cx="3101234" cy="276999"/>
              </a:xfrm>
              <a:prstGeom prst="rect">
                <a:avLst/>
              </a:prstGeom>
              <a:blipFill>
                <a:blip r:embed="rId3"/>
                <a:stretch>
                  <a:fillRect l="-196" t="-2222" r="-98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FBCC8-FB51-4EE5-8755-6EDA8451C570}"/>
                  </a:ext>
                </a:extLst>
              </p:cNvPr>
              <p:cNvSpPr txBox="1"/>
              <p:nvPr/>
            </p:nvSpPr>
            <p:spPr>
              <a:xfrm>
                <a:off x="6958066" y="2286016"/>
                <a:ext cx="360977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h𝑔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0FBCC8-FB51-4EE5-8755-6EDA8451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2286016"/>
                <a:ext cx="3609770" cy="299569"/>
              </a:xfrm>
              <a:prstGeom prst="rect">
                <a:avLst/>
              </a:prstGeom>
              <a:blipFill>
                <a:blip r:embed="rId4"/>
                <a:stretch>
                  <a:fillRect l="-169" r="-84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C9219-7DB2-4A57-8699-A25BA11A135E}"/>
                  </a:ext>
                </a:extLst>
              </p:cNvPr>
              <p:cNvSpPr txBox="1"/>
              <p:nvPr/>
            </p:nvSpPr>
            <p:spPr>
              <a:xfrm>
                <a:off x="6957169" y="2980669"/>
                <a:ext cx="4177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현재의 정보를 기억하기 위한 게이트</a:t>
                </a:r>
                <a:endParaRPr lang="en-US" altLang="ko-KR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현재 시점 </a:t>
                </a:r>
                <a:r>
                  <a:rPr lang="en-US" altLang="ko-KR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b="0" i="1" spc="-15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600" i="1" spc="-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과 </a:t>
                </a:r>
                <a:r>
                  <a:rPr lang="ko-KR" altLang="en-US" sz="1600" spc="-1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입력 게이트로 이어지는 가중치 </a:t>
                </a:r>
                <a:endParaRPr lang="ko-KR" altLang="en-US" sz="16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BC9219-7DB2-4A57-8699-A25BA11A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69" y="2980669"/>
                <a:ext cx="4177747" cy="584775"/>
              </a:xfrm>
              <a:prstGeom prst="rect">
                <a:avLst/>
              </a:prstGeom>
              <a:blipFill>
                <a:blip r:embed="rId5"/>
                <a:stretch>
                  <a:fillRect l="-437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1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007930" y="3262771"/>
            <a:ext cx="417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게이트 순환 유닛</a:t>
            </a:r>
            <a:r>
              <a:rPr lang="en-US" altLang="ko-KR" sz="3600" spc="-300" dirty="0">
                <a:solidFill>
                  <a:schemeClr val="accent6"/>
                </a:solidFill>
              </a:rPr>
              <a:t>(GRU)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980063F-B831-42DD-9631-728FBF83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" y="2554277"/>
            <a:ext cx="2964569" cy="24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A530BD-D5CD-45E4-9DD3-7CE3EA44A74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7776-8AD2-4381-896D-CB46E28B586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D3A5-B3B2-4DD6-AC8C-94674257C5D1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게이트 순환 유닛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C922F-E5E0-4BD4-856C-2D279F7EA9F4}"/>
              </a:ext>
            </a:extLst>
          </p:cNvPr>
          <p:cNvSpPr txBox="1"/>
          <p:nvPr/>
        </p:nvSpPr>
        <p:spPr>
          <a:xfrm>
            <a:off x="660400" y="694970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Gated Recurrent Unit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A4B68-C304-4D8F-90DE-FFD404B0666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46AD97-E379-4073-823D-C58DB789E3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213F0-678E-4E74-BF24-C169417B547C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6D6FF-3B4D-47ED-AC7B-AC2614F2BB1F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B99B7-8246-4FEB-97DC-1ECEF41AB749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CB2ECB-2E71-4B28-B80E-83039136F243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E3D04-48F0-48D1-92AC-3088F3506AF7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AECA6-35CE-4C5E-9493-986FC5DDF649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0C7AA9-77A7-4508-A61A-D27962FD0E3F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5782FF-02E7-45FC-BDC5-7D7BCFCFAA27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86BED-3C0C-450C-983B-A9A2839F0216}"/>
              </a:ext>
            </a:extLst>
          </p:cNvPr>
          <p:cNvSpPr txBox="1"/>
          <p:nvPr/>
        </p:nvSpPr>
        <p:spPr>
          <a:xfrm>
            <a:off x="3879682" y="3279854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GRU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업데이트 게이트와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리셋  게이트가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존재한다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CDA81-CA0B-4658-B55F-145F3C215737}"/>
              </a:ext>
            </a:extLst>
          </p:cNvPr>
          <p:cNvSpPr txBox="1"/>
          <p:nvPr/>
        </p:nvSpPr>
        <p:spPr>
          <a:xfrm>
            <a:off x="6628688" y="3279854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 속도가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빠르다고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알려져 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C9630-FCB5-4A7F-A2B4-24FAE1566F02}"/>
              </a:ext>
            </a:extLst>
          </p:cNvPr>
          <p:cNvSpPr txBox="1"/>
          <p:nvPr/>
        </p:nvSpPr>
        <p:spPr>
          <a:xfrm>
            <a:off x="9243957" y="3279854"/>
            <a:ext cx="1969476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평가에서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GRU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비슷한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성능을 보인다고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알려져 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43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33BC47-A867-4258-9890-3E604C0BCB8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ADABA0-A54F-4E7A-BDAD-61B62005584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BFEE6-F28D-483A-AD3D-73E9AD842E2D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게이트 순환 유닛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(GRU)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F49EB-BE6C-47B9-A66D-592525E6E2BB}"/>
              </a:ext>
            </a:extLst>
          </p:cNvPr>
          <p:cNvSpPr txBox="1"/>
          <p:nvPr/>
        </p:nvSpPr>
        <p:spPr>
          <a:xfrm>
            <a:off x="660400" y="694970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Gated Recurrent Unit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01327-DCDD-429D-96C3-741613F3EE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26C37C-F1B8-4BA0-954D-07CB76F1D53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8822787-E6C4-47DF-9DEE-E6DEBE12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8" y="1729664"/>
            <a:ext cx="5557521" cy="4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AED39-3D58-4F3C-8EFB-10FE889709A2}"/>
                  </a:ext>
                </a:extLst>
              </p:cNvPr>
              <p:cNvSpPr txBox="1"/>
              <p:nvPr/>
            </p:nvSpPr>
            <p:spPr>
              <a:xfrm>
                <a:off x="6958066" y="2841539"/>
                <a:ext cx="311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FAED39-3D58-4F3C-8EFB-10FE88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2841539"/>
                <a:ext cx="3111108" cy="276999"/>
              </a:xfrm>
              <a:prstGeom prst="rect">
                <a:avLst/>
              </a:prstGeom>
              <a:blipFill>
                <a:blip r:embed="rId3"/>
                <a:stretch>
                  <a:fillRect l="-391" r="-215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FF447-C814-424E-A00E-3B76B6515DE3}"/>
                  </a:ext>
                </a:extLst>
              </p:cNvPr>
              <p:cNvSpPr txBox="1"/>
              <p:nvPr/>
            </p:nvSpPr>
            <p:spPr>
              <a:xfrm>
                <a:off x="6958066" y="3369283"/>
                <a:ext cx="307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FF447-C814-424E-A00E-3B76B651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3369283"/>
                <a:ext cx="3077188" cy="276999"/>
              </a:xfrm>
              <a:prstGeom prst="rect">
                <a:avLst/>
              </a:prstGeom>
              <a:blipFill>
                <a:blip r:embed="rId4"/>
                <a:stretch>
                  <a:fillRect l="-39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81737-FC5A-4C9F-A642-B4A280EC2BDE}"/>
                  </a:ext>
                </a:extLst>
              </p:cNvPr>
              <p:cNvSpPr txBox="1"/>
              <p:nvPr/>
            </p:nvSpPr>
            <p:spPr>
              <a:xfrm>
                <a:off x="6872912" y="3897027"/>
                <a:ext cx="417120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C81737-FC5A-4C9F-A642-B4A280EC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12" y="3897027"/>
                <a:ext cx="4171206" cy="319318"/>
              </a:xfrm>
              <a:prstGeom prst="rect">
                <a:avLst/>
              </a:prstGeom>
              <a:blipFill>
                <a:blip r:embed="rId5"/>
                <a:stretch>
                  <a:fillRect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463AA-A58C-4035-BD22-53BC4F1ADA76}"/>
                  </a:ext>
                </a:extLst>
              </p:cNvPr>
              <p:cNvSpPr txBox="1"/>
              <p:nvPr/>
            </p:nvSpPr>
            <p:spPr>
              <a:xfrm>
                <a:off x="6958066" y="4467091"/>
                <a:ext cx="286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463AA-A58C-4035-BD22-53BC4F1AD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66" y="4467091"/>
                <a:ext cx="2869953" cy="276999"/>
              </a:xfrm>
              <a:prstGeom prst="rect">
                <a:avLst/>
              </a:prstGeom>
              <a:blipFill>
                <a:blip r:embed="rId6"/>
                <a:stretch>
                  <a:fillRect l="-2972" r="-1062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F2454B-5079-471C-B072-E68A278A7F23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2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1342403" cy="707886"/>
            <a:chOff x="939800" y="1442839"/>
            <a:chExt cx="134240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355501" cy="707886"/>
            <a:chOff x="939800" y="1442839"/>
            <a:chExt cx="235550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바닐라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RNN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3525693" cy="707886"/>
            <a:chOff x="939800" y="1442839"/>
            <a:chExt cx="3525693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945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장단기 메모리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(LSTM)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3753319" cy="707886"/>
            <a:chOff x="939800" y="1442839"/>
            <a:chExt cx="375331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게이트 순환 유닛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(GRU)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038111" y="565151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136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695135" y="5671820"/>
            <a:ext cx="280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accent6"/>
                </a:solidFill>
                <a:latin typeface="+mj-ea"/>
                <a:ea typeface="+mj-ea"/>
              </a:rPr>
              <a:t>Be Yourself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83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C9BD9-2C06-4B87-A1E5-BA94868D5BF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9B97FF-86D0-48F5-BF19-55A296ADDCB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B9ACE-9182-4A52-A21E-58301482B29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B7CE76-5C00-4E7E-B338-023523D0BA1B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4D982C-8D1E-481A-9BEF-09CEB3823379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6BE450-F264-4CC4-BBB7-60D58EF19556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652C2-C77D-4FD5-8EF3-640F48B0C25A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0E7C-8D39-4F33-8B52-D8517160E1A6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B6A0F-69BA-4676-881A-C7FF3E6B6CB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5186BE-15EF-4D55-BCF7-6DD9D55123A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1E630-A862-408E-9488-07E6F555F326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C94949-134B-40C7-A833-7399E1857741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F98A66-0642-4EB4-9BA3-C7C2F4D76078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013077-0F7B-4999-937A-8D8A62C87EA9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0879E-FCCF-4623-A00C-3575A621B9CB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1952B8-1B3D-4520-96AA-2B76712161AB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7F57A5-4AF0-4E18-8635-70EC706C36C4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8FB4A0-C3D3-45CA-ABCD-FF24470666D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528C17-36ED-4F88-9B36-BEEE57E7B9A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960309-68F6-4F67-AFB1-159EBEF64C03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7395-9916-4E3F-BED9-519019156CCC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0C55F-F8C8-4048-80AD-80E97241FB0A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0FF02-26E1-4580-8A22-05A5BACBCBEE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86E22A-2D8A-42D4-81AC-608042E49FAA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56869-99EF-4248-86C9-A335EB58188A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A92DA-1795-4F9E-ABC0-B73BC13E686E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C00256-43F2-4476-8DF7-F7ADB6F2711C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05426-30A6-4AF6-9761-49AAAE0EB08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79DBAF-DEB6-413E-B760-465CF764E0FD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E50F4-F286-4852-ADA1-1A482B3F3D83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0B52FA-E772-4DF5-9474-B29D22FEEE70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E6266-EDA9-42DD-8EF9-CFC581F81E7F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32D53-FF0C-4E0A-BB2B-B1D15FD3D8EA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4148-0C7F-42C1-A534-0D2E6A7024F2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4E283-40BC-4E69-A5D5-FAB4AAC24ACE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354B21-9A00-48A4-9412-FB145B73BC2B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9B60AC-927A-42F1-A78F-F853DB257DF6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71EC45-2140-445C-969B-F7D4BF8400FC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5CC93BD-B7A0-414B-A5E3-C476139B967A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8F4CC1-9B24-4862-A884-F18873A61B4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E9BF9A-3B59-4963-BA79-4098E60F900A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A307-2C6B-499D-98BB-1D0E7B425CC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15212-0FA5-4EE4-A5C4-7F32B6B441FD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4D2B3F-B741-46E1-BF3F-E7CFB23DF10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F3C5A1-1FE4-4831-A383-836BD68DE6E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6DC7B8-427D-4F24-B2A1-8A4AE45044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846260-26C0-470F-B782-01CE6CC03A0D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EBE28E-8D0A-4D13-A834-803C9B0C3E4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79FB56-A9A5-45BA-A6EC-36A41304E3FF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580BF2-5FB0-4F11-9756-00FB31A9C84F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3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4767752" y="3211135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3862055" y="249062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3862055" y="500249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0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EA746855-464E-4B9F-94CF-A402812F7063}"/>
              </a:ext>
            </a:extLst>
          </p:cNvPr>
          <p:cNvGraphicFramePr/>
          <p:nvPr/>
        </p:nvGraphicFramePr>
        <p:xfrm>
          <a:off x="8609762" y="289124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E3D33EAD-F134-4505-B23B-7516DBAE5B03}"/>
              </a:ext>
            </a:extLst>
          </p:cNvPr>
          <p:cNvGraphicFramePr/>
          <p:nvPr/>
        </p:nvGraphicFramePr>
        <p:xfrm>
          <a:off x="127000" y="287199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8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GraphicFramePr/>
              <p:nvPr/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305C4EF-A581-45DA-B017-702AEFE9DF14}"/>
              </a:ext>
            </a:extLst>
          </p:cNvPr>
          <p:cNvGraphicFramePr/>
          <p:nvPr/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494383" y="161597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622151" y="3262771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>
            <a:extLst>
              <a:ext uri="{FF2B5EF4-FFF2-40B4-BE49-F238E27FC236}">
                <a16:creationId xmlns:a16="http://schemas.microsoft.com/office/drawing/2014/main" id="{2540F78E-8752-4895-A4F5-C517D9EF6E8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09A68A5-C54D-406F-ACD7-044844E6AF7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C217-C539-4F33-9289-F67D8D81843E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330851B-0F38-4268-9B2A-7A8C97258E9E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AA62189-D6C3-458B-AD54-6B4FCCB37C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BA6FA6E-AD07-441B-9A07-41FF9D16C8B7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2C3E1-CA9A-4FD2-B135-4467F23CEA6E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92561A-8B9C-42D3-AEBA-A0CAEC34B21F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237BB-53A8-4851-843A-820DC32F9BF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A8342561-CBC3-45AE-8513-97B7F7755848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F02A8B71-7339-4243-B9FA-3B5E0C162CF5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62AEF-6B60-4D82-AACB-85C320926CDA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17">
            <a:extLst>
              <a:ext uri="{FF2B5EF4-FFF2-40B4-BE49-F238E27FC236}">
                <a16:creationId xmlns:a16="http://schemas.microsoft.com/office/drawing/2014/main" id="{72F3CCDA-9CE1-4627-A905-5A25C71F725F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62F3C-71A2-4B66-B46E-F20139C6A2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56E455-D3FC-4DF1-A149-C18D8FF897C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4844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>
            <a:extLst>
              <a:ext uri="{FF2B5EF4-FFF2-40B4-BE49-F238E27FC236}">
                <a16:creationId xmlns:a16="http://schemas.microsoft.com/office/drawing/2014/main" id="{2540F78E-8752-4895-A4F5-C517D9EF6E8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09A68A5-C54D-406F-ACD7-044844E6AF7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C217-C539-4F33-9289-F67D8D81843E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330851B-0F38-4268-9B2A-7A8C97258E9E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AA62189-D6C3-458B-AD54-6B4FCCB37C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BA6FA6E-AD07-441B-9A07-41FF9D16C8B7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2C3E1-CA9A-4FD2-B135-4467F23CEA6E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92561A-8B9C-42D3-AEBA-A0CAEC34B21F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237BB-53A8-4851-843A-820DC32F9BF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A8342561-CBC3-45AE-8513-97B7F7755848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F02A8B71-7339-4243-B9FA-3B5E0C162CF5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62AEF-6B60-4D82-AACB-85C320926CDA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17">
            <a:extLst>
              <a:ext uri="{FF2B5EF4-FFF2-40B4-BE49-F238E27FC236}">
                <a16:creationId xmlns:a16="http://schemas.microsoft.com/office/drawing/2014/main" id="{72F3CCDA-9CE1-4627-A905-5A25C71F725F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62F3C-71A2-4B66-B46E-F20139C6A2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56E455-D3FC-4DF1-A149-C18D8FF897C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E1F897-9B40-4240-B662-79E06EE475E7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A3740C3-069E-4353-9B25-E7B3DE8BAA4D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3CD962-A4DF-4807-81D5-4328295A2B77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838D64-4887-4532-897B-22069EC1B706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/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AB44F-6D32-4320-85C6-4D957656C570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EB64F-1AC9-4F24-8EAA-5BDB74B83811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33462-6FE9-468F-A78E-3DBC822801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8DC88-1D17-496B-812F-CE3120686250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C07500-3D0D-40C7-8C9E-79F9168D62A2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1F6BF9-1BC0-4A1A-B5A4-E974E00E690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1A87F6-9F80-4946-BB13-12C9C169CE4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A0830E-1EA7-4BE0-B7E7-37195C1360A9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257BB8-002C-4747-BBA5-367BCB57A3F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0CB32C-D3BD-4917-B01A-A8485AF452A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51C24F-8B0F-46DD-87F4-4BC750DA8423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628F30-E963-4B5A-B0AD-45128294AF0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58EF91-8F53-4897-AA40-342E437CB7EC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피드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포워드 신경망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(FFNN)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인공신경망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(FFNN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아닌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하이퍼볼릭탄젠트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함수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Abadi" panose="020B0604020202020204" pitchFamily="34" charset="0"/>
              </a:rPr>
              <a:t>다양한 길이의 입력 시퀀스를 처리할 수 있는 인공 신경망</a:t>
            </a:r>
            <a:endParaRPr lang="en-US" altLang="ko-KR" sz="1400" b="0" i="0" dirty="0">
              <a:solidFill>
                <a:srgbClr val="000000"/>
              </a:solidFill>
              <a:effectLst/>
              <a:latin typeface="Abadi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en-US" altLang="ko-KR" sz="1400" dirty="0"/>
              <a:t>RNN, LSTM, GRU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87716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개요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들어가기 전에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F8417E-3E5E-43C2-84F8-7B8EBE7F1560}"/>
              </a:ext>
            </a:extLst>
          </p:cNvPr>
          <p:cNvSpPr txBox="1"/>
          <p:nvPr/>
        </p:nvSpPr>
        <p:spPr>
          <a:xfrm>
            <a:off x="779462" y="2897582"/>
            <a:ext cx="3135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/>
              <a:t>오직 입력층에서 </a:t>
            </a:r>
            <a:r>
              <a:rPr lang="ko-KR" altLang="en-US" sz="1400" dirty="0" err="1"/>
              <a:t>출력층</a:t>
            </a:r>
            <a:r>
              <a:rPr lang="ko-KR" altLang="en-US" sz="1400" dirty="0"/>
              <a:t> 방향으로 연산이 전개되는 신경망</a:t>
            </a:r>
            <a:endParaRPr lang="en-US" altLang="ko-KR" sz="1400" dirty="0"/>
          </a:p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/>
              <a:t>입력의 길이가 고정되어 있어 자연어 처리를 위한 신경망으로 한계가 있다</a:t>
            </a:r>
            <a:r>
              <a:rPr lang="en-US" altLang="ko-KR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52CB1-8670-405D-BC2F-F924FAA9B57C}"/>
              </a:ext>
            </a:extLst>
          </p:cNvPr>
          <p:cNvSpPr txBox="1"/>
          <p:nvPr/>
        </p:nvSpPr>
        <p:spPr>
          <a:xfrm>
            <a:off x="8513762" y="2897582"/>
            <a:ext cx="313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Tx/>
              <a:buChar char="-"/>
            </a:pPr>
            <a:r>
              <a:rPr lang="ko-KR" altLang="en-US" sz="1400" dirty="0" err="1"/>
              <a:t>입력값을</a:t>
            </a:r>
            <a:r>
              <a:rPr lang="ko-KR" altLang="en-US" sz="1400" dirty="0"/>
              <a:t> </a:t>
            </a:r>
            <a:r>
              <a:rPr lang="en-US" altLang="ko-KR" sz="1400" dirty="0"/>
              <a:t>-1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사이의 값으로 변환한다</a:t>
            </a:r>
            <a:r>
              <a:rPr lang="en-US" altLang="ko-KR" sz="1400" dirty="0"/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02AFED5-3481-4D55-84EC-6C60187D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71" y="4131287"/>
            <a:ext cx="2123396" cy="16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B033A8CC-05A5-4B8B-9B57-AD784E83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83" y="4017244"/>
            <a:ext cx="1979054" cy="17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BB350C-AB5F-4EE0-BC94-12D5BF10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02" y="3688752"/>
            <a:ext cx="3305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6A029DD8-1F31-4457-A0C1-A218F34FABF1}"/>
              </a:ext>
            </a:extLst>
          </p:cNvPr>
          <p:cNvGraphicFramePr/>
          <p:nvPr/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6504263" y="4055709"/>
            <a:ext cx="3310297" cy="184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6504263" y="316992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/>
          <p:nvPr/>
        </p:nvCxnSpPr>
        <p:spPr>
          <a:xfrm>
            <a:off x="6504263" y="389324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B4D81DB-0980-4A8C-B8E9-347A2FF87D76}"/>
              </a:ext>
            </a:extLst>
          </p:cNvPr>
          <p:cNvGraphicFramePr/>
          <p:nvPr/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F7580-8060-4242-B08B-33EB8CC1E788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44084" y="3262771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바닐라 </a:t>
            </a:r>
            <a:r>
              <a:rPr lang="en-US" altLang="ko-KR" sz="3600" spc="-300" dirty="0">
                <a:solidFill>
                  <a:schemeClr val="accent6"/>
                </a:solidFill>
              </a:rPr>
              <a:t>RNN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3870130" y="3273238"/>
            <a:ext cx="1682895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입력과 출력을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단위로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처리하는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모델이다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6628688" y="3420970"/>
            <a:ext cx="168289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기본적인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인공 신경망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 모델이다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9243957" y="3021322"/>
            <a:ext cx="1969476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은닉층의 노드에서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활성화 함수를 통해 나온 결과값을 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출력층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방향으로도 보내면서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은닉층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노드의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다음계산의 입력으로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바닐라 </a:t>
            </a:r>
            <a:r>
              <a:rPr lang="en-US" altLang="ko-KR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ko-KR" altLang="en-US" sz="3600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Recurrent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020DE8-2079-4A35-AA01-D894983AA5D3}"/>
              </a:ext>
            </a:extLst>
          </p:cNvPr>
          <p:cNvSpPr txBox="1"/>
          <p:nvPr/>
        </p:nvSpPr>
        <p:spPr>
          <a:xfrm>
            <a:off x="9652456" y="6322644"/>
            <a:ext cx="2418552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시퀀스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연관된 연속의 데이터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41A9F4F-9937-4DAE-B0BD-4779A6B0C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-54"/>
          <a:stretch/>
        </p:blipFill>
        <p:spPr bwMode="auto">
          <a:xfrm>
            <a:off x="660400" y="2989788"/>
            <a:ext cx="2200697" cy="19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60213" y="3262771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장단기 메모리</a:t>
            </a:r>
            <a:r>
              <a:rPr lang="en-US" altLang="ko-KR" sz="3600" spc="-300" dirty="0">
                <a:solidFill>
                  <a:schemeClr val="accent6"/>
                </a:solidFill>
              </a:rPr>
              <a:t>(LSTM)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465F8E-7007-4475-A622-738D054D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9" y="2671583"/>
            <a:ext cx="2831355" cy="22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04E330-4F06-4137-A9A9-D7583A58190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CE0BA-F2D2-4A88-8787-4B3CA16545D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81077-3BAD-4A1A-BF08-7FE194D201F9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666FB-DEFB-4D8F-9761-1AD15EAD7CF2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25112-85B2-438E-B701-63229E0903D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C2F163-3ABC-4056-A311-A31246496A6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6063C-421B-49AA-9B5F-8DA4F2EC433E}"/>
              </a:ext>
            </a:extLst>
          </p:cNvPr>
          <p:cNvSpPr/>
          <p:nvPr/>
        </p:nvSpPr>
        <p:spPr>
          <a:xfrm>
            <a:off x="370040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7DD448-FB99-4EC5-A895-5A042C97415F}"/>
              </a:ext>
            </a:extLst>
          </p:cNvPr>
          <p:cNvSpPr/>
          <p:nvPr/>
        </p:nvSpPr>
        <p:spPr>
          <a:xfrm>
            <a:off x="370040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8CF39-7AF6-46DD-8754-25C4491ECFE6}"/>
              </a:ext>
            </a:extLst>
          </p:cNvPr>
          <p:cNvSpPr/>
          <p:nvPr/>
        </p:nvSpPr>
        <p:spPr>
          <a:xfrm>
            <a:off x="645896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2DADF7-DC6C-4B20-ACBA-94DC7081FE04}"/>
              </a:ext>
            </a:extLst>
          </p:cNvPr>
          <p:cNvSpPr/>
          <p:nvPr/>
        </p:nvSpPr>
        <p:spPr>
          <a:xfrm>
            <a:off x="921752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8835F-8744-461F-B7C2-C200831E51F3}"/>
              </a:ext>
            </a:extLst>
          </p:cNvPr>
          <p:cNvSpPr txBox="1"/>
          <p:nvPr/>
        </p:nvSpPr>
        <p:spPr>
          <a:xfrm>
            <a:off x="5905483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04C09-4D78-4913-B150-70291AFBA6A7}"/>
              </a:ext>
            </a:extLst>
          </p:cNvPr>
          <p:cNvSpPr txBox="1"/>
          <p:nvPr/>
        </p:nvSpPr>
        <p:spPr>
          <a:xfrm>
            <a:off x="8679687" y="37237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●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12FAEF-F9EA-40EF-9487-56988A100807}"/>
              </a:ext>
            </a:extLst>
          </p:cNvPr>
          <p:cNvSpPr/>
          <p:nvPr/>
        </p:nvSpPr>
        <p:spPr>
          <a:xfrm>
            <a:off x="645896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0CB6D3-9E4E-49E9-93CD-EA4D84A28519}"/>
              </a:ext>
            </a:extLst>
          </p:cNvPr>
          <p:cNvSpPr/>
          <p:nvPr/>
        </p:nvSpPr>
        <p:spPr>
          <a:xfrm>
            <a:off x="921751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09EE2C-311F-4708-97D4-CA53D74BD78B}"/>
              </a:ext>
            </a:extLst>
          </p:cNvPr>
          <p:cNvSpPr txBox="1"/>
          <p:nvPr/>
        </p:nvSpPr>
        <p:spPr>
          <a:xfrm>
            <a:off x="3844984" y="3517263"/>
            <a:ext cx="1682895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전통적인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장기 의존성 문제를 보완한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일종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EFCBB-9EDD-4880-872C-03AAAE90ADDF}"/>
              </a:ext>
            </a:extLst>
          </p:cNvPr>
          <p:cNvSpPr txBox="1"/>
          <p:nvPr/>
        </p:nvSpPr>
        <p:spPr>
          <a:xfrm>
            <a:off x="6621592" y="3021322"/>
            <a:ext cx="1682895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은닉층의 메모리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셀에 입력 게이트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망각 게이트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게이트를 추가하여 불필요한 기억을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지우고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기억해야할 것들을 정한다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3BE36-0545-428E-B6BD-D5241C096895}"/>
              </a:ext>
            </a:extLst>
          </p:cNvPr>
          <p:cNvSpPr txBox="1"/>
          <p:nvPr/>
        </p:nvSpPr>
        <p:spPr>
          <a:xfrm>
            <a:off x="9243957" y="3279854"/>
            <a:ext cx="1969476" cy="155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은닉 상태를 계산하는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식이 전통적인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RNN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보다 조금 더 복잡 해졌으며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셀 상태라는 값을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추가하였다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4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67AC4B-3F78-4DE3-80EE-0AB3A72043C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275CF-3FD5-4E46-A629-4AFFEAB0DE3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859C-0917-45FB-9495-AA30D1FF1D87}"/>
              </a:ext>
            </a:extLst>
          </p:cNvPr>
          <p:cNvSpPr txBox="1"/>
          <p:nvPr/>
        </p:nvSpPr>
        <p:spPr>
          <a:xfrm>
            <a:off x="660400" y="138935"/>
            <a:ext cx="38153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장단기 메모리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(LSTM)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A555-456A-4D37-ABBA-8615168BE8C1}"/>
              </a:ext>
            </a:extLst>
          </p:cNvPr>
          <p:cNvSpPr txBox="1"/>
          <p:nvPr/>
        </p:nvSpPr>
        <p:spPr>
          <a:xfrm>
            <a:off x="660400" y="69497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 Short-Term Memory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3243-DD0E-425A-B3C5-4C54D67B9D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2BDB94-CA9B-441B-AF60-4B8DE97937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804AEE-1B44-4B91-B918-8A5933B4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" y="1783928"/>
            <a:ext cx="5072193" cy="39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B34B380-9663-4A63-8ED9-24F92388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59567"/>
            <a:ext cx="2382201" cy="16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A5BE3D0-A66E-4DBF-BE72-F2885EA9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5" y="1859567"/>
            <a:ext cx="2356355" cy="16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6E51FD6-5EBD-4A15-B3FD-C95D2D27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67305"/>
            <a:ext cx="2324778" cy="169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6CCA4B-6BC0-43E4-B751-1EA1C031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95" y="4667304"/>
            <a:ext cx="2323038" cy="16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E9E9B-F36D-402B-BEA0-3D0326C31FD5}"/>
              </a:ext>
            </a:extLst>
          </p:cNvPr>
          <p:cNvSpPr txBox="1"/>
          <p:nvPr/>
        </p:nvSpPr>
        <p:spPr>
          <a:xfrm>
            <a:off x="6441384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58DCD-16A8-4572-A39E-7142E7F1967F}"/>
              </a:ext>
            </a:extLst>
          </p:cNvPr>
          <p:cNvSpPr txBox="1"/>
          <p:nvPr/>
        </p:nvSpPr>
        <p:spPr>
          <a:xfrm>
            <a:off x="6909169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입력 게이트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9F22A-5620-47E8-9D49-3AAF4451B8FD}"/>
              </a:ext>
            </a:extLst>
          </p:cNvPr>
          <p:cNvSpPr txBox="1"/>
          <p:nvPr/>
        </p:nvSpPr>
        <p:spPr>
          <a:xfrm>
            <a:off x="9412939" y="119915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46791-334A-40F4-B5E5-8ABD7D368A05}"/>
              </a:ext>
            </a:extLst>
          </p:cNvPr>
          <p:cNvSpPr txBox="1"/>
          <p:nvPr/>
        </p:nvSpPr>
        <p:spPr>
          <a:xfrm>
            <a:off x="9880724" y="13021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삭제 게이트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2001A-7024-48FA-9EAB-97C4C04157F2}"/>
              </a:ext>
            </a:extLst>
          </p:cNvPr>
          <p:cNvSpPr txBox="1"/>
          <p:nvPr/>
        </p:nvSpPr>
        <p:spPr>
          <a:xfrm>
            <a:off x="9412939" y="404932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D050E-841A-46C6-9203-5379858EB5DE}"/>
              </a:ext>
            </a:extLst>
          </p:cNvPr>
          <p:cNvSpPr txBox="1"/>
          <p:nvPr/>
        </p:nvSpPr>
        <p:spPr>
          <a:xfrm>
            <a:off x="9880724" y="415228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출력게이트와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은닉상태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DAF31-EF53-4067-80C3-97ACD1D2CD6F}"/>
              </a:ext>
            </a:extLst>
          </p:cNvPr>
          <p:cNvSpPr txBox="1"/>
          <p:nvPr/>
        </p:nvSpPr>
        <p:spPr>
          <a:xfrm>
            <a:off x="6553200" y="404932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DF876-4B88-4E1B-82C9-52E571D1A482}"/>
              </a:ext>
            </a:extLst>
          </p:cNvPr>
          <p:cNvSpPr txBox="1"/>
          <p:nvPr/>
        </p:nvSpPr>
        <p:spPr>
          <a:xfrm>
            <a:off x="7020985" y="415228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셀 상태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24F0295-CBDE-49E4-9DA1-C1C1D0C94317}"/>
              </a:ext>
            </a:extLst>
          </p:cNvPr>
          <p:cNvCxnSpPr>
            <a:cxnSpLocks/>
          </p:cNvCxnSpPr>
          <p:nvPr/>
        </p:nvCxnSpPr>
        <p:spPr>
          <a:xfrm>
            <a:off x="6096000" y="1562100"/>
            <a:ext cx="0" cy="47953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6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2039</Words>
  <Application>Microsoft Office PowerPoint</Application>
  <PresentationFormat>와이드스크린</PresentationFormat>
  <Paragraphs>317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Abadi</vt:lpstr>
      <vt:lpstr>나눔스퀘어 Light</vt:lpstr>
      <vt:lpstr>Arial</vt:lpstr>
      <vt:lpstr>Wingdings</vt:lpstr>
      <vt:lpstr>나눔스퀘어 ExtraBold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고민정</cp:lastModifiedBy>
  <cp:revision>81</cp:revision>
  <dcterms:created xsi:type="dcterms:W3CDTF">2021-02-14T00:18:03Z</dcterms:created>
  <dcterms:modified xsi:type="dcterms:W3CDTF">2022-01-16T04:26:59Z</dcterms:modified>
</cp:coreProperties>
</file>