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296" r:id="rId6"/>
    <p:sldId id="262" r:id="rId7"/>
    <p:sldId id="269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297" r:id="rId32"/>
    <p:sldId id="305" r:id="rId33"/>
    <p:sldId id="306" r:id="rId34"/>
    <p:sldId id="308" r:id="rId35"/>
    <p:sldId id="325" r:id="rId36"/>
    <p:sldId id="326" r:id="rId37"/>
    <p:sldId id="327" r:id="rId38"/>
    <p:sldId id="298" r:id="rId39"/>
    <p:sldId id="303" r:id="rId40"/>
    <p:sldId id="304" r:id="rId41"/>
    <p:sldId id="261" r:id="rId42"/>
  </p:sldIdLst>
  <p:sldSz cx="12192000" cy="6858000"/>
  <p:notesSz cx="6858000" cy="9144000"/>
  <p:embeddedFontLst>
    <p:embeddedFont>
      <p:font typeface="Abadi" panose="020B0604020104020204" pitchFamily="34" charset="0"/>
      <p:regular r:id="rId43"/>
    </p:embeddedFont>
    <p:embeddedFont>
      <p:font typeface="Cambria Math" panose="02040503050406030204" pitchFamily="18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나눔스퀘어 ExtraBold" panose="020B0600000101010101" pitchFamily="50" charset="-127"/>
      <p:bold r:id="rId49"/>
    </p:embeddedFont>
    <p:embeddedFont>
      <p:font typeface="나눔스퀘어 Light" panose="020B0600000101010101" pitchFamily="50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9D9"/>
    <a:srgbClr val="0F518E"/>
    <a:srgbClr val="EFD5B2"/>
    <a:srgbClr val="6BC0FF"/>
    <a:srgbClr val="4785B8"/>
    <a:srgbClr val="396E9A"/>
    <a:srgbClr val="174366"/>
    <a:srgbClr val="000000"/>
    <a:srgbClr val="4B5C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79" y="10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841705" y="5219935"/>
            <a:ext cx="6707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1800" spc="1100" dirty="0">
                <a:solidFill>
                  <a:schemeClr val="accent6"/>
                </a:solidFill>
              </a:rPr>
              <a:t>순환신경망</a:t>
            </a:r>
            <a:r>
              <a:rPr lang="en-US" altLang="ko-KR" sz="5400" kern="1800" spc="1100" dirty="0">
                <a:solidFill>
                  <a:schemeClr val="accent6"/>
                </a:solidFill>
              </a:rPr>
              <a:t>(RNN)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8AD776-B172-41ED-A82A-7F597867E11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E393DE-2E99-4662-A36B-B12C1838E6F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C0B44-A5DF-44BD-8C80-07B5326E4A5A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D4CC3-DFF3-426F-94A3-2A16C550FC39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43062-EEFA-4032-83DC-6FA03375C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EC59F6-7A03-47E9-8758-188FDABDAA8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66D2C8D-065D-40EF-AEB3-B175B07A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640" y="2882467"/>
            <a:ext cx="5170782" cy="172359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4075A1-BC92-4B98-B242-48D63B2B9E0B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08B87-1A46-4D4E-B176-0115739C4366}"/>
              </a:ext>
            </a:extLst>
          </p:cNvPr>
          <p:cNvSpPr txBox="1"/>
          <p:nvPr/>
        </p:nvSpPr>
        <p:spPr>
          <a:xfrm>
            <a:off x="6441384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12979-1062-454F-9ACF-F9C956195872}"/>
              </a:ext>
            </a:extLst>
          </p:cNvPr>
          <p:cNvSpPr txBox="1"/>
          <p:nvPr/>
        </p:nvSpPr>
        <p:spPr>
          <a:xfrm>
            <a:off x="6909169" y="130211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대 다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(one-to-many)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A1A09-EE4F-48A7-B416-F0D9E08E15DC}"/>
              </a:ext>
            </a:extLst>
          </p:cNvPr>
          <p:cNvSpPr txBox="1"/>
          <p:nvPr/>
        </p:nvSpPr>
        <p:spPr>
          <a:xfrm>
            <a:off x="9412939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5DDCA-EEA8-4C1A-80A6-36E9CD0BCF8E}"/>
              </a:ext>
            </a:extLst>
          </p:cNvPr>
          <p:cNvSpPr txBox="1"/>
          <p:nvPr/>
        </p:nvSpPr>
        <p:spPr>
          <a:xfrm>
            <a:off x="9880724" y="130211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 대 일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(many-to-one)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1E68B-9ED3-43FB-A6A0-2BB37F4EFBF2}"/>
              </a:ext>
            </a:extLst>
          </p:cNvPr>
          <p:cNvSpPr txBox="1"/>
          <p:nvPr/>
        </p:nvSpPr>
        <p:spPr>
          <a:xfrm>
            <a:off x="6553200" y="404932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95F78-138C-4018-A6CC-9CEB0B99DA51}"/>
              </a:ext>
            </a:extLst>
          </p:cNvPr>
          <p:cNvSpPr txBox="1"/>
          <p:nvPr/>
        </p:nvSpPr>
        <p:spPr>
          <a:xfrm>
            <a:off x="7020985" y="4152285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 대 다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(many-to-many)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CB96AD-8F29-41C5-B9CF-AC8E8FD0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9263" b="18789"/>
          <a:stretch/>
        </p:blipFill>
        <p:spPr>
          <a:xfrm>
            <a:off x="6964459" y="1768864"/>
            <a:ext cx="1987814" cy="17507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BAD18C-9157-4591-9277-16A53BD19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710" r="37553" b="18788"/>
          <a:stretch/>
        </p:blipFill>
        <p:spPr>
          <a:xfrm>
            <a:off x="9936014" y="1803995"/>
            <a:ext cx="1987813" cy="17507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FE06F7-3C0A-4809-A3D5-B9793F1BB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5" b="18205"/>
          <a:stretch/>
        </p:blipFill>
        <p:spPr>
          <a:xfrm>
            <a:off x="7094345" y="4594122"/>
            <a:ext cx="2096993" cy="17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C266454-68F8-4295-AB87-8F0A070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9263" b="18789"/>
          <a:stretch/>
        </p:blipFill>
        <p:spPr>
          <a:xfrm>
            <a:off x="772216" y="1783928"/>
            <a:ext cx="4753948" cy="4186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D02B46-0660-4A49-98BD-B0A06581F95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F68F7-086D-480D-AFDD-0FB6D61C39A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92744-D10E-4B0C-8CEA-5E831C96CD5A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B7BA3-F896-448B-8A5D-A9A8528E3D6E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63889-17D3-45E3-AF51-3B3795E44B1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48829-306B-4E1D-91DE-344F88E2CE4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7A6B30-E8B9-45B4-92FC-6C44DB639B60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C1644-D6D3-4F0A-9160-AAE18F52E41A}"/>
              </a:ext>
            </a:extLst>
          </p:cNvPr>
          <p:cNvSpPr txBox="1"/>
          <p:nvPr/>
        </p:nvSpPr>
        <p:spPr>
          <a:xfrm>
            <a:off x="1128185" y="130211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대 다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(one-to-many)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4467E8-AACF-40FB-B5EC-A8E896227F30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035982-71F8-4B1E-8A5A-EA13581AFDCB}"/>
              </a:ext>
            </a:extLst>
          </p:cNvPr>
          <p:cNvSpPr txBox="1"/>
          <p:nvPr/>
        </p:nvSpPr>
        <p:spPr>
          <a:xfrm>
            <a:off x="6792069" y="3392433"/>
            <a:ext cx="4719562" cy="949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하나의 입력에 대해서 여러 개의 출력을 의미하는 구조이다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*이미지 캡셔닝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(Image Captioning)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작업에 사용할 수 있다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3AE95-647F-4514-8BE8-8E2E8C5470CE}"/>
              </a:ext>
            </a:extLst>
          </p:cNvPr>
          <p:cNvSpPr txBox="1"/>
          <p:nvPr/>
        </p:nvSpPr>
        <p:spPr>
          <a:xfrm>
            <a:off x="7175500" y="6449644"/>
            <a:ext cx="4920907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*이미지 캡셔닝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이미지 입력에 대해서 사진의 제목을 출력</a:t>
            </a:r>
          </a:p>
        </p:txBody>
      </p:sp>
    </p:spTree>
    <p:extLst>
      <p:ext uri="{BB962C8B-B14F-4D97-AF65-F5344CB8AC3E}">
        <p14:creationId xmlns:p14="http://schemas.microsoft.com/office/powerpoint/2010/main" val="379623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950DAE-967D-49C1-B79A-D9587B11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83928"/>
            <a:ext cx="4505153" cy="450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25B87B-0916-4C3D-BE44-EA1CCCA3A02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70278D-CE13-4BF6-864B-9A04A179F4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D0F43-5895-4CED-BC48-3EB7D9BDE830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DB4D8-F7F4-40A3-8FC4-26DBEDA16BE6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CFC9A-D879-48CC-BA99-C386254640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62956B-37DC-4EF5-A3CC-BFCAF972207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5332EE-A820-4E77-A301-AABE7D5DD141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ADADC-1526-4A37-B969-FE08F3A271AB}"/>
              </a:ext>
            </a:extLst>
          </p:cNvPr>
          <p:cNvSpPr txBox="1"/>
          <p:nvPr/>
        </p:nvSpPr>
        <p:spPr>
          <a:xfrm>
            <a:off x="1128185" y="1302112"/>
            <a:ext cx="209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 대 일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(many-to-one)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4647DA-221D-4AB0-9340-CFC7BC5CC4D1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6004E5-EDEF-4F4C-AF3A-CDC4FCC17F58}"/>
              </a:ext>
            </a:extLst>
          </p:cNvPr>
          <p:cNvSpPr txBox="1"/>
          <p:nvPr/>
        </p:nvSpPr>
        <p:spPr>
          <a:xfrm>
            <a:off x="6799058" y="3148936"/>
            <a:ext cx="4332725" cy="1318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단어 시퀀스에 대해서 하나의 출력을 하는 구조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*감성 분류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(sentiment classification)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스팸 메일 분류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(spam detection)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등에 사용할 수 있다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E095F-979B-4FA7-B339-E48F238A67B9}"/>
              </a:ext>
            </a:extLst>
          </p:cNvPr>
          <p:cNvSpPr txBox="1"/>
          <p:nvPr/>
        </p:nvSpPr>
        <p:spPr>
          <a:xfrm>
            <a:off x="7175500" y="6208871"/>
            <a:ext cx="4920907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*감성 분류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문서가 긍정적인지 부정적인지 판별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*스팸 메일 분류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메일이 정상인지 스팸 메일인지 판별</a:t>
            </a:r>
          </a:p>
        </p:txBody>
      </p:sp>
    </p:spTree>
    <p:extLst>
      <p:ext uri="{BB962C8B-B14F-4D97-AF65-F5344CB8AC3E}">
        <p14:creationId xmlns:p14="http://schemas.microsoft.com/office/powerpoint/2010/main" val="52561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BEB0DD8-BBE9-4A27-8342-7C5F4084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" y="2012154"/>
            <a:ext cx="4574213" cy="43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5C7139-E4D1-4E85-8D6C-E95FF78006F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708CC5-987E-458E-BDB2-64DE09F007C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353F4-E19D-471E-A43F-88B6C128F14D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E5980-F3F9-40D1-831F-473216A07999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987B5-585D-4FDC-AB6C-67AC6C193A6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ED7DF3-BDA2-4E3A-8018-2B438FB049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F6519-0FBC-4FE0-8241-F7EFB38C80B5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54C0D-EE60-4BD3-A099-EA994718DDE0}"/>
              </a:ext>
            </a:extLst>
          </p:cNvPr>
          <p:cNvSpPr txBox="1"/>
          <p:nvPr/>
        </p:nvSpPr>
        <p:spPr>
          <a:xfrm>
            <a:off x="1128185" y="1302112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 대 다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(many-to-many)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B1ACF6-44D4-4012-A83E-26FB3730888A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8938E-746B-4F9C-8C2E-D1F513E5A237}"/>
              </a:ext>
            </a:extLst>
          </p:cNvPr>
          <p:cNvSpPr txBox="1"/>
          <p:nvPr/>
        </p:nvSpPr>
        <p:spPr>
          <a:xfrm>
            <a:off x="6799058" y="3148936"/>
            <a:ext cx="4033476" cy="1472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챗봇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사용자가 문장을 입력하면 대답 문장을 출력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번역기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 문장으로부터 번역된 문장을 출력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개체명 인식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품사 태깅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10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4A988-AEFB-48A1-994D-9841A497F4E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AA83DE-56D4-4716-9E0A-8F17E6E4DED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00CF-AABC-4A12-ACFE-87580D4BA825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B5FA9-971B-424B-A564-577B13AB48DA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F23B3-3EF0-40A4-9B59-EA67B273D79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194D00-3250-4D8F-BE0E-EDCD3C3EA24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DE21A-488C-49F1-A840-7EDEA6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2" y="1562100"/>
            <a:ext cx="2878529" cy="46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929E81-0B3D-474A-A0EE-B08192CF452C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2577AD-08A6-4144-9DDE-011072DDAED6}"/>
              </a:ext>
            </a:extLst>
          </p:cNvPr>
          <p:cNvSpPr/>
          <p:nvPr/>
        </p:nvSpPr>
        <p:spPr>
          <a:xfrm>
            <a:off x="3167564" y="3429000"/>
            <a:ext cx="387405" cy="535717"/>
          </a:xfrm>
          <a:prstGeom prst="roundRect">
            <a:avLst>
              <a:gd name="adj" fmla="val 50000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642EA7-DD25-437F-A84B-2FC2723913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54969" y="3696859"/>
            <a:ext cx="47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30FB-4B9B-4042-885B-E71D20ABEEBE}"/>
                  </a:ext>
                </a:extLst>
              </p:cNvPr>
              <p:cNvSpPr txBox="1"/>
              <p:nvPr/>
            </p:nvSpPr>
            <p:spPr>
              <a:xfrm>
                <a:off x="4033838" y="3512193"/>
                <a:ext cx="14276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은닉 상태값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30FB-4B9B-4042-885B-E71D20AB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38" y="3512193"/>
                <a:ext cx="1427601" cy="369332"/>
              </a:xfrm>
              <a:prstGeom prst="rect">
                <a:avLst/>
              </a:prstGeom>
              <a:blipFill>
                <a:blip r:embed="rId3"/>
                <a:stretch>
                  <a:fillRect l="-256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25DFB9-1045-49BD-8DD1-2775B9DE9142}"/>
              </a:ext>
            </a:extLst>
          </p:cNvPr>
          <p:cNvSpPr/>
          <p:nvPr/>
        </p:nvSpPr>
        <p:spPr>
          <a:xfrm>
            <a:off x="2780159" y="4566255"/>
            <a:ext cx="582166" cy="535717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9CD450-1E68-4404-A006-EA942B62BF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62325" y="4834114"/>
            <a:ext cx="43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FF1D11-984C-40A9-A5EF-05DE583A8653}"/>
                  </a:ext>
                </a:extLst>
              </p:cNvPr>
              <p:cNvSpPr txBox="1"/>
              <p:nvPr/>
            </p:nvSpPr>
            <p:spPr>
              <a:xfrm>
                <a:off x="3620030" y="4649447"/>
                <a:ext cx="2475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입력층을 위한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FF1D11-984C-40A9-A5EF-05DE583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30" y="4649447"/>
                <a:ext cx="2475970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6D67EC1-63C5-426A-9076-C1AE4072A1B7}"/>
              </a:ext>
            </a:extLst>
          </p:cNvPr>
          <p:cNvSpPr/>
          <p:nvPr/>
        </p:nvSpPr>
        <p:spPr>
          <a:xfrm>
            <a:off x="1685182" y="4046034"/>
            <a:ext cx="582166" cy="535717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809075-BDF5-4FCA-9AB6-D1BEC023994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76265" y="4581751"/>
            <a:ext cx="0" cy="25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308A6-395B-44B3-AF71-AB791FA8B961}"/>
                  </a:ext>
                </a:extLst>
              </p:cNvPr>
              <p:cNvSpPr txBox="1"/>
              <p:nvPr/>
            </p:nvSpPr>
            <p:spPr>
              <a:xfrm>
                <a:off x="329875" y="4876876"/>
                <a:ext cx="2475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b>
                    </m:sSub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을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위한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4308A6-395B-44B3-AF71-AB791FA8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75" y="4876876"/>
                <a:ext cx="2475970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B94E25-BD6D-4EAA-A988-5620B9F26D47}"/>
                  </a:ext>
                </a:extLst>
              </p:cNvPr>
              <p:cNvSpPr txBox="1"/>
              <p:nvPr/>
            </p:nvSpPr>
            <p:spPr>
              <a:xfrm>
                <a:off x="6799058" y="3148936"/>
                <a:ext cx="3380862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은닉층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0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 b="0" i="0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600" b="0" i="0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출력층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pc="-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pc="-15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600" b="0" i="1" spc="-15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 spc="-15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pc="-15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pc="-15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단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는 비선형 활성화 함수 중 하나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B94E25-BD6D-4EAA-A988-5620B9F2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58" y="3148936"/>
                <a:ext cx="3380862" cy="1373005"/>
              </a:xfrm>
              <a:prstGeom prst="rect">
                <a:avLst/>
              </a:prstGeom>
              <a:blipFill>
                <a:blip r:embed="rId6"/>
                <a:stretch>
                  <a:fillRect l="-541" b="-4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5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B48320-A5F7-4D32-8853-85F18D62A27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00E1A-59CC-49F5-BEE6-3229C5ABEE0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0C69F-A27F-41A3-8536-A05BB104483B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205D-18A2-4BED-AA67-5A50F6C0C9ED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4EBA8-0316-4301-8339-8BDE6C848E2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924713-1EA7-4A7E-8AE3-C242AE4D1EA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0FA2E6-30D8-4FDF-A5F9-0C2E5DAA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24" y="2990793"/>
            <a:ext cx="10040952" cy="19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7484E-0C61-4CD1-A856-7329A7D3BBD1}"/>
                  </a:ext>
                </a:extLst>
              </p:cNvPr>
              <p:cNvSpPr txBox="1"/>
              <p:nvPr/>
            </p:nvSpPr>
            <p:spPr>
              <a:xfrm>
                <a:off x="688183" y="5539306"/>
                <a:ext cx="11290968" cy="82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각각의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값은 하나의 층에서는 모든 시점에서 값을 동일하게 공유한다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단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은닉층이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 이상일 경우에는 각 은닉층에서의 가중치는 서로 다르다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7484E-0C61-4CD1-A856-7329A7D3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3" y="5539306"/>
                <a:ext cx="11290968" cy="824649"/>
              </a:xfrm>
              <a:prstGeom prst="rect">
                <a:avLst/>
              </a:prstGeom>
              <a:blipFill>
                <a:blip r:embed="rId3"/>
                <a:stretch>
                  <a:fillRect l="-216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7F3892-10BF-4B08-A468-A5908FF10A21}"/>
              </a:ext>
            </a:extLst>
          </p:cNvPr>
          <p:cNvSpPr/>
          <p:nvPr/>
        </p:nvSpPr>
        <p:spPr>
          <a:xfrm>
            <a:off x="639469" y="2055230"/>
            <a:ext cx="10997698" cy="3288275"/>
          </a:xfrm>
          <a:prstGeom prst="roundRect">
            <a:avLst>
              <a:gd name="adj" fmla="val 8855"/>
            </a:avLst>
          </a:prstGeom>
          <a:solidFill>
            <a:schemeClr val="accent6">
              <a:lumMod val="90000"/>
              <a:alpha val="2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BAA0AF-4ED3-40EC-979E-E3D3F787377F}"/>
                  </a:ext>
                </a:extLst>
              </p:cNvPr>
              <p:cNvSpPr txBox="1"/>
              <p:nvPr/>
            </p:nvSpPr>
            <p:spPr>
              <a:xfrm>
                <a:off x="3290526" y="1577483"/>
                <a:ext cx="5610949" cy="33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배치 크기가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1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이고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𝐷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sub>
                    </m:sSub>
                    <m:r>
                      <a:rPr lang="en-US" altLang="ko-KR" b="0" i="0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두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값이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4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인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RNN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의 은닉층 연산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BAA0AF-4ED3-40EC-979E-E3D3F7873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26" y="1577483"/>
                <a:ext cx="5610949" cy="331670"/>
              </a:xfrm>
              <a:prstGeom prst="rect">
                <a:avLst/>
              </a:prstGeom>
              <a:blipFill>
                <a:blip r:embed="rId4"/>
                <a:stretch>
                  <a:fillRect t="-9259" b="-4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781C87-207D-4D5D-AD2B-70E533936ED4}"/>
              </a:ext>
            </a:extLst>
          </p:cNvPr>
          <p:cNvSpPr/>
          <p:nvPr/>
        </p:nvSpPr>
        <p:spPr>
          <a:xfrm>
            <a:off x="1290276" y="3738624"/>
            <a:ext cx="852349" cy="420260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555A62-24AD-4D0A-A86D-E2311D3C702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16451" y="2857190"/>
            <a:ext cx="0" cy="88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BEDBA2-8B54-45FF-B465-6935D0565A8A}"/>
              </a:ext>
            </a:extLst>
          </p:cNvPr>
          <p:cNvSpPr txBox="1"/>
          <p:nvPr/>
        </p:nvSpPr>
        <p:spPr>
          <a:xfrm>
            <a:off x="688183" y="2415055"/>
            <a:ext cx="225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하이퍼볼릭탄젠트 함수</a:t>
            </a:r>
          </a:p>
        </p:txBody>
      </p:sp>
    </p:spTree>
    <p:extLst>
      <p:ext uri="{BB962C8B-B14F-4D97-AF65-F5344CB8AC3E}">
        <p14:creationId xmlns:p14="http://schemas.microsoft.com/office/powerpoint/2010/main" val="221501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417221" y="5651510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케라스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(Keras)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229980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927462-658D-4C1F-8989-92903CCB23F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19D21-DDA4-4D2E-A1F3-4717A2B5A13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E78AA-2F5A-476F-800C-3CAF12EFD64F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35CAB-A9B4-467F-84A0-F572CCA99E53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FAC6A-57A3-4876-835B-7D288C26119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B0E83A-BC4C-4129-A767-AC19A244F82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79038A-7927-4B8E-AD0D-253869FC71FA}"/>
              </a:ext>
            </a:extLst>
          </p:cNvPr>
          <p:cNvSpPr txBox="1"/>
          <p:nvPr/>
        </p:nvSpPr>
        <p:spPr>
          <a:xfrm>
            <a:off x="639469" y="2275998"/>
            <a:ext cx="5284745" cy="817245"/>
          </a:xfrm>
          <a:prstGeom prst="roundRect">
            <a:avLst>
              <a:gd name="adj" fmla="val 9674"/>
            </a:avLst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tensorflow.keras.layers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SimpleRNN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model.add(SimpleRNN(hidden_units))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40031-3B8F-4EA8-A5CF-57BE06717450}"/>
              </a:ext>
            </a:extLst>
          </p:cNvPr>
          <p:cNvSpPr txBox="1"/>
          <p:nvPr/>
        </p:nvSpPr>
        <p:spPr>
          <a:xfrm>
            <a:off x="639469" y="4683225"/>
            <a:ext cx="8039380" cy="1302544"/>
          </a:xfrm>
          <a:prstGeom prst="roundRect">
            <a:avLst>
              <a:gd name="adj" fmla="val 9674"/>
            </a:avLst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추가 인자를 사용할 때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model.add(SimpleRNN(hidden_units, input_shape=(timesteps, input_dim)))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다른 표기</a:t>
            </a:r>
            <a:br>
              <a:rPr lang="en-US" altLang="ko-KR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model.add(SimpleRNN(hidden_units, input_length=M, input_dim=N))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5CCE3-0108-40C3-B70A-97488C6E0636}"/>
              </a:ext>
            </a:extLst>
          </p:cNvPr>
          <p:cNvSpPr txBox="1"/>
          <p:nvPr/>
        </p:nvSpPr>
        <p:spPr>
          <a:xfrm>
            <a:off x="639468" y="1758846"/>
            <a:ext cx="528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케라스로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RNN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층을 추가하는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765FB-0A04-433E-99A7-20C5C5CFB883}"/>
              </a:ext>
            </a:extLst>
          </p:cNvPr>
          <p:cNvSpPr txBox="1"/>
          <p:nvPr/>
        </p:nvSpPr>
        <p:spPr>
          <a:xfrm>
            <a:off x="660400" y="4235667"/>
            <a:ext cx="528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인자를 사용할 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5E63FB-B3BB-4020-8A25-D956928E333F}"/>
              </a:ext>
            </a:extLst>
          </p:cNvPr>
          <p:cNvSpPr/>
          <p:nvPr/>
        </p:nvSpPr>
        <p:spPr>
          <a:xfrm>
            <a:off x="2974986" y="5022952"/>
            <a:ext cx="1364835" cy="230185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465038-4866-4663-B200-37F5EC77A406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H="1" flipV="1">
            <a:off x="3657403" y="4188515"/>
            <a:ext cx="1" cy="8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F4C785-61D3-4671-8F18-F0EA7F045DDB}"/>
              </a:ext>
            </a:extLst>
          </p:cNvPr>
          <p:cNvSpPr txBox="1"/>
          <p:nvPr/>
        </p:nvSpPr>
        <p:spPr>
          <a:xfrm>
            <a:off x="2811842" y="3819183"/>
            <a:ext cx="169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은닉 상태의 크기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FDE375A-36F6-4681-85AC-6AE4176A1A7D}"/>
              </a:ext>
            </a:extLst>
          </p:cNvPr>
          <p:cNvSpPr/>
          <p:nvPr/>
        </p:nvSpPr>
        <p:spPr>
          <a:xfrm>
            <a:off x="5974793" y="5025532"/>
            <a:ext cx="1023466" cy="230185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D526D4-B004-48DB-8C23-6E0E9CD06820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486526" y="4604999"/>
            <a:ext cx="0" cy="4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2555A2-D6FC-4475-9FAA-BE37B966FCD5}"/>
              </a:ext>
            </a:extLst>
          </p:cNvPr>
          <p:cNvSpPr txBox="1"/>
          <p:nvPr/>
        </p:nvSpPr>
        <p:spPr>
          <a:xfrm>
            <a:off x="5463398" y="4201049"/>
            <a:ext cx="2046256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 시퀀스의 길이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D3188-BDEE-4536-AC23-E64C652CE916}"/>
              </a:ext>
            </a:extLst>
          </p:cNvPr>
          <p:cNvSpPr/>
          <p:nvPr/>
        </p:nvSpPr>
        <p:spPr>
          <a:xfrm>
            <a:off x="7208281" y="5022952"/>
            <a:ext cx="1023466" cy="230185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1B69315-9C8A-42A8-B10D-238635EAAECD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8176012" y="4797139"/>
            <a:ext cx="194491" cy="1106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C100A7-E00B-4A02-A799-73B01BBEC4E1}"/>
              </a:ext>
            </a:extLst>
          </p:cNvPr>
          <p:cNvSpPr txBox="1"/>
          <p:nvPr/>
        </p:nvSpPr>
        <p:spPr>
          <a:xfrm>
            <a:off x="8819517" y="5253135"/>
            <a:ext cx="1270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입력의 크기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1B291F-5596-44FC-BEEC-E2F41C9767B0}"/>
              </a:ext>
            </a:extLst>
          </p:cNvPr>
          <p:cNvSpPr txBox="1"/>
          <p:nvPr/>
        </p:nvSpPr>
        <p:spPr>
          <a:xfrm>
            <a:off x="7720014" y="1183682"/>
            <a:ext cx="4376393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spc="-150" dirty="0">
                <a:solidFill>
                  <a:srgbClr val="FF0000"/>
                </a:solidFill>
                <a:latin typeface="+mn-ea"/>
              </a:rPr>
              <a:t>※  </a:t>
            </a:r>
            <a:r>
              <a:rPr lang="ko-KR" altLang="en-US" sz="1300" spc="-150" dirty="0">
                <a:solidFill>
                  <a:srgbClr val="FF0000"/>
                </a:solidFill>
                <a:latin typeface="+mn-ea"/>
              </a:rPr>
              <a:t>주로 은닉층으로 간주할 수 있는 하나의 </a:t>
            </a:r>
            <a:r>
              <a:rPr lang="en-US" altLang="ko-KR" sz="1300" spc="-150" dirty="0">
                <a:solidFill>
                  <a:srgbClr val="FF0000"/>
                </a:solidFill>
                <a:latin typeface="+mn-ea"/>
              </a:rPr>
              <a:t>RNN </a:t>
            </a:r>
            <a:r>
              <a:rPr lang="ko-KR" altLang="en-US" sz="1300" spc="-150" dirty="0">
                <a:solidFill>
                  <a:srgbClr val="FF0000"/>
                </a:solidFill>
                <a:latin typeface="+mn-ea"/>
              </a:rPr>
              <a:t>층에 대한 코드이다</a:t>
            </a:r>
            <a:r>
              <a:rPr lang="en-US" altLang="ko-KR" sz="1300" spc="-150" dirty="0">
                <a:solidFill>
                  <a:srgbClr val="FF0000"/>
                </a:solidFill>
                <a:latin typeface="+mn-ea"/>
              </a:rPr>
              <a:t>.</a:t>
            </a:r>
            <a:br>
              <a:rPr lang="en-US" altLang="ko-KR" sz="1300" spc="-150" dirty="0">
                <a:solidFill>
                  <a:srgbClr val="FF0000"/>
                </a:solidFill>
                <a:latin typeface="+mn-ea"/>
              </a:rPr>
            </a:br>
            <a:r>
              <a:rPr lang="ko-KR" altLang="en-US" sz="1300" spc="-150" dirty="0">
                <a:solidFill>
                  <a:srgbClr val="FF0000"/>
                </a:solidFill>
                <a:latin typeface="+mn-ea"/>
              </a:rPr>
              <a:t>리턴  결과값은 하나의 은닉 상태 또는 여러 개의 시점의 은닉 상태이다</a:t>
            </a:r>
            <a:r>
              <a:rPr lang="en-US" altLang="ko-KR" sz="1300" spc="-15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300" spc="-15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79B4B0-C91E-414E-B2D0-F286CBEB1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62649" y="1959726"/>
            <a:ext cx="1691121" cy="19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2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C4E021-28DE-48D0-8A48-7CC3073A337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E43AFE-CB6F-4EB3-A293-0F91810FF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D78C9-605D-4F9E-8C45-AB94C0975279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FF44C-5C5C-4265-ADF4-65938E87FD3B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1A49-311D-472D-84EC-ECBE8E31452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AD799E-83BC-4D58-BD42-E45EC83BAC9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0B8BBA-F9AF-44A2-844A-9D8B285C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66949"/>
            <a:ext cx="5286832" cy="32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5FCEB9-B7C3-4AAF-85E0-2BA7508BE9A9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42347C-5DFA-44BD-B276-D95D9B15677D}"/>
              </a:ext>
            </a:extLst>
          </p:cNvPr>
          <p:cNvSpPr txBox="1"/>
          <p:nvPr/>
        </p:nvSpPr>
        <p:spPr>
          <a:xfrm>
            <a:off x="6583835" y="3236373"/>
            <a:ext cx="4947765" cy="1318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층은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(batch_size, timesteps, input_dim)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크기의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3D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텐서를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입력으로 받는다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batch_size: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 번에 학습하는 데이터의 개수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16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F945E2B-E0F2-433D-BAA1-F6B5BCE2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0" y="2729353"/>
            <a:ext cx="4572065" cy="24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B3C1A5-9E80-4429-9CE4-77F055483AC2}"/>
              </a:ext>
            </a:extLst>
          </p:cNvPr>
          <p:cNvSpPr/>
          <p:nvPr/>
        </p:nvSpPr>
        <p:spPr>
          <a:xfrm>
            <a:off x="660400" y="2315621"/>
            <a:ext cx="5146840" cy="3288275"/>
          </a:xfrm>
          <a:prstGeom prst="roundRect">
            <a:avLst>
              <a:gd name="adj" fmla="val 8855"/>
            </a:avLst>
          </a:prstGeom>
          <a:solidFill>
            <a:schemeClr val="accent6">
              <a:lumMod val="90000"/>
              <a:alpha val="2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48BC73-339B-4487-AF3E-A8A6547BB31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B66FE-F389-49C1-90CE-40A829633C8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BE29-C182-4F36-B286-FFA3E2551672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55072-137C-4925-814B-2F34F3CF7B40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BDF7-2A21-468C-85DC-54429236A65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98D547-96BF-424D-9D1E-DF56D152A1A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819B03-E62D-49E7-BA2B-736C820DE604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F3B701-C095-4958-AFB8-3D0400E8AC31}"/>
              </a:ext>
            </a:extLst>
          </p:cNvPr>
          <p:cNvSpPr txBox="1"/>
          <p:nvPr/>
        </p:nvSpPr>
        <p:spPr>
          <a:xfrm>
            <a:off x="6189924" y="2428444"/>
            <a:ext cx="5937908" cy="2947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층은 사용자의 설정에 따라 두 가지 종류의 출력을 내보낸다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층의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return_sequences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매개 변수에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True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설정하여 설정이 가능하다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셀의 최종 시점의 은닉 상태만을 리턴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2D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텐서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(batch_size, output_dim)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셀의 각 시전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(time step)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은닉 상태값들을 모아서 전체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시퀀스를 리턴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 3D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텐서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(batch_size, timesteps, output_dim)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9C909-4621-4E1F-8C63-F229FD8F0652}"/>
              </a:ext>
            </a:extLst>
          </p:cNvPr>
          <p:cNvSpPr txBox="1"/>
          <p:nvPr/>
        </p:nvSpPr>
        <p:spPr>
          <a:xfrm>
            <a:off x="660399" y="1738230"/>
            <a:ext cx="5146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time step = 3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일 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418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342403" cy="707886"/>
            <a:chOff x="939800" y="1442839"/>
            <a:chExt cx="134240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355501" cy="707886"/>
            <a:chOff x="939800" y="1442839"/>
            <a:chExt cx="235550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바닐라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RNN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3525693" cy="707886"/>
            <a:chOff x="939800" y="1442839"/>
            <a:chExt cx="3525693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945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장단기 메모리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(LSTM)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3753319" cy="707886"/>
            <a:chOff x="939800" y="1442839"/>
            <a:chExt cx="375331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게이트 순환 유닛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(GRU)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48BC73-339B-4487-AF3E-A8A6547BB31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B66FE-F389-49C1-90CE-40A829633C8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BE29-C182-4F36-B286-FFA3E2551672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55072-137C-4925-814B-2F34F3CF7B40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BDF7-2A21-468C-85DC-54429236A65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98D547-96BF-424D-9D1E-DF56D152A1A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9E5C26-CB66-40AB-9AD1-B07C4E33C444}"/>
              </a:ext>
            </a:extLst>
          </p:cNvPr>
          <p:cNvSpPr txBox="1"/>
          <p:nvPr/>
        </p:nvSpPr>
        <p:spPr>
          <a:xfrm>
            <a:off x="660400" y="2528937"/>
            <a:ext cx="7281982" cy="2818686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tensorflow.keras.models </a:t>
            </a: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Sequential</a:t>
            </a:r>
          </a:p>
          <a:p>
            <a:pPr>
              <a:spcBef>
                <a:spcPts val="1200"/>
              </a:spcBef>
            </a:pP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tensorflow.keras.layers </a:t>
            </a: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SimpleRNN</a:t>
            </a:r>
          </a:p>
          <a:p>
            <a:pPr>
              <a:spcBef>
                <a:spcPts val="1200"/>
              </a:spcBef>
            </a:pP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 = Sequential()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model.add(SimpleRNN(3, input_length=2, input_dim=10))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와 동일함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model.add(SimpleRNN(3, input_shape=(2,10)))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model.summary()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9F808-33C6-4C59-8523-BDE1FC8CABBE}"/>
              </a:ext>
            </a:extLst>
          </p:cNvPr>
          <p:cNvSpPr txBox="1"/>
          <p:nvPr/>
        </p:nvSpPr>
        <p:spPr>
          <a:xfrm>
            <a:off x="660400" y="1890629"/>
            <a:ext cx="728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출력값이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(batch_size, output_dim)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크기의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2D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텐서일 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F3DAB-7DEC-4BB7-8544-3320E9046C3E}"/>
              </a:ext>
            </a:extLst>
          </p:cNvPr>
          <p:cNvSpPr txBox="1"/>
          <p:nvPr/>
        </p:nvSpPr>
        <p:spPr>
          <a:xfrm>
            <a:off x="8649604" y="3645892"/>
            <a:ext cx="2387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rgbClr val="FF0000"/>
                </a:solidFill>
                <a:latin typeface="+mj-ea"/>
                <a:ea typeface="+mj-ea"/>
              </a:rPr>
              <a:t>&gt;&gt; (None, 3)</a:t>
            </a:r>
            <a:endParaRPr lang="ko-KR" altLang="en-US" sz="2400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49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2CC828-D851-47C0-B90A-0BB23767136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59466-F8A0-4D70-970B-9982EB88F54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A6A1-D24E-4C1C-801B-7BEFB1813F48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04B28-1E15-49EC-81BA-96630A77D999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84892-DF92-48E9-B79A-49F0C27719C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9F58EA-13B8-4DB0-BA33-DB3217D82B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015337-2CC2-493F-B209-55E51A8BE0E5}"/>
              </a:ext>
            </a:extLst>
          </p:cNvPr>
          <p:cNvSpPr txBox="1"/>
          <p:nvPr/>
        </p:nvSpPr>
        <p:spPr>
          <a:xfrm>
            <a:off x="660400" y="2235132"/>
            <a:ext cx="4926349" cy="1171813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 = Sequential()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model.add(SimpleRNN(3, batch_input_shape=(8,2,10)))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model.summary()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1660D-4514-4CBD-86FD-605849A12925}"/>
              </a:ext>
            </a:extLst>
          </p:cNvPr>
          <p:cNvSpPr txBox="1"/>
          <p:nvPr/>
        </p:nvSpPr>
        <p:spPr>
          <a:xfrm>
            <a:off x="660400" y="1727975"/>
            <a:ext cx="492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batch_size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 기재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3F5FE-3F78-49E3-B44B-2ED5BF5C0D4B}"/>
              </a:ext>
            </a:extLst>
          </p:cNvPr>
          <p:cNvSpPr txBox="1"/>
          <p:nvPr/>
        </p:nvSpPr>
        <p:spPr>
          <a:xfrm>
            <a:off x="5980563" y="2590205"/>
            <a:ext cx="2387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rgbClr val="FF0000"/>
                </a:solidFill>
                <a:latin typeface="+mj-ea"/>
                <a:ea typeface="+mj-ea"/>
              </a:rPr>
              <a:t>&gt;&gt; (8, 3)</a:t>
            </a:r>
            <a:endParaRPr lang="ko-KR" altLang="en-US" sz="2400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FBA43-FC52-49E3-8A0A-3AA9EAA2F23E}"/>
              </a:ext>
            </a:extLst>
          </p:cNvPr>
          <p:cNvSpPr txBox="1"/>
          <p:nvPr/>
        </p:nvSpPr>
        <p:spPr>
          <a:xfrm>
            <a:off x="660400" y="4674811"/>
            <a:ext cx="7064755" cy="1171813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 = Sequential()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model.add(SimpleRNN(3, batch_input_shape=(8,2,10), return_sequences=True))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model.summary()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25F06-C60F-4BAD-8244-C57D04024CB4}"/>
              </a:ext>
            </a:extLst>
          </p:cNvPr>
          <p:cNvSpPr txBox="1"/>
          <p:nvPr/>
        </p:nvSpPr>
        <p:spPr>
          <a:xfrm>
            <a:off x="660400" y="4122228"/>
            <a:ext cx="7064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출력값이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(batch_size, timesteps, output_dim)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크기의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3D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텐서일 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4D21B-57D7-4187-B188-1BE335FF55C1}"/>
              </a:ext>
            </a:extLst>
          </p:cNvPr>
          <p:cNvSpPr txBox="1"/>
          <p:nvPr/>
        </p:nvSpPr>
        <p:spPr>
          <a:xfrm>
            <a:off x="8193754" y="5029884"/>
            <a:ext cx="2387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rgbClr val="FF0000"/>
                </a:solidFill>
                <a:latin typeface="+mj-ea"/>
                <a:ea typeface="+mj-ea"/>
              </a:rPr>
              <a:t>&gt;&gt; (8, 2, 3)</a:t>
            </a:r>
            <a:endParaRPr lang="ko-KR" altLang="en-US" sz="2400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40B4E3-EFEC-4F6B-ABA3-F5451D73951D}"/>
              </a:ext>
            </a:extLst>
          </p:cNvPr>
          <p:cNvSpPr/>
          <p:nvPr/>
        </p:nvSpPr>
        <p:spPr>
          <a:xfrm>
            <a:off x="5464175" y="5144180"/>
            <a:ext cx="1962150" cy="253059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56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680114" y="565151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파이썬으로 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구현해보기</a:t>
            </a:r>
          </a:p>
        </p:txBody>
      </p:sp>
    </p:spTree>
    <p:extLst>
      <p:ext uri="{BB962C8B-B14F-4D97-AF65-F5344CB8AC3E}">
        <p14:creationId xmlns:p14="http://schemas.microsoft.com/office/powerpoint/2010/main" val="18106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474CD7-8D24-4FB6-97C4-B54520533D6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014085-E9A7-4264-91AC-592CD2F9F5C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6E77-3C95-4940-8ABA-A42C71101131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8F37B-CD27-441A-8E31-A35854A9F0C1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75607-B59B-419A-9941-0B07C16B892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31AA2F-CD1F-4804-A634-EF8AABDB9FA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7149C-4400-4396-8070-7861AB2EDFAD}"/>
              </a:ext>
            </a:extLst>
          </p:cNvPr>
          <p:cNvSpPr txBox="1"/>
          <p:nvPr/>
        </p:nvSpPr>
        <p:spPr>
          <a:xfrm>
            <a:off x="660400" y="1890629"/>
            <a:ext cx="728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가상의 코드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(pseudocode)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76639-53A7-4CCE-ACDB-4E1AC24D1B57}"/>
              </a:ext>
            </a:extLst>
          </p:cNvPr>
          <p:cNvSpPr txBox="1"/>
          <p:nvPr/>
        </p:nvSpPr>
        <p:spPr>
          <a:xfrm>
            <a:off x="660400" y="2528937"/>
            <a:ext cx="9097362" cy="2406968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아래의 코드는 가상의 코드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(pseudocode)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실제 동작하는 코드가 아니다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hidden_state_t = 0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초기 은닉 상태를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0(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벡터로 초기화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input </a:t>
            </a: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input_length: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각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시점마다 입력을 받는다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   output_t = tanh(input_t, hidden_state_t)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각 시점에 대해서 입력과 은닉 상태를 가지고 연산</a:t>
            </a:r>
            <a:endParaRPr lang="en-US" altLang="ko-KR" sz="1600" i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hidden_state_t = output_t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계산 결과는 현재 시점의 은닉 상태가 된다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78B022-6F6A-42D1-9451-C13FD094028B}"/>
              </a:ext>
            </a:extLst>
          </p:cNvPr>
          <p:cNvSpPr/>
          <p:nvPr/>
        </p:nvSpPr>
        <p:spPr>
          <a:xfrm>
            <a:off x="1965836" y="3811063"/>
            <a:ext cx="1142030" cy="230185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F7433E-B9A4-487D-AB1B-584B2DFE6CF7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2536851" y="3291260"/>
            <a:ext cx="0" cy="51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FE03C4-DB47-4C6E-8473-6DF6B16F9B61}"/>
              </a:ext>
            </a:extLst>
          </p:cNvPr>
          <p:cNvSpPr txBox="1"/>
          <p:nvPr/>
        </p:nvSpPr>
        <p:spPr>
          <a:xfrm>
            <a:off x="1513723" y="2926423"/>
            <a:ext cx="2046256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시점의 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(timesteps)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562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1A430-641B-4AEB-8CC4-0555F441DF86}"/>
              </a:ext>
            </a:extLst>
          </p:cNvPr>
          <p:cNvSpPr txBox="1"/>
          <p:nvPr/>
        </p:nvSpPr>
        <p:spPr>
          <a:xfrm>
            <a:off x="660399" y="1304570"/>
            <a:ext cx="552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(timesteps, input_dim)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크기의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2D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텐서를 입력으로 받은 경우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FD380-425C-4078-960F-E75B9925294C}"/>
              </a:ext>
            </a:extLst>
          </p:cNvPr>
          <p:cNvSpPr txBox="1"/>
          <p:nvPr/>
        </p:nvSpPr>
        <p:spPr>
          <a:xfrm>
            <a:off x="660399" y="1905514"/>
            <a:ext cx="5528527" cy="4655582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altLang="ko-KR" sz="1600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  <a:b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timesteps = 10</a:t>
            </a:r>
          </a:p>
          <a:p>
            <a:pPr>
              <a:spcBef>
                <a:spcPts val="1200"/>
              </a:spcBef>
            </a:pPr>
            <a:r>
              <a:rPr lang="en-US" altLang="ko-KR" sz="1600" i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input_dim = 4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hidden_units = 8</a:t>
            </a:r>
            <a:b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i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입력에 해당되는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2D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텐서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inputs = np.random.random((timesteps, input_dim))</a:t>
            </a:r>
            <a:b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초기 은닉 상태는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0(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벡터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로 초기화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inputs = np.random.random((timesteps, input_dim))</a:t>
            </a:r>
            <a:b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초기 은닉 상태 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 ’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, hidden_state_t)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8E7B0-E5C4-4314-A44A-6D3DB5847B2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4D74AA-F781-4867-9346-B2ECDAD2DD5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C56E-F5B2-4525-A51F-9F9E1B4CC2D8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5BB60-718B-4E93-8DB5-8454839FC901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4FF2B-EF3C-4924-863D-BFC41D36F6E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DAE9FF-4C3C-4869-9B22-4DFEE1041E3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39BFFE-555C-49D9-9BD2-C382C3FDC698}"/>
              </a:ext>
            </a:extLst>
          </p:cNvPr>
          <p:cNvSpPr txBox="1"/>
          <p:nvPr/>
        </p:nvSpPr>
        <p:spPr>
          <a:xfrm>
            <a:off x="6669117" y="3016866"/>
            <a:ext cx="4862484" cy="16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timesteps: 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시점의 수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문장의 길이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Input_dim: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입력의 차원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단어 벡터의 차원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hidden_units: 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상태의 크기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셀의 용량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13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B2CE2C-39D2-4654-AD63-97921AE3EA4A}"/>
              </a:ext>
            </a:extLst>
          </p:cNvPr>
          <p:cNvSpPr txBox="1"/>
          <p:nvPr/>
        </p:nvSpPr>
        <p:spPr>
          <a:xfrm>
            <a:off x="567473" y="1518393"/>
            <a:ext cx="552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가중치와 편향을 각 크기에 맞게 정의하고 크기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6074-28DF-44F2-85D8-CA5CF3A9A596}"/>
              </a:ext>
            </a:extLst>
          </p:cNvPr>
          <p:cNvSpPr txBox="1"/>
          <p:nvPr/>
        </p:nvSpPr>
        <p:spPr>
          <a:xfrm>
            <a:off x="567473" y="2119337"/>
            <a:ext cx="5816702" cy="4053840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(8, 4)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크기의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2D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텐서 생성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입력에 대한 가중치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Wx = np.random.random((hidden_units, input_dim))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(8, 8)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크기의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2D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텐서 생성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은닉 상태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에 대한 가중치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Wh = np.random.random((hidden_units, hidden_units))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(8, )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크기의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텐서 생성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이 값은 편향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(bias)</a:t>
            </a: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b = np.random.random((hidden_units, ))</a:t>
            </a:r>
          </a:p>
          <a:p>
            <a:pPr>
              <a:spcBef>
                <a:spcPts val="1200"/>
              </a:spcBef>
            </a:pPr>
            <a:endParaRPr lang="en-US" altLang="ko-KR" sz="1600" spc="-1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가중치 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Wx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(shape): ’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, np.shape(Wx))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가중치 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Wh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(shape): ’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, np.shape(Wh))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편향의 크기</a:t>
            </a:r>
            <a:r>
              <a:rPr lang="en-US" altLang="ko-KR" sz="1600" spc="-15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 ’</a:t>
            </a:r>
            <a:r>
              <a:rPr lang="en-US" altLang="ko-KR" sz="1600" spc="-150" dirty="0">
                <a:solidFill>
                  <a:srgbClr val="000000"/>
                </a:solidFill>
                <a:latin typeface="Consolas" panose="020B0609020204030204" pitchFamily="49" charset="0"/>
              </a:rPr>
              <a:t>, np.shape(b))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241FF-AB87-4E07-A959-670BA319A74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7F9256-6940-456A-AF72-15825FF063E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55B70-028A-4455-855F-AA9B7BF3A9DC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375C6-47EF-4C7F-9C53-CC9C024C9A29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8360C-F12D-47E9-8775-FBBFD590AEB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D5F2C0-BE10-4E24-9FE7-0A69DC5C73F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5600F1-D3CC-4356-8193-E4C53547D71A}"/>
              </a:ext>
            </a:extLst>
          </p:cNvPr>
          <p:cNvSpPr txBox="1"/>
          <p:nvPr/>
        </p:nvSpPr>
        <p:spPr>
          <a:xfrm>
            <a:off x="6918499" y="3016866"/>
            <a:ext cx="4862484" cy="16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Wx = (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상태의 크기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입력의 차원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Wh = (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상태의 크기 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상태의 크기</a:t>
            </a: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 = 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상태의 크기</a:t>
            </a:r>
            <a:endParaRPr lang="en-US" altLang="ko-KR" sz="18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13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A090C-C003-4D16-803C-91DF92DD89AC}"/>
              </a:ext>
            </a:extLst>
          </p:cNvPr>
          <p:cNvSpPr txBox="1"/>
          <p:nvPr/>
        </p:nvSpPr>
        <p:spPr>
          <a:xfrm>
            <a:off x="567473" y="1337649"/>
            <a:ext cx="552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RNN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 동작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모든 시점의 은닉 상태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51EC5F-7B0D-4B88-B3C4-C7995299664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B09B5B-A00E-4D71-AC38-BB9ACA23E2A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D658D-D319-4093-987E-E39EFE7C7078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193B3-AED7-4192-BADB-56CF1A7A33B6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8BD54-89ED-4335-9A3A-5C8CD29ABAF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78D86-536C-410B-836B-5D7B3FC7B62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41172D-942D-4660-B7F5-B091B35EC28B}"/>
              </a:ext>
            </a:extLst>
          </p:cNvPr>
          <p:cNvSpPr txBox="1"/>
          <p:nvPr/>
        </p:nvSpPr>
        <p:spPr>
          <a:xfrm>
            <a:off x="567473" y="1855467"/>
            <a:ext cx="10998886" cy="4655582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total_hidden_states = []</a:t>
            </a:r>
            <a:br>
              <a:rPr lang="en-US" altLang="ko-KR" sz="1600" i="0" dirty="0">
                <a:effectLst/>
                <a:latin typeface="Consolas" panose="020B0609020204030204" pitchFamily="49" charset="0"/>
              </a:rPr>
            </a:br>
            <a:endParaRPr lang="en-US" altLang="ko-KR" sz="1600" i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b="1" i="0" dirty="0"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i="0" dirty="0">
                <a:effectLst/>
                <a:latin typeface="Consolas" panose="020B0609020204030204" pitchFamily="49" charset="0"/>
              </a:rPr>
              <a:t> input_t </a:t>
            </a:r>
            <a:r>
              <a:rPr lang="en-US" altLang="ko-KR" sz="1600" b="1" i="0" dirty="0"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i="0" dirty="0">
                <a:effectLst/>
                <a:latin typeface="Consolas" panose="020B0609020204030204" pitchFamily="49" charset="0"/>
              </a:rPr>
              <a:t> inputs: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각 시점 별 입력값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altLang="ko-KR" sz="1600" i="0" dirty="0">
                <a:effectLst/>
                <a:latin typeface="Consolas" panose="020B0609020204030204" pitchFamily="49" charset="0"/>
              </a:rPr>
            </a:br>
            <a:endParaRPr lang="en-US" altLang="ko-KR" sz="1600" i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# Wx * Xt + Wh * Ht-1 + b(bias)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  output_t = np.tanh(np.dot(Wx,input_t) + np.dot(Wh,hidden_state_t) + b)</a:t>
            </a:r>
            <a:br>
              <a:rPr lang="en-US" altLang="ko-KR" sz="1600" i="0" dirty="0">
                <a:effectLst/>
                <a:latin typeface="Consolas" panose="020B0609020204030204" pitchFamily="49" charset="0"/>
              </a:rPr>
            </a:br>
            <a:endParaRPr lang="en-US" altLang="ko-KR" sz="1600" i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각 시점 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ko-KR" altLang="en-US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별 메모리 셀의 출력의 크기는 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(timestep t, output_dim)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  # </a:t>
            </a:r>
            <a:r>
              <a:rPr lang="ko-KR" altLang="en-US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각 시점의 은닉 상태의 값을 계속해서 누적</a:t>
            </a:r>
          </a:p>
          <a:p>
            <a:pPr>
              <a:spcBef>
                <a:spcPts val="1200"/>
              </a:spcBef>
            </a:pPr>
            <a:r>
              <a:rPr lang="ko-KR" altLang="en-US" sz="1600" i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i="0" dirty="0">
                <a:effectLst/>
                <a:latin typeface="Consolas" panose="020B0609020204030204" pitchFamily="49" charset="0"/>
              </a:rPr>
              <a:t>total_hidden_states.append(</a:t>
            </a:r>
            <a:r>
              <a:rPr lang="en-US" altLang="ko-KR" sz="1600" b="1" i="0" dirty="0"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i="0" dirty="0">
                <a:effectLst/>
                <a:latin typeface="Consolas" panose="020B0609020204030204" pitchFamily="49" charset="0"/>
              </a:rPr>
              <a:t>(output_t))</a:t>
            </a: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  hidden_state_t = output_t</a:t>
            </a:r>
            <a:br>
              <a:rPr lang="en-US" altLang="ko-KR" sz="1600" i="0" dirty="0">
                <a:effectLst/>
                <a:latin typeface="Consolas" panose="020B0609020204030204" pitchFamily="49" charset="0"/>
              </a:rPr>
            </a:br>
            <a:endParaRPr lang="en-US" altLang="ko-KR" sz="1600" i="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total_hidden_states = np.stack(total_hidden_states, axis = 0) 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출력 시 값을 깔끔하게 해주는 용도</a:t>
            </a:r>
            <a:r>
              <a:rPr lang="en-US" altLang="ko-KR" sz="1600" i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05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1879951" y="5651510"/>
            <a:ext cx="843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깊은 순환 신경망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(Deep Recurrent Neural Network)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4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513E10-EE21-446D-9E87-37FEE0D788C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109F6E-B99E-4DBD-A523-0918C2F7C3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6DB63-263D-4878-809E-C6F1697F7C5E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971A-2161-4F8E-B472-B453EE08B6FE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BF4FE-F346-4728-8CF7-E0522BEE2CA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D8C511-F993-4F4A-B2E9-FD10BF90788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0FE94-A3D4-43D1-AE27-EB3DF1082122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4EC2F-7305-4ABC-929D-C7B05032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0" y="2315047"/>
            <a:ext cx="4115058" cy="35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2224A-BEA7-4B74-B7BD-C7F1A01E6410}"/>
              </a:ext>
            </a:extLst>
          </p:cNvPr>
          <p:cNvSpPr txBox="1"/>
          <p:nvPr/>
        </p:nvSpPr>
        <p:spPr>
          <a:xfrm>
            <a:off x="660399" y="1690436"/>
            <a:ext cx="5146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은닉층이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개인 깊은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(deep)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순환 신경망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3AF20-D333-4DF2-8477-B4384EBE254F}"/>
              </a:ext>
            </a:extLst>
          </p:cNvPr>
          <p:cNvSpPr txBox="1"/>
          <p:nvPr/>
        </p:nvSpPr>
        <p:spPr>
          <a:xfrm>
            <a:off x="6426200" y="3247170"/>
            <a:ext cx="5385053" cy="1425178"/>
          </a:xfrm>
          <a:prstGeom prst="roundRect">
            <a:avLst>
              <a:gd name="adj" fmla="val 4962"/>
            </a:avLst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1600" i="0" dirty="0">
                <a:effectLst/>
                <a:latin typeface="Consolas" panose="020B0609020204030204" pitchFamily="49" charset="0"/>
              </a:rPr>
              <a:t>model = Sequential()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latin typeface="Consolas" panose="020B0609020204030204" pitchFamily="49" charset="0"/>
              </a:rPr>
              <a:t>model.add(SimpleRNN(hidden_units, input_length=10,</a:t>
            </a:r>
            <a:br>
              <a:rPr lang="en-US" altLang="ko-KR" sz="1600" spc="-150" dirty="0">
                <a:latin typeface="Consolas" panose="020B0609020204030204" pitchFamily="49" charset="0"/>
              </a:rPr>
            </a:br>
            <a:r>
              <a:rPr lang="en-US" altLang="ko-KR" sz="1600" spc="-150" dirty="0">
                <a:latin typeface="Consolas" panose="020B0609020204030204" pitchFamily="49" charset="0"/>
              </a:rPr>
              <a:t>    input_dim=5, </a:t>
            </a:r>
            <a:r>
              <a:rPr lang="en-US" altLang="ko-KR" sz="1600" b="1" spc="-150" dirty="0">
                <a:latin typeface="Consolas" panose="020B0609020204030204" pitchFamily="49" charset="0"/>
              </a:rPr>
              <a:t>return</a:t>
            </a:r>
            <a:r>
              <a:rPr lang="en-US" altLang="ko-KR" sz="1600" spc="-150" dirty="0">
                <a:latin typeface="Consolas" panose="020B0609020204030204" pitchFamily="49" charset="0"/>
              </a:rPr>
              <a:t>_sequences=True))</a:t>
            </a:r>
          </a:p>
          <a:p>
            <a:pPr>
              <a:spcBef>
                <a:spcPts val="1200"/>
              </a:spcBef>
            </a:pPr>
            <a:r>
              <a:rPr lang="en-US" altLang="ko-KR" sz="1600" spc="-150" dirty="0">
                <a:latin typeface="Consolas" panose="020B0609020204030204" pitchFamily="49" charset="0"/>
              </a:rPr>
              <a:t>model.add(SimpleRNN(hidden_units, </a:t>
            </a:r>
            <a:r>
              <a:rPr lang="en-US" altLang="ko-KR" sz="1600" b="1" spc="-150" dirty="0">
                <a:latin typeface="Consolas" panose="020B0609020204030204" pitchFamily="49" charset="0"/>
              </a:rPr>
              <a:t>return</a:t>
            </a:r>
            <a:r>
              <a:rPr lang="en-US" altLang="ko-KR" sz="1600" spc="-150" dirty="0">
                <a:latin typeface="Consolas" panose="020B0609020204030204" pitchFamily="49" charset="0"/>
              </a:rPr>
              <a:t>_sequences=True))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EC61B3-6159-4EC1-93E5-A959272966BE}"/>
              </a:ext>
            </a:extLst>
          </p:cNvPr>
          <p:cNvSpPr/>
          <p:nvPr/>
        </p:nvSpPr>
        <p:spPr>
          <a:xfrm>
            <a:off x="9644295" y="4370120"/>
            <a:ext cx="1976897" cy="230185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5ADA89-BD78-40A4-A8A4-AA0F6B6121F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0632743" y="4600305"/>
            <a:ext cx="1" cy="45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B7686C-4749-441B-809A-79C349E50C6A}"/>
              </a:ext>
            </a:extLst>
          </p:cNvPr>
          <p:cNvSpPr txBox="1"/>
          <p:nvPr/>
        </p:nvSpPr>
        <p:spPr>
          <a:xfrm>
            <a:off x="9609615" y="5056238"/>
            <a:ext cx="2046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모든 시점에 대해서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은닉 상태 값을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 은닉층으로 전송</a:t>
            </a:r>
          </a:p>
        </p:txBody>
      </p:sp>
    </p:spTree>
    <p:extLst>
      <p:ext uri="{BB962C8B-B14F-4D97-AF65-F5344CB8AC3E}">
        <p14:creationId xmlns:p14="http://schemas.microsoft.com/office/powerpoint/2010/main" val="77908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1166626" y="5651510"/>
            <a:ext cx="98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순환 신경망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(Bidirectional Recurrent Neural Network)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622151" y="3262771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67504E-B19B-480D-883F-6918564FB4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CEE18-0769-4458-B9CE-AD100010E79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BD7FC-1A30-4BE6-A9D0-20D1F08E2918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464B1-4EF0-4609-A43A-0A7BFB69AE85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D4BC2-A893-4FD9-8703-24312069812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81F8BC-38F6-4BC3-A258-AAB6E04F2A7F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12EC40-8255-4329-A5FA-9463EC3A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8" y="2654110"/>
            <a:ext cx="5115431" cy="22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FA159D-3729-49B6-98DD-365AE79718D8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12FA3-08EA-4167-A871-950D3609EF33}"/>
              </a:ext>
            </a:extLst>
          </p:cNvPr>
          <p:cNvSpPr txBox="1"/>
          <p:nvPr/>
        </p:nvSpPr>
        <p:spPr>
          <a:xfrm>
            <a:off x="6289301" y="3175318"/>
            <a:ext cx="55290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양방향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RNN: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이전과 이후의 시점 모두를 고려해서 현재 시점의 예측을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더욱 정확하게 할 수 있도록 고안된 것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하나의 출력값을 예측하기 위해 기본적으로 두 개의 메모리 셀을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사용한다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.(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앞 시점의 은닉 상태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뒤 시점의 은닉 상태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600" b="1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BEC0E8-30B2-4E64-9F9E-B750426617C9}"/>
              </a:ext>
            </a:extLst>
          </p:cNvPr>
          <p:cNvSpPr/>
          <p:nvPr/>
        </p:nvSpPr>
        <p:spPr>
          <a:xfrm>
            <a:off x="1939618" y="3523013"/>
            <a:ext cx="582166" cy="535717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7C1F4A-AC26-4938-8B54-A4772AB028D7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230701" y="2365490"/>
            <a:ext cx="0" cy="11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01BA7B-6E73-4583-A081-46C3B67B50B9}"/>
              </a:ext>
            </a:extLst>
          </p:cNvPr>
          <p:cNvSpPr txBox="1"/>
          <p:nvPr/>
        </p:nvSpPr>
        <p:spPr>
          <a:xfrm>
            <a:off x="1323241" y="1719159"/>
            <a:ext cx="181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앞 시점의 은닉 상태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(Forward States)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5636213-5AEA-4068-A8BF-76806739EEFF}"/>
              </a:ext>
            </a:extLst>
          </p:cNvPr>
          <p:cNvSpPr/>
          <p:nvPr/>
        </p:nvSpPr>
        <p:spPr>
          <a:xfrm>
            <a:off x="3939011" y="3523013"/>
            <a:ext cx="582166" cy="535717"/>
          </a:xfrm>
          <a:prstGeom prst="roundRect">
            <a:avLst>
              <a:gd name="adj" fmla="val 26886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451B82-0260-4B27-A521-4685C2404339}"/>
              </a:ext>
            </a:extLst>
          </p:cNvPr>
          <p:cNvSpPr txBox="1"/>
          <p:nvPr/>
        </p:nvSpPr>
        <p:spPr>
          <a:xfrm>
            <a:off x="3138161" y="5309571"/>
            <a:ext cx="2196053" cy="630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뒤 시점의 은닉 상태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(Backward States)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84F19D-BA1E-4733-87FC-B8E223EB3C7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4230094" y="4058730"/>
            <a:ext cx="6094" cy="125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5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60213" y="3262771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장단기 메모리</a:t>
            </a:r>
            <a:r>
              <a:rPr lang="en-US" altLang="ko-KR" sz="3600" spc="-300" dirty="0">
                <a:solidFill>
                  <a:schemeClr val="accent6"/>
                </a:solidFill>
              </a:rPr>
              <a:t>(LSTM)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465F8E-7007-4475-A622-738D054D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9" y="2671583"/>
            <a:ext cx="2831355" cy="22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04E330-4F06-4137-A9A9-D7583A58190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CE0BA-F2D2-4A88-8787-4B3CA16545D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81077-3BAD-4A1A-BF08-7FE194D201F9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666FB-DEFB-4D8F-9761-1AD15EAD7CF2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25112-85B2-438E-B701-63229E0903D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C2F163-3ABC-4056-A311-A31246496A6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6063C-421B-49AA-9B5F-8DA4F2EC433E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7DD448-FB99-4EC5-A895-5A042C97415F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8CF39-7AF6-46DD-8754-25C4491ECFE6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2DADF7-DC6C-4B20-ACBA-94DC7081FE04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8835F-8744-461F-B7C2-C200831E51F3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04C09-4D78-4913-B150-70291AFBA6A7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12FAEF-F9EA-40EF-9487-56988A100807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0CB6D3-9E4E-49E9-93CD-EA4D84A28519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9EE2C-311F-4708-97D4-CA53D74BD78B}"/>
              </a:ext>
            </a:extLst>
          </p:cNvPr>
          <p:cNvSpPr txBox="1"/>
          <p:nvPr/>
        </p:nvSpPr>
        <p:spPr>
          <a:xfrm>
            <a:off x="3844984" y="3517263"/>
            <a:ext cx="168289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전통적인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장기 의존성 문제를 보완한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일종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EFCBB-9EDD-4880-872C-03AAAE90ADDF}"/>
              </a:ext>
            </a:extLst>
          </p:cNvPr>
          <p:cNvSpPr txBox="1"/>
          <p:nvPr/>
        </p:nvSpPr>
        <p:spPr>
          <a:xfrm>
            <a:off x="6621592" y="3021322"/>
            <a:ext cx="1682895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은닉층의 메모리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셀에 입력 게이트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망각 게이트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게이트를 추가하여 불필요한 기억을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지우고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기억해야할 것들을 정한다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BE36-0545-428E-B6BD-D5241C096895}"/>
              </a:ext>
            </a:extLst>
          </p:cNvPr>
          <p:cNvSpPr txBox="1"/>
          <p:nvPr/>
        </p:nvSpPr>
        <p:spPr>
          <a:xfrm>
            <a:off x="9243957" y="3279854"/>
            <a:ext cx="1969476" cy="155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 상태를 계산하는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식이 전통적인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조금 더 복잡 해졌으며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 상태라는 값을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추가하였다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9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67AC4B-3F78-4DE3-80EE-0AB3A72043C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275CF-3FD5-4E46-A629-4AFFEAB0DE3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859C-0917-45FB-9495-AA30D1FF1D87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A555-456A-4D37-ABBA-8615168BE8C1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3243-DD0E-425A-B3C5-4C54D67B9D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2BDB94-CA9B-441B-AF60-4B8DE97937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804AEE-1B44-4B91-B918-8A5933B4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" y="1783928"/>
            <a:ext cx="5072193" cy="39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B34B380-9663-4A63-8ED9-24F92388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59567"/>
            <a:ext cx="2382201" cy="16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A5BE3D0-A66E-4DBF-BE72-F2885EA9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5" y="1859567"/>
            <a:ext cx="2356355" cy="16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6E51FD6-5EBD-4A15-B3FD-C95D2D27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67305"/>
            <a:ext cx="2324778" cy="169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6CCA4B-6BC0-43E4-B751-1EA1C031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5" y="4667304"/>
            <a:ext cx="2323038" cy="16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E9E9B-F36D-402B-BEA0-3D0326C31FD5}"/>
              </a:ext>
            </a:extLst>
          </p:cNvPr>
          <p:cNvSpPr txBox="1"/>
          <p:nvPr/>
        </p:nvSpPr>
        <p:spPr>
          <a:xfrm>
            <a:off x="6441384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58DCD-16A8-4572-A39E-7142E7F1967F}"/>
              </a:ext>
            </a:extLst>
          </p:cNvPr>
          <p:cNvSpPr txBox="1"/>
          <p:nvPr/>
        </p:nvSpPr>
        <p:spPr>
          <a:xfrm>
            <a:off x="6909169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게이트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9F22A-5620-47E8-9D49-3AAF4451B8FD}"/>
              </a:ext>
            </a:extLst>
          </p:cNvPr>
          <p:cNvSpPr txBox="1"/>
          <p:nvPr/>
        </p:nvSpPr>
        <p:spPr>
          <a:xfrm>
            <a:off x="9412939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46791-334A-40F4-B5E5-8ABD7D368A05}"/>
              </a:ext>
            </a:extLst>
          </p:cNvPr>
          <p:cNvSpPr txBox="1"/>
          <p:nvPr/>
        </p:nvSpPr>
        <p:spPr>
          <a:xfrm>
            <a:off x="9880724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삭제 게이트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2001A-7024-48FA-9EAB-97C4C04157F2}"/>
              </a:ext>
            </a:extLst>
          </p:cNvPr>
          <p:cNvSpPr txBox="1"/>
          <p:nvPr/>
        </p:nvSpPr>
        <p:spPr>
          <a:xfrm>
            <a:off x="9412939" y="404932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D050E-841A-46C6-9203-5379858EB5DE}"/>
              </a:ext>
            </a:extLst>
          </p:cNvPr>
          <p:cNvSpPr txBox="1"/>
          <p:nvPr/>
        </p:nvSpPr>
        <p:spPr>
          <a:xfrm>
            <a:off x="9880724" y="415228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출력게이트와 은닉상태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DAF31-EF53-4067-80C3-97ACD1D2CD6F}"/>
              </a:ext>
            </a:extLst>
          </p:cNvPr>
          <p:cNvSpPr txBox="1"/>
          <p:nvPr/>
        </p:nvSpPr>
        <p:spPr>
          <a:xfrm>
            <a:off x="6553200" y="404932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DF876-4B88-4E1B-82C9-52E571D1A482}"/>
              </a:ext>
            </a:extLst>
          </p:cNvPr>
          <p:cNvSpPr txBox="1"/>
          <p:nvPr/>
        </p:nvSpPr>
        <p:spPr>
          <a:xfrm>
            <a:off x="7020985" y="415228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셀 상태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24F0295-CBDE-49E4-9DA1-C1C1D0C94317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6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5A6A6D-1D1D-46CA-AF86-26F3A3F8363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01605-7963-4290-8AF0-E9A19F1FA39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BA72F-9E53-4A6D-A163-35B7F61109D2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FC7F-90F6-4428-997D-D7EEB870B8C0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AFD4-F944-4D69-B8CC-A35CBF2340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41764-A4B7-4810-99E0-500A0D2B7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7B2C1790-1AA1-4F82-8219-EF099D58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6" y="2286016"/>
            <a:ext cx="4753948" cy="33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00077-71D6-45A2-8DFC-09192B771D86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41B95-0A52-4FE0-9267-7D955383289A}"/>
              </a:ext>
            </a:extLst>
          </p:cNvPr>
          <p:cNvSpPr txBox="1"/>
          <p:nvPr/>
        </p:nvSpPr>
        <p:spPr>
          <a:xfrm>
            <a:off x="1128185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게이트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F1D130-F836-4B26-A584-FCC76EE52527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D9234B-91B8-4399-A8C6-D276496F46CB}"/>
                  </a:ext>
                </a:extLst>
              </p:cNvPr>
              <p:cNvSpPr txBox="1"/>
              <p:nvPr/>
            </p:nvSpPr>
            <p:spPr>
              <a:xfrm>
                <a:off x="6909940" y="1880180"/>
                <a:ext cx="3101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D9234B-91B8-4399-A8C6-D276496F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40" y="1880180"/>
                <a:ext cx="3101234" cy="276999"/>
              </a:xfrm>
              <a:prstGeom prst="rect">
                <a:avLst/>
              </a:prstGeom>
              <a:blipFill>
                <a:blip r:embed="rId3"/>
                <a:stretch>
                  <a:fillRect l="-197" r="-118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FBCC8-FB51-4EE5-8755-6EDA8451C570}"/>
                  </a:ext>
                </a:extLst>
              </p:cNvPr>
              <p:cNvSpPr txBox="1"/>
              <p:nvPr/>
            </p:nvSpPr>
            <p:spPr>
              <a:xfrm>
                <a:off x="6909940" y="2382268"/>
                <a:ext cx="360977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h𝑔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FBCC8-FB51-4EE5-8755-6EDA8451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40" y="2382268"/>
                <a:ext cx="3609770" cy="299569"/>
              </a:xfrm>
              <a:prstGeom prst="rect">
                <a:avLst/>
              </a:prstGeom>
              <a:blipFill>
                <a:blip r:embed="rId4"/>
                <a:stretch>
                  <a:fillRect l="-169" r="-1014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C9219-7DB2-4A57-8699-A25BA11A135E}"/>
                  </a:ext>
                </a:extLst>
              </p:cNvPr>
              <p:cNvSpPr txBox="1"/>
              <p:nvPr/>
            </p:nvSpPr>
            <p:spPr>
              <a:xfrm>
                <a:off x="6909043" y="3076921"/>
                <a:ext cx="4985660" cy="281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현재의 정보를 기억하기 위한 게이트</a:t>
                </a:r>
                <a:endPara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600" i="1" spc="-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과 입력 게이트로 이어지는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곱한 값과 이전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t-1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은닉 상태가 입력 게이트로 이어지는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 곱한 값을 더하여 시그모이드 함수를 지난다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i="1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값과 입력 게이트로 이어지는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곱한 값과 이전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t-1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은닉 상태가 입력 게이트로 이어지는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를 곱한 값을 더하여 하이퍼볼릭탄젠트 함수를 지난다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i="1" spc="-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두 개의 값을 가지고 이번에 선택된 기억할 정보의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양을 정한다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C9219-7DB2-4A57-8699-A25BA11A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43" y="3076921"/>
                <a:ext cx="4985660" cy="2810000"/>
              </a:xfrm>
              <a:prstGeom prst="rect">
                <a:avLst/>
              </a:prstGeom>
              <a:blipFill>
                <a:blip r:embed="rId5"/>
                <a:stretch>
                  <a:fillRect l="-489" t="-651" b="-1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1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B72F554A-F809-4211-8B6D-1E1D1188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4" y="2168710"/>
            <a:ext cx="4884690" cy="35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2D5E5E-2395-4BDC-95A2-EAFEEDC6AAA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CB2694-5586-4895-B4CC-53653FC10B9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0E49B-4000-4B79-ADA1-40B642AA57D9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CEBB9-431A-4B61-A81D-6989EF559FB0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5D9A4-C96C-4264-97D5-CCD75CDA4B3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4C37EE-3126-45C0-B946-E6C3A0E045C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AE4372-D6EC-406D-8ED4-F58E76537569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69898-0603-42DD-A053-D61833FFCC45}"/>
              </a:ext>
            </a:extLst>
          </p:cNvPr>
          <p:cNvSpPr txBox="1"/>
          <p:nvPr/>
        </p:nvSpPr>
        <p:spPr>
          <a:xfrm>
            <a:off x="1128185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삭제 게이트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6C57C4-638E-4CA4-B82B-699A8AE867AC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FF01E-DD37-4ACC-AF62-DB1F5F33FCEB}"/>
                  </a:ext>
                </a:extLst>
              </p:cNvPr>
              <p:cNvSpPr txBox="1"/>
              <p:nvPr/>
            </p:nvSpPr>
            <p:spPr>
              <a:xfrm>
                <a:off x="6958066" y="2601847"/>
                <a:ext cx="315426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FF01E-DD37-4ACC-AF62-DB1F5F33F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2601847"/>
                <a:ext cx="3154261" cy="299249"/>
              </a:xfrm>
              <a:prstGeom prst="rect">
                <a:avLst/>
              </a:prstGeom>
              <a:blipFill>
                <a:blip r:embed="rId3"/>
                <a:stretch>
                  <a:fillRect l="-1931" r="-2124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7AB48F-B2DF-4BD1-999E-2C8484D62B8D}"/>
                  </a:ext>
                </a:extLst>
              </p:cNvPr>
              <p:cNvSpPr txBox="1"/>
              <p:nvPr/>
            </p:nvSpPr>
            <p:spPr>
              <a:xfrm>
                <a:off x="6957169" y="3413806"/>
                <a:ext cx="433323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기억을 삭제하는 게이트</a:t>
                </a:r>
                <a:endPara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i="1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값과 이전 시전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t-1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은닉 상태가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시그모이드 함수를 지나게 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..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시그모이드 함수를 지나면서 나오는 값이 삭제 과정을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거친 정보의 양이다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.(0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과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사이의 값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7AB48F-B2DF-4BD1-999E-2C8484D6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69" y="3413806"/>
                <a:ext cx="4333238" cy="1631216"/>
              </a:xfrm>
              <a:prstGeom prst="rect">
                <a:avLst/>
              </a:prstGeom>
              <a:blipFill>
                <a:blip r:embed="rId4"/>
                <a:stretch>
                  <a:fillRect l="-422" t="-1119" b="-3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2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>
            <a:extLst>
              <a:ext uri="{FF2B5EF4-FFF2-40B4-BE49-F238E27FC236}">
                <a16:creationId xmlns:a16="http://schemas.microsoft.com/office/drawing/2014/main" id="{F00EA25D-4EB2-453B-9D03-263AC510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" y="2194255"/>
            <a:ext cx="5029167" cy="36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5563DC-A2CB-4F9C-9D34-5197F6FBD7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0AB1F1-43C9-4ED6-B6F1-0BE214E4CA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409-DBA9-4B76-86D8-5B11B9985E41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A17E3-1576-4229-91BA-665D38BBD298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80FB8-0E5F-4FAC-AA6D-5D40445E06A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4D62C0-FDC6-4B87-A9C9-B51702F00D6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893D14-3B37-469B-B44D-050F4AC278B0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4DF25-E6BF-468F-83BE-5C78DC841FFE}"/>
              </a:ext>
            </a:extLst>
          </p:cNvPr>
          <p:cNvSpPr txBox="1"/>
          <p:nvPr/>
        </p:nvSpPr>
        <p:spPr>
          <a:xfrm>
            <a:off x="1128185" y="13021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셀 상태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C2CC3B-C19A-4267-A388-C1A44C5652A9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B6484-E61A-4B47-AB52-B68714DA4935}"/>
                  </a:ext>
                </a:extLst>
              </p:cNvPr>
              <p:cNvSpPr txBox="1"/>
              <p:nvPr/>
            </p:nvSpPr>
            <p:spPr>
              <a:xfrm>
                <a:off x="6729466" y="2297047"/>
                <a:ext cx="25766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B6484-E61A-4B47-AB52-B68714DA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466" y="2297047"/>
                <a:ext cx="2576632" cy="276999"/>
              </a:xfrm>
              <a:prstGeom prst="rect">
                <a:avLst/>
              </a:prstGeom>
              <a:blipFill>
                <a:blip r:embed="rId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FEE94-E4DB-43E7-A53A-90B30A7E10F7}"/>
                  </a:ext>
                </a:extLst>
              </p:cNvPr>
              <p:cNvSpPr txBox="1"/>
              <p:nvPr/>
            </p:nvSpPr>
            <p:spPr>
              <a:xfrm>
                <a:off x="6728569" y="3109006"/>
                <a:ext cx="5157181" cy="252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삭제 게이트에서 일부 기억을 잃은 상태</a:t>
                </a:r>
                <a:endPara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입력 게이트에서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 spc="-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spc="-15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i="1" spc="-15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두 개의 값에 대해서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원소별 곱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(entrywise product)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을 진행한다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 (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선택된 기억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입력 게이트에서 선택된 기억을 삭제 게이트의 결과값과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더한다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.(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셀 상태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삭제 게이트와 입력 게이트의 영향력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* 삭제 게이트는 이전 시점의 입력을 얼마나 반영할지를 의미한다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* 입력 게이트는 현재 시점의 입력을 얼마나 반영할지를 의미한다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FEE94-E4DB-43E7-A53A-90B30A7E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569" y="3109006"/>
                <a:ext cx="5157181" cy="2523768"/>
              </a:xfrm>
              <a:prstGeom prst="rect">
                <a:avLst/>
              </a:prstGeom>
              <a:blipFill>
                <a:blip r:embed="rId4"/>
                <a:stretch>
                  <a:fillRect l="-473" t="-72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5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>
            <a:extLst>
              <a:ext uri="{FF2B5EF4-FFF2-40B4-BE49-F238E27FC236}">
                <a16:creationId xmlns:a16="http://schemas.microsoft.com/office/drawing/2014/main" id="{19C5FB76-B768-40C7-9442-7D92B7CE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73303"/>
            <a:ext cx="5090771" cy="37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A56546-FDDB-4144-B16C-8074862B25E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6DF25D-6FD5-4F84-970C-8CB2AAD8D0E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474BC-D663-4A66-A05A-4771C123AD6D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30242-52B4-49B4-B2EB-C78ACB79EBE5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51766-C58B-4D98-AB3D-61D86839459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BAA030-E763-42D3-A312-3F971AB9E4F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983A16-CA66-4CE4-B8D6-F1D441C42A35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48F84-AF5A-4738-9F15-C65213A66ED9}"/>
              </a:ext>
            </a:extLst>
          </p:cNvPr>
          <p:cNvSpPr txBox="1"/>
          <p:nvPr/>
        </p:nvSpPr>
        <p:spPr>
          <a:xfrm>
            <a:off x="1128185" y="130211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 게이트와 은닉 상태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DDC477-9B28-46F6-B526-D8816825689B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C3DCE-E12E-4C42-A034-E24E2EDB0FC0}"/>
                  </a:ext>
                </a:extLst>
              </p:cNvPr>
              <p:cNvSpPr txBox="1"/>
              <p:nvPr/>
            </p:nvSpPr>
            <p:spPr>
              <a:xfrm>
                <a:off x="6513336" y="2400808"/>
                <a:ext cx="3239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𝑥𝑜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-1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C3DCE-E12E-4C42-A034-E24E2EDB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36" y="2400808"/>
                <a:ext cx="3239719" cy="276999"/>
              </a:xfrm>
              <a:prstGeom prst="rect">
                <a:avLst/>
              </a:prstGeom>
              <a:blipFill>
                <a:blip r:embed="rId3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0554A-988A-4F85-AE8B-F63CEF88A691}"/>
                  </a:ext>
                </a:extLst>
              </p:cNvPr>
              <p:cNvSpPr txBox="1"/>
              <p:nvPr/>
            </p:nvSpPr>
            <p:spPr>
              <a:xfrm>
                <a:off x="6512440" y="3375011"/>
                <a:ext cx="5304657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출력 게이트는 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i="1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값과 이전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t-1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은닉 상태가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시그모이드 함수를 지난 값이다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해당 값은 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 은닉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상태를 결정하는 일에 쓰이게 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셀 상태의 값이 하이퍼볼릭탄젠트 함수를 지나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-1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과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사이의 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값이 되고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해당 값은 출력 게이트의 값과 연산되면서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값이 걸러지는</a:t>
                </a:r>
                <a:b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</a:b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효과가 발생하여 은닉 상태가 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은닉 상태의 값은 또한 출력층으로도 향한다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0554A-988A-4F85-AE8B-F63CEF88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0" y="3375011"/>
                <a:ext cx="5304657" cy="2123658"/>
              </a:xfrm>
              <a:prstGeom prst="rect">
                <a:avLst/>
              </a:prstGeom>
              <a:blipFill>
                <a:blip r:embed="rId4"/>
                <a:stretch>
                  <a:fillRect l="-344" t="-862" b="-2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63A210-B7B2-47D7-A7CC-CC2434254BE1}"/>
                  </a:ext>
                </a:extLst>
              </p:cNvPr>
              <p:cNvSpPr txBox="1"/>
              <p:nvPr/>
            </p:nvSpPr>
            <p:spPr>
              <a:xfrm>
                <a:off x="6513337" y="2827544"/>
                <a:ext cx="1946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63A210-B7B2-47D7-A7CC-CC2434254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37" y="2827544"/>
                <a:ext cx="1946184" cy="276999"/>
              </a:xfrm>
              <a:prstGeom prst="rect">
                <a:avLst/>
              </a:prstGeom>
              <a:blipFill>
                <a:blip r:embed="rId5"/>
                <a:stretch>
                  <a:fillRect r="-1250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8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007930" y="3262771"/>
            <a:ext cx="417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게이트 순환 유닛</a:t>
            </a:r>
            <a:r>
              <a:rPr lang="en-US" altLang="ko-KR" sz="3600" spc="-300" dirty="0">
                <a:solidFill>
                  <a:schemeClr val="accent6"/>
                </a:solidFill>
              </a:rPr>
              <a:t>(GRU)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980063F-B831-42DD-9631-728FBF83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" y="2554277"/>
            <a:ext cx="2964569" cy="2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A530BD-D5CD-45E4-9DD3-7CE3EA44A74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7776-8AD2-4381-896D-CB46E28B586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D3A5-B3B2-4DD6-AC8C-94674257C5D1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게이트 순환 유닛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C922F-E5E0-4BD4-856C-2D279F7EA9F4}"/>
              </a:ext>
            </a:extLst>
          </p:cNvPr>
          <p:cNvSpPr txBox="1"/>
          <p:nvPr/>
        </p:nvSpPr>
        <p:spPr>
          <a:xfrm>
            <a:off x="660400" y="694970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Gated Recurrent Unit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A4B68-C304-4D8F-90DE-FFD404B0666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46AD97-E379-4073-823D-C58DB789E3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213F0-678E-4E74-BF24-C169417B547C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6D6FF-3B4D-47ED-AC7B-AC2614F2BB1F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B99B7-8246-4FEB-97DC-1ECEF41AB749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CB2ECB-2E71-4B28-B80E-83039136F243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E3D04-48F0-48D1-92AC-3088F3506AF7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AECA6-35CE-4C5E-9493-986FC5DDF649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0C7AA9-77A7-4508-A61A-D27962FD0E3F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5782FF-02E7-45FC-BDC5-7D7BCFCFAA27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86BED-3C0C-450C-983B-A9A2839F0216}"/>
              </a:ext>
            </a:extLst>
          </p:cNvPr>
          <p:cNvSpPr txBox="1"/>
          <p:nvPr/>
        </p:nvSpPr>
        <p:spPr>
          <a:xfrm>
            <a:off x="3879682" y="3279854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GRU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업데이트 게이트와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리셋  게이트가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존재한다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CDA81-CA0B-4658-B55F-145F3C215737}"/>
              </a:ext>
            </a:extLst>
          </p:cNvPr>
          <p:cNvSpPr txBox="1"/>
          <p:nvPr/>
        </p:nvSpPr>
        <p:spPr>
          <a:xfrm>
            <a:off x="6628688" y="3279854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 속도가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빠르다고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알려져 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C9630-FCB5-4A7F-A2B4-24FAE1566F02}"/>
              </a:ext>
            </a:extLst>
          </p:cNvPr>
          <p:cNvSpPr txBox="1"/>
          <p:nvPr/>
        </p:nvSpPr>
        <p:spPr>
          <a:xfrm>
            <a:off x="9243957" y="3279854"/>
            <a:ext cx="1969476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평가에서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GRU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비슷한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성능을 보인다고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알려져 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43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피드 포워드 신경망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(FFNN)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인공신경망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(FFNN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아닌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하이퍼볼릭탄젠트 함수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Abadi" panose="020B0604020202020204" pitchFamily="34" charset="0"/>
              </a:rPr>
              <a:t>다양한 길이의 입력 시퀀스를 처리할 수 있는 인공 신경망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altLang="ko-KR" sz="1400" dirty="0"/>
              <a:t>RNN, LSTM, GRU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8771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개요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들어가기 전에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F8417E-3E5E-43C2-84F8-7B8EBE7F1560}"/>
              </a:ext>
            </a:extLst>
          </p:cNvPr>
          <p:cNvSpPr txBox="1"/>
          <p:nvPr/>
        </p:nvSpPr>
        <p:spPr>
          <a:xfrm>
            <a:off x="779462" y="2897582"/>
            <a:ext cx="3135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/>
              <a:t>오직 입력층에서 출력층 방향으로 연산이 전개되는 신경망</a:t>
            </a:r>
            <a:endParaRPr lang="en-US" altLang="ko-KR" sz="1400" dirty="0"/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/>
              <a:t>입력의 길이가 고정되어 있어 자연어 처리를 위한 신경망으로 한계가 있다</a:t>
            </a:r>
            <a:r>
              <a:rPr lang="en-US" altLang="ko-KR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52CB1-8670-405D-BC2F-F924FAA9B57C}"/>
              </a:ext>
            </a:extLst>
          </p:cNvPr>
          <p:cNvSpPr txBox="1"/>
          <p:nvPr/>
        </p:nvSpPr>
        <p:spPr>
          <a:xfrm>
            <a:off x="8513762" y="2897582"/>
            <a:ext cx="313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/>
              <a:t>입력값을 </a:t>
            </a:r>
            <a:r>
              <a:rPr lang="en-US" altLang="ko-KR" sz="1400" dirty="0"/>
              <a:t>-1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사이의 값으로 변환한다</a:t>
            </a:r>
            <a:r>
              <a:rPr lang="en-US" altLang="ko-KR" sz="1400" dirty="0"/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02AFED5-3481-4D55-84EC-6C60187D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71" y="4131287"/>
            <a:ext cx="2123396" cy="16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B033A8CC-05A5-4B8B-9B57-AD784E83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83" y="4017244"/>
            <a:ext cx="1979054" cy="17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BB350C-AB5F-4EE0-BC94-12D5BF10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02" y="3688752"/>
            <a:ext cx="3305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6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33BC47-A867-4258-9890-3E604C0BCB8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ADABA0-A54F-4E7A-BDAD-61B62005584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BFEE6-F28D-483A-AD3D-73E9AD842E2D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게이트 순환 유닛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F49EB-BE6C-47B9-A66D-592525E6E2BB}"/>
              </a:ext>
            </a:extLst>
          </p:cNvPr>
          <p:cNvSpPr txBox="1"/>
          <p:nvPr/>
        </p:nvSpPr>
        <p:spPr>
          <a:xfrm>
            <a:off x="660400" y="694970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Gated Recurrent Unit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01327-DCDD-429D-96C3-741613F3EE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26C37C-F1B8-4BA0-954D-07CB76F1D53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8822787-E6C4-47DF-9DEE-E6DEBE12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8" y="1729664"/>
            <a:ext cx="5557521" cy="4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AED39-3D58-4F3C-8EFB-10FE889709A2}"/>
                  </a:ext>
                </a:extLst>
              </p:cNvPr>
              <p:cNvSpPr txBox="1"/>
              <p:nvPr/>
            </p:nvSpPr>
            <p:spPr>
              <a:xfrm>
                <a:off x="6958066" y="2841539"/>
                <a:ext cx="311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AED39-3D58-4F3C-8EFB-10FE88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2841539"/>
                <a:ext cx="3111108" cy="276999"/>
              </a:xfrm>
              <a:prstGeom prst="rect">
                <a:avLst/>
              </a:prstGeom>
              <a:blipFill>
                <a:blip r:embed="rId3"/>
                <a:stretch>
                  <a:fillRect l="-391" r="-215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FF447-C814-424E-A00E-3B76B6515DE3}"/>
                  </a:ext>
                </a:extLst>
              </p:cNvPr>
              <p:cNvSpPr txBox="1"/>
              <p:nvPr/>
            </p:nvSpPr>
            <p:spPr>
              <a:xfrm>
                <a:off x="6958066" y="3369283"/>
                <a:ext cx="307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FF447-C814-424E-A00E-3B76B651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3369283"/>
                <a:ext cx="3077188" cy="276999"/>
              </a:xfrm>
              <a:prstGeom prst="rect">
                <a:avLst/>
              </a:prstGeom>
              <a:blipFill>
                <a:blip r:embed="rId4"/>
                <a:stretch>
                  <a:fillRect l="-39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81737-FC5A-4C9F-A642-B4A280EC2BDE}"/>
                  </a:ext>
                </a:extLst>
              </p:cNvPr>
              <p:cNvSpPr txBox="1"/>
              <p:nvPr/>
            </p:nvSpPr>
            <p:spPr>
              <a:xfrm>
                <a:off x="6872912" y="3897027"/>
                <a:ext cx="417120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81737-FC5A-4C9F-A642-B4A280EC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12" y="3897027"/>
                <a:ext cx="4171206" cy="319318"/>
              </a:xfrm>
              <a:prstGeom prst="rect">
                <a:avLst/>
              </a:prstGeom>
              <a:blipFill>
                <a:blip r:embed="rId5"/>
                <a:stretch>
                  <a:fillRect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463AA-A58C-4035-BD22-53BC4F1ADA76}"/>
                  </a:ext>
                </a:extLst>
              </p:cNvPr>
              <p:cNvSpPr txBox="1"/>
              <p:nvPr/>
            </p:nvSpPr>
            <p:spPr>
              <a:xfrm>
                <a:off x="6958066" y="4467091"/>
                <a:ext cx="286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463AA-A58C-4035-BD22-53BC4F1A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4467091"/>
                <a:ext cx="2869953" cy="276999"/>
              </a:xfrm>
              <a:prstGeom prst="rect">
                <a:avLst/>
              </a:prstGeom>
              <a:blipFill>
                <a:blip r:embed="rId6"/>
                <a:stretch>
                  <a:fillRect l="-2972" r="-106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F2454B-5079-471C-B072-E68A278A7F23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2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44084" y="3262771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바닐라 </a:t>
            </a:r>
            <a:r>
              <a:rPr lang="en-US" altLang="ko-KR" sz="3600" spc="-300" dirty="0">
                <a:solidFill>
                  <a:schemeClr val="accent6"/>
                </a:solidFill>
              </a:rPr>
              <a:t>RNN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2247831" y="5651510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순환 신경망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(Recurrent Neural Network, RNN)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3870130" y="3273238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입력과 출력을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단위로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처리하는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모델이다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6628688" y="3420970"/>
            <a:ext cx="168289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기본적인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인공 신경망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모델이다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9243957" y="3021322"/>
            <a:ext cx="1969476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은닉층의 노드에서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활성화 함수를 통해 나온 결과값을  출력층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방향으로도 보내면서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 은닉층 노드의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다음계산의 입력으로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020DE8-2079-4A35-AA01-D894983AA5D3}"/>
              </a:ext>
            </a:extLst>
          </p:cNvPr>
          <p:cNvSpPr txBox="1"/>
          <p:nvPr/>
        </p:nvSpPr>
        <p:spPr>
          <a:xfrm>
            <a:off x="9722648" y="6488651"/>
            <a:ext cx="2418552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연관된 연속의 데이터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1A9F4F-9937-4DAE-B0BD-4779A6B0C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-54"/>
          <a:stretch/>
        </p:blipFill>
        <p:spPr bwMode="auto">
          <a:xfrm>
            <a:off x="660400" y="2989788"/>
            <a:ext cx="2200697" cy="19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536B4-D5CA-4D42-9F59-ED056AD1123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727A53-D1FB-44C7-BA29-529832163CD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05DF2-4290-4349-A93A-86E656BE47DB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9BA13-8840-47C1-BEA0-A1E4EDCDF474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2AD45-24DD-4B61-B0D3-8FCBB2D80CD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4A9574-EDA0-4051-B338-75F865B27B9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65C06E-1F17-43C8-B8C3-8152C50E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8" y="2771737"/>
            <a:ext cx="5049169" cy="15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FD31A-FC89-4661-AEAF-10479872C723}"/>
                  </a:ext>
                </a:extLst>
              </p:cNvPr>
              <p:cNvSpPr txBox="1"/>
              <p:nvPr/>
            </p:nvSpPr>
            <p:spPr>
              <a:xfrm>
                <a:off x="511130" y="2958134"/>
                <a:ext cx="13256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입력 벡터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4FD31A-FC89-4661-AEAF-10479872C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0" y="2958134"/>
                <a:ext cx="1325683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94BC10-4E4A-4199-B595-12A7FEE754CF}"/>
                  </a:ext>
                </a:extLst>
              </p:cNvPr>
              <p:cNvSpPr txBox="1"/>
              <p:nvPr/>
            </p:nvSpPr>
            <p:spPr>
              <a:xfrm>
                <a:off x="4547040" y="2958134"/>
                <a:ext cx="13256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출력 벡터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</m:oMath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94BC10-4E4A-4199-B595-12A7FEE7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40" y="2958134"/>
                <a:ext cx="132568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19A1EEF-945C-49F6-8025-A90A855778EF}"/>
              </a:ext>
            </a:extLst>
          </p:cNvPr>
          <p:cNvSpPr txBox="1"/>
          <p:nvPr/>
        </p:nvSpPr>
        <p:spPr>
          <a:xfrm>
            <a:off x="2501210" y="4449764"/>
            <a:ext cx="1325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메모리 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(RNN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809783-E3B7-4A8C-B422-5145860270F9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8E07AB-8F15-4B20-A7DA-ECD26773F52A}"/>
              </a:ext>
            </a:extLst>
          </p:cNvPr>
          <p:cNvSpPr/>
          <p:nvPr/>
        </p:nvSpPr>
        <p:spPr>
          <a:xfrm>
            <a:off x="5216232" y="3739092"/>
            <a:ext cx="281281" cy="337326"/>
          </a:xfrm>
          <a:prstGeom prst="ellipse">
            <a:avLst/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8C80A4-3FE4-42F3-9C62-D56D875ABD0C}"/>
              </a:ext>
            </a:extLst>
          </p:cNvPr>
          <p:cNvCxnSpPr>
            <a:stCxn id="9" idx="4"/>
          </p:cNvCxnSpPr>
          <p:nvPr/>
        </p:nvCxnSpPr>
        <p:spPr>
          <a:xfrm flipH="1">
            <a:off x="5349875" y="4076418"/>
            <a:ext cx="6998" cy="45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BDB08-5589-4839-91EF-79FA4065FEE4}"/>
                  </a:ext>
                </a:extLst>
              </p:cNvPr>
              <p:cNvSpPr txBox="1"/>
              <p:nvPr/>
            </p:nvSpPr>
            <p:spPr>
              <a:xfrm>
                <a:off x="4687033" y="4535999"/>
                <a:ext cx="13256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현재 시점 </a:t>
                </a:r>
                <a14:m>
                  <m:oMath xmlns:m="http://schemas.openxmlformats.org/officeDocument/2006/math">
                    <m:r>
                      <a:rPr lang="en-US" altLang="ko-KR" sz="1400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BDB08-5589-4839-91EF-79FA4065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33" y="4535999"/>
                <a:ext cx="1325683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19B36AE-B3B3-4EF5-AD0E-7CD4E0521E88}"/>
              </a:ext>
            </a:extLst>
          </p:cNvPr>
          <p:cNvSpPr txBox="1"/>
          <p:nvPr/>
        </p:nvSpPr>
        <p:spPr>
          <a:xfrm>
            <a:off x="6427764" y="2038528"/>
            <a:ext cx="5266122" cy="3842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셀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(cell):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은닉층에서 활성화 함수를 통해 결과를 내보내는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역할을 하는 노드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셀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또는 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RNN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셀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은닉층의 메모리 셀은 각각의 시점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(time step)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바로 이전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시점에서의 은닉층의 메모리 셀에서 나온 값을 자신의 입력으로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사용하는 재귀적 활동을 한다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시점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에서의 메모리 셀이 갖고 있는 값은 과거의 메모리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셀들의 값에 영향을 받은 것임을 의미한다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은닉 상태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(hidden state):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셀이 출력층 방향 또는 다음 시점인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 + 1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자신에게 보내는 값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78602A-3B82-444C-8832-8A4A39DFD537}"/>
              </a:ext>
            </a:extLst>
          </p:cNvPr>
          <p:cNvSpPr/>
          <p:nvPr/>
        </p:nvSpPr>
        <p:spPr>
          <a:xfrm>
            <a:off x="2750821" y="2916530"/>
            <a:ext cx="845820" cy="469743"/>
          </a:xfrm>
          <a:prstGeom prst="roundRect">
            <a:avLst>
              <a:gd name="adj" fmla="val 29644"/>
            </a:avLst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236600-6335-4902-8D1A-05B58E3F608D}"/>
              </a:ext>
            </a:extLst>
          </p:cNvPr>
          <p:cNvCxnSpPr>
            <a:cxnSpLocks/>
          </p:cNvCxnSpPr>
          <p:nvPr/>
        </p:nvCxnSpPr>
        <p:spPr>
          <a:xfrm flipV="1">
            <a:off x="3176203" y="2525433"/>
            <a:ext cx="0" cy="3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621DA3-A597-4457-A515-CBF0CBD73ED7}"/>
              </a:ext>
            </a:extLst>
          </p:cNvPr>
          <p:cNvSpPr txBox="1"/>
          <p:nvPr/>
        </p:nvSpPr>
        <p:spPr>
          <a:xfrm>
            <a:off x="2513361" y="2217656"/>
            <a:ext cx="1325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재귀 활동</a:t>
            </a:r>
          </a:p>
        </p:txBody>
      </p:sp>
    </p:spTree>
    <p:extLst>
      <p:ext uri="{BB962C8B-B14F-4D97-AF65-F5344CB8AC3E}">
        <p14:creationId xmlns:p14="http://schemas.microsoft.com/office/powerpoint/2010/main" val="13918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2F8FB9-EDD2-4B21-9984-36B15378DB0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43548A-E72B-4633-BB85-6513B26BA80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F14A0-928C-45C7-839C-4E7C65078DC9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DC969-CCE5-4A74-8870-19FC69671AAD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E491-85CB-402A-B618-4A804A090CB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A9EECE-B087-4A4A-BA64-ED7FBFC7C2D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20E152-3627-4943-B46C-B76276BF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74" y="2197267"/>
            <a:ext cx="8649372" cy="400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2AC494-AC5A-4B24-AEBE-8D4A029D5116}"/>
              </a:ext>
            </a:extLst>
          </p:cNvPr>
          <p:cNvSpPr/>
          <p:nvPr/>
        </p:nvSpPr>
        <p:spPr>
          <a:xfrm>
            <a:off x="1903691" y="1939081"/>
            <a:ext cx="1492922" cy="4517716"/>
          </a:xfrm>
          <a:prstGeom prst="roundRect">
            <a:avLst/>
          </a:prstGeom>
          <a:solidFill>
            <a:srgbClr val="0F518E">
              <a:alpha val="20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27789D-FF0B-4490-8DB0-F380EDB2068B}"/>
              </a:ext>
            </a:extLst>
          </p:cNvPr>
          <p:cNvSpPr/>
          <p:nvPr/>
        </p:nvSpPr>
        <p:spPr>
          <a:xfrm>
            <a:off x="4025592" y="1931210"/>
            <a:ext cx="6498029" cy="4517716"/>
          </a:xfrm>
          <a:prstGeom prst="roundRect">
            <a:avLst>
              <a:gd name="adj" fmla="val 8855"/>
            </a:avLst>
          </a:prstGeom>
          <a:solidFill>
            <a:schemeClr val="accent6">
              <a:lumMod val="90000"/>
              <a:alpha val="2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C382-67ED-4077-AEFC-F7B02DABB882}"/>
              </a:ext>
            </a:extLst>
          </p:cNvPr>
          <p:cNvSpPr txBox="1"/>
          <p:nvPr/>
        </p:nvSpPr>
        <p:spPr>
          <a:xfrm>
            <a:off x="1987311" y="1420153"/>
            <a:ext cx="1325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재귀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FE830-8A73-42D3-9D4A-311FB7280098}"/>
              </a:ext>
            </a:extLst>
          </p:cNvPr>
          <p:cNvSpPr txBox="1"/>
          <p:nvPr/>
        </p:nvSpPr>
        <p:spPr>
          <a:xfrm>
            <a:off x="4956032" y="1420153"/>
            <a:ext cx="463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시점의 흐름에 따라 표현</a:t>
            </a:r>
          </a:p>
        </p:txBody>
      </p:sp>
    </p:spTree>
    <p:extLst>
      <p:ext uri="{BB962C8B-B14F-4D97-AF65-F5344CB8AC3E}">
        <p14:creationId xmlns:p14="http://schemas.microsoft.com/office/powerpoint/2010/main" val="334784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2329</Words>
  <Application>Microsoft Office PowerPoint</Application>
  <PresentationFormat>와이드스크린</PresentationFormat>
  <Paragraphs>330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</vt:lpstr>
      <vt:lpstr>Abadi</vt:lpstr>
      <vt:lpstr>Consolas</vt:lpstr>
      <vt:lpstr>Cambria Math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253</cp:revision>
  <dcterms:created xsi:type="dcterms:W3CDTF">2021-02-14T00:18:03Z</dcterms:created>
  <dcterms:modified xsi:type="dcterms:W3CDTF">2022-01-24T16:18:08Z</dcterms:modified>
</cp:coreProperties>
</file>