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标题文本"/>
          <p:cNvSpPr txBox="1"/>
          <p:nvPr>
            <p:ph type="title"/>
          </p:nvPr>
        </p:nvSpPr>
        <p:spPr>
          <a:xfrm>
            <a:off x="1270000" y="1638300"/>
            <a:ext cx="10464800" cy="3302000"/>
          </a:xfrm>
          <a:prstGeom prst="rect">
            <a:avLst/>
          </a:prstGeom>
        </p:spPr>
        <p:txBody>
          <a:bodyPr anchor="b"/>
          <a:lstStyle/>
          <a:p>
            <a:pPr/>
            <a:r>
              <a:t>标题文本</a:t>
            </a:r>
          </a:p>
        </p:txBody>
      </p:sp>
      <p:sp>
        <p:nvSpPr>
          <p:cNvPr id="12" name="正文级别 1…"/>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图像"/>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图像"/>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标题文本"/>
          <p:cNvSpPr txBox="1"/>
          <p:nvPr>
            <p:ph type="title"/>
          </p:nvPr>
        </p:nvSpPr>
        <p:spPr>
          <a:xfrm>
            <a:off x="1270000" y="6718300"/>
            <a:ext cx="10464800" cy="1422400"/>
          </a:xfrm>
          <a:prstGeom prst="rect">
            <a:avLst/>
          </a:prstGeom>
        </p:spPr>
        <p:txBody>
          <a:bodyPr anchor="b"/>
          <a:lstStyle/>
          <a:p>
            <a:pPr/>
            <a:r>
              <a:t>标题文本</a:t>
            </a:r>
          </a:p>
        </p:txBody>
      </p:sp>
      <p:sp>
        <p:nvSpPr>
          <p:cNvPr id="22" name="正文级别 1…"/>
          <p:cNvSpPr txBox="1"/>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标题文本"/>
          <p:cNvSpPr txBox="1"/>
          <p:nvPr>
            <p:ph type="title"/>
          </p:nvPr>
        </p:nvSpPr>
        <p:spPr>
          <a:xfrm>
            <a:off x="1270000" y="3225800"/>
            <a:ext cx="10464800" cy="33020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图像"/>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标题文本"/>
          <p:cNvSpPr txBox="1"/>
          <p:nvPr>
            <p:ph type="title"/>
          </p:nvPr>
        </p:nvSpPr>
        <p:spPr>
          <a:xfrm>
            <a:off x="952500" y="635000"/>
            <a:ext cx="5334000" cy="3987800"/>
          </a:xfrm>
          <a:prstGeom prst="rect">
            <a:avLst/>
          </a:prstGeom>
        </p:spPr>
        <p:txBody>
          <a:bodyPr anchor="b"/>
          <a:lstStyle>
            <a:lvl1pPr>
              <a:defRPr sz="6000"/>
            </a:lvl1pPr>
          </a:lstStyle>
          <a:p>
            <a:pPr/>
            <a:r>
              <a:t>标题文本</a:t>
            </a:r>
          </a:p>
        </p:txBody>
      </p:sp>
      <p:sp>
        <p:nvSpPr>
          <p:cNvPr id="40" name="正文级别 1…"/>
          <p:cNvSpPr txBox="1"/>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图像"/>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正文级别 1…"/>
          <p:cNvSpPr txBox="1"/>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图像"/>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图像"/>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图像"/>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1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1.tif"/></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2.tif"/></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3.tif"/></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4.tif"/></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5.tif"/></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pic>
        <p:nvPicPr>
          <p:cNvPr id="119" name="tigerecord_backgroup.jpg" descr="tigerecord_backgroup.jpg"/>
          <p:cNvPicPr>
            <a:picLocks noChangeAspect="1"/>
          </p:cNvPicPr>
          <p:nvPr/>
        </p:nvPicPr>
        <p:blipFill>
          <a:blip r:embed="rId2">
            <a:extLst/>
          </a:blip>
          <a:stretch>
            <a:fillRect/>
          </a:stretch>
        </p:blipFill>
        <p:spPr>
          <a:xfrm>
            <a:off x="635000" y="-1377950"/>
            <a:ext cx="11988800" cy="9588500"/>
          </a:xfrm>
          <a:prstGeom prst="rect">
            <a:avLst/>
          </a:prstGeom>
          <a:ln w="12700">
            <a:miter lim="400000"/>
          </a:ln>
        </p:spPr>
      </p:pic>
      <p:sp>
        <p:nvSpPr>
          <p:cNvPr id="120" name="机器学习入门"/>
          <p:cNvSpPr txBox="1"/>
          <p:nvPr>
            <p:ph type="ctrTitle"/>
          </p:nvPr>
        </p:nvSpPr>
        <p:spPr>
          <a:prstGeom prst="rect">
            <a:avLst/>
          </a:prstGeom>
        </p:spPr>
        <p:txBody>
          <a:bodyPr/>
          <a:lstStyle>
            <a:lvl1pPr algn="l" defTabSz="457200">
              <a:defRPr b="1" sz="6600">
                <a:latin typeface="Helvetica"/>
                <a:ea typeface="Helvetica"/>
                <a:cs typeface="Helvetica"/>
                <a:sym typeface="Helvetica"/>
              </a:defRPr>
            </a:lvl1pPr>
          </a:lstStyle>
          <a:p>
            <a:pPr/>
            <a:r>
              <a:t>机器学习入门</a:t>
            </a:r>
          </a:p>
        </p:txBody>
      </p:sp>
      <p:sp>
        <p:nvSpPr>
          <p:cNvPr id="121" name="综述与案例分析"/>
          <p:cNvSpPr txBox="1"/>
          <p:nvPr>
            <p:ph type="subTitle" sz="quarter" idx="1"/>
          </p:nvPr>
        </p:nvSpPr>
        <p:spPr>
          <a:prstGeom prst="rect">
            <a:avLst/>
          </a:prstGeom>
        </p:spPr>
        <p:txBody>
          <a:bodyPr/>
          <a:lstStyle>
            <a:lvl1pPr algn="l" defTabSz="457200">
              <a:defRPr sz="2600">
                <a:latin typeface="Helvetica"/>
                <a:ea typeface="Helvetica"/>
                <a:cs typeface="Helvetica"/>
                <a:sym typeface="Helvetica"/>
              </a:defRPr>
            </a:lvl1pPr>
          </a:lstStyle>
          <a:p>
            <a:pPr/>
            <a:r>
              <a:t>综述与案例分析</a:t>
            </a:r>
          </a:p>
        </p:txBody>
      </p:sp>
      <p:pic>
        <p:nvPicPr>
          <p:cNvPr id="122" name="pasted-image.pdf" descr="pasted-image.pdf"/>
          <p:cNvPicPr>
            <a:picLocks noChangeAspect="1"/>
          </p:cNvPicPr>
          <p:nvPr/>
        </p:nvPicPr>
        <p:blipFill>
          <a:blip r:embed="rId3">
            <a:extLst/>
          </a:blip>
          <a:stretch>
            <a:fillRect/>
          </a:stretch>
        </p:blipFill>
        <p:spPr>
          <a:xfrm>
            <a:off x="1314450" y="5886450"/>
            <a:ext cx="1968500" cy="19685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52" name="机器学习的主要任务-无监督学习"/>
          <p:cNvSpPr txBox="1"/>
          <p:nvPr>
            <p:ph type="title"/>
          </p:nvPr>
        </p:nvSpPr>
        <p:spPr>
          <a:prstGeom prst="rect">
            <a:avLst/>
          </a:prstGeom>
        </p:spPr>
        <p:txBody>
          <a:bodyPr/>
          <a:lstStyle>
            <a:lvl1pPr algn="l" defTabSz="457200">
              <a:defRPr sz="6000">
                <a:latin typeface="Helvetica"/>
                <a:ea typeface="Helvetica"/>
                <a:cs typeface="Helvetica"/>
                <a:sym typeface="Helvetica"/>
              </a:defRPr>
            </a:lvl1pPr>
          </a:lstStyle>
          <a:p>
            <a:pPr/>
            <a:r>
              <a:t>机器学习的主要任务-无监督学习</a:t>
            </a:r>
          </a:p>
        </p:txBody>
      </p:sp>
      <p:sp>
        <p:nvSpPr>
          <p:cNvPr id="153" name="无监督学习（Unsupervised Learning）：训练集没有人为标注的结果。我们从输入数据本身探索规律。…"/>
          <p:cNvSpPr txBox="1"/>
          <p:nvPr>
            <p:ph type="body" idx="1"/>
          </p:nvPr>
        </p:nvSpPr>
        <p:spPr>
          <a:prstGeom prst="rect">
            <a:avLst/>
          </a:prstGeom>
        </p:spPr>
        <p:txBody>
          <a:bodyPr/>
          <a:lstStyle/>
          <a:p>
            <a:pPr/>
            <a:r>
              <a:t> 无监督学习（Unsupervised Learning）：训练集没有人为标注的结果。我们从输入数据本身探索规律。</a:t>
            </a:r>
          </a:p>
          <a:p>
            <a:pPr/>
            <a:r>
              <a:t> 无监督学习的例子包括图片聚类分析，文章主题分类，基因序列分析，和高纬数据（high dimensional data) 降维等等。</a:t>
            </a:r>
          </a:p>
          <a:p>
            <a:pPr/>
          </a:p>
        </p:txBody>
      </p:sp>
      <p:pic>
        <p:nvPicPr>
          <p:cNvPr id="154" name="pasted-image.pdf" descr="pasted-image.pdf"/>
          <p:cNvPicPr>
            <a:picLocks noChangeAspect="1"/>
          </p:cNvPicPr>
          <p:nvPr/>
        </p:nvPicPr>
        <p:blipFill>
          <a:blip r:embed="rId3">
            <a:extLst/>
          </a:blip>
          <a:stretch>
            <a:fillRect/>
          </a:stretch>
        </p:blipFill>
        <p:spPr>
          <a:xfrm>
            <a:off x="999728" y="7105253"/>
            <a:ext cx="3111501" cy="1422401"/>
          </a:xfrm>
          <a:prstGeom prst="rect">
            <a:avLst/>
          </a:prstGeom>
          <a:ln w="12700">
            <a:miter lim="400000"/>
          </a:ln>
        </p:spPr>
      </p:pic>
      <p:pic>
        <p:nvPicPr>
          <p:cNvPr id="155" name="pasted-image.pdf" descr="pasted-image.pdf"/>
          <p:cNvPicPr>
            <a:picLocks noChangeAspect="1"/>
          </p:cNvPicPr>
          <p:nvPr/>
        </p:nvPicPr>
        <p:blipFill>
          <a:blip r:embed="rId4">
            <a:extLst/>
          </a:blip>
          <a:stretch>
            <a:fillRect/>
          </a:stretch>
        </p:blipFill>
        <p:spPr>
          <a:xfrm>
            <a:off x="5092700" y="7098903"/>
            <a:ext cx="2819400" cy="1435101"/>
          </a:xfrm>
          <a:prstGeom prst="rect">
            <a:avLst/>
          </a:prstGeom>
          <a:ln w="12700">
            <a:miter lim="400000"/>
          </a:ln>
        </p:spPr>
      </p:pic>
      <p:pic>
        <p:nvPicPr>
          <p:cNvPr id="156" name="pasted-image.pdf" descr="pasted-image.pdf"/>
          <p:cNvPicPr>
            <a:picLocks noChangeAspect="1"/>
          </p:cNvPicPr>
          <p:nvPr/>
        </p:nvPicPr>
        <p:blipFill>
          <a:blip r:embed="rId5">
            <a:extLst/>
          </a:blip>
          <a:stretch>
            <a:fillRect/>
          </a:stretch>
        </p:blipFill>
        <p:spPr>
          <a:xfrm>
            <a:off x="8893571" y="7060803"/>
            <a:ext cx="2641601" cy="15113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58" name="案例分析：波士顿地区房价"/>
          <p:cNvSpPr txBox="1"/>
          <p:nvPr>
            <p:ph type="title"/>
          </p:nvPr>
        </p:nvSpPr>
        <p:spPr>
          <a:prstGeom prst="rect">
            <a:avLst/>
          </a:prstGeom>
        </p:spPr>
        <p:txBody>
          <a:bodyPr/>
          <a:lstStyle>
            <a:lvl1pPr algn="l" defTabSz="457200">
              <a:defRPr sz="5000">
                <a:latin typeface="Helvetica"/>
                <a:ea typeface="Helvetica"/>
                <a:cs typeface="Helvetica"/>
                <a:sym typeface="Helvetica"/>
              </a:defRPr>
            </a:lvl1pPr>
          </a:lstStyle>
          <a:p>
            <a:pPr/>
            <a:r>
              <a:t>案例分析：波士顿地区房价</a:t>
            </a:r>
          </a:p>
        </p:txBody>
      </p:sp>
      <p:sp>
        <p:nvSpPr>
          <p:cNvPr id="159" name="房价分析与预测是典型的监督学习。…"/>
          <p:cNvSpPr txBox="1"/>
          <p:nvPr>
            <p:ph type="body" idx="1"/>
          </p:nvPr>
        </p:nvSpPr>
        <p:spPr>
          <a:xfrm>
            <a:off x="952500" y="2476500"/>
            <a:ext cx="11099800" cy="6286500"/>
          </a:xfrm>
          <a:prstGeom prst="rect">
            <a:avLst/>
          </a:prstGeom>
        </p:spPr>
        <p:txBody>
          <a:bodyPr/>
          <a:lstStyle/>
          <a:p>
            <a:pPr/>
            <a:r>
              <a:t> 房价分析与预测是典型的监督学习。</a:t>
            </a:r>
          </a:p>
          <a:p>
            <a:pPr/>
            <a:r>
              <a:t> 数据来源： Harrison, D. and Rubinfeld, D.L. </a:t>
            </a:r>
            <a:br/>
            <a:r>
              <a:t>'Hedonic prices and the demand for clean air', J. Environ. Economics &amp; Management, vol.5, 81-102, 1978.</a:t>
            </a:r>
          </a:p>
          <a:p>
            <a:pPr/>
            <a:r>
              <a:t> 监督学习的训练集（training data）要求是包括</a:t>
            </a:r>
            <a:r>
              <a:rPr b="1">
                <a:latin typeface="Helvetica"/>
                <a:ea typeface="Helvetica"/>
                <a:cs typeface="Helvetica"/>
                <a:sym typeface="Helvetica"/>
              </a:rPr>
              <a:t>输入和输出</a:t>
            </a:r>
            <a:r>
              <a:t>，也可以说是</a:t>
            </a:r>
            <a:r>
              <a:rPr b="1">
                <a:latin typeface="Helvetica"/>
                <a:ea typeface="Helvetica"/>
                <a:cs typeface="Helvetica"/>
                <a:sym typeface="Helvetica"/>
              </a:rPr>
              <a:t>特征和目标</a:t>
            </a:r>
            <a:r>
              <a:t>。</a:t>
            </a:r>
          </a:p>
        </p:txBody>
      </p:sp>
      <p:pic>
        <p:nvPicPr>
          <p:cNvPr id="160" name="pasted-image.pdf" descr="pasted-image.pdf"/>
          <p:cNvPicPr>
            <a:picLocks noChangeAspect="1"/>
          </p:cNvPicPr>
          <p:nvPr/>
        </p:nvPicPr>
        <p:blipFill>
          <a:blip r:embed="rId3">
            <a:extLst/>
          </a:blip>
          <a:stretch>
            <a:fillRect/>
          </a:stretch>
        </p:blipFill>
        <p:spPr>
          <a:xfrm>
            <a:off x="8770987" y="895895"/>
            <a:ext cx="2717801" cy="16256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62" name="波士顿地区房价：数据描述"/>
          <p:cNvSpPr txBox="1"/>
          <p:nvPr>
            <p:ph type="title"/>
          </p:nvPr>
        </p:nvSpPr>
        <p:spPr>
          <a:prstGeom prst="rect">
            <a:avLst/>
          </a:prstGeom>
        </p:spPr>
        <p:txBody>
          <a:bodyPr/>
          <a:lstStyle>
            <a:lvl1pPr algn="l" defTabSz="457200">
              <a:defRPr sz="6000">
                <a:latin typeface="Helvetica"/>
                <a:ea typeface="Helvetica"/>
                <a:cs typeface="Helvetica"/>
                <a:sym typeface="Helvetica"/>
              </a:defRPr>
            </a:lvl1pPr>
          </a:lstStyle>
          <a:p>
            <a:pPr/>
            <a:r>
              <a:t>波士顿地区房价：数据描述</a:t>
            </a:r>
          </a:p>
        </p:txBody>
      </p:sp>
      <p:sp>
        <p:nvSpPr>
          <p:cNvPr id="163" name="我们希望建立一个关于应变量/目标（target）和自变量/特征（features）的定量模型。…"/>
          <p:cNvSpPr txBox="1"/>
          <p:nvPr>
            <p:ph type="body" idx="1"/>
          </p:nvPr>
        </p:nvSpPr>
        <p:spPr>
          <a:prstGeom prst="rect">
            <a:avLst/>
          </a:prstGeom>
        </p:spPr>
        <p:txBody>
          <a:bodyPr/>
          <a:lstStyle/>
          <a:p>
            <a:pPr marL="435609" indent="-435609" defTabSz="572516">
              <a:spcBef>
                <a:spcPts val="4100"/>
              </a:spcBef>
              <a:defRPr sz="3528"/>
            </a:pPr>
            <a:r>
              <a:t> 我们希望建立一个关于应变量/目标（target）和自变量/特征（features）的定量模型。</a:t>
            </a:r>
          </a:p>
          <a:p>
            <a:pPr marL="435609" indent="-435609" defTabSz="572516">
              <a:spcBef>
                <a:spcPts val="4100"/>
              </a:spcBef>
              <a:defRPr sz="3528"/>
            </a:pPr>
            <a:r>
              <a:t> 波士顿地区房价数据</a:t>
            </a:r>
          </a:p>
          <a:p>
            <a:pPr marL="622300" indent="-622300" defTabSz="572516">
              <a:spcBef>
                <a:spcPts val="4100"/>
              </a:spcBef>
              <a:buSzPct val="100000"/>
              <a:buAutoNum type="alphaUcPeriod" startAt="1"/>
              <a:defRPr sz="3528"/>
            </a:pPr>
            <a:r>
              <a:t> 目标：自住房的中间价，以1000美元计价。</a:t>
            </a:r>
          </a:p>
          <a:p>
            <a:pPr marL="622300" indent="-622300" defTabSz="572516">
              <a:spcBef>
                <a:spcPts val="4100"/>
              </a:spcBef>
              <a:buSzPct val="100000"/>
              <a:buAutoNum type="alphaUcPeriod" startAt="1"/>
              <a:defRPr sz="3528"/>
            </a:pPr>
            <a:r>
              <a:t> 特征：13个特征，包括犯罪率，每个镇（town）非商用面积百分比，平均每个房子的房间数，房产税率，黑人比例，里波士顿工作中心的加权距离，等等。</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波士顿房价：特征描述"/>
          <p:cNvSpPr txBox="1"/>
          <p:nvPr>
            <p:ph type="title"/>
          </p:nvPr>
        </p:nvSpPr>
        <p:spPr>
          <a:prstGeom prst="rect">
            <a:avLst/>
          </a:prstGeom>
        </p:spPr>
        <p:txBody>
          <a:bodyPr/>
          <a:lstStyle>
            <a:lvl1pPr>
              <a:defRPr sz="6000"/>
            </a:lvl1pPr>
          </a:lstStyle>
          <a:p>
            <a:pPr/>
            <a:r>
              <a:t>波士顿房价：特征描述</a:t>
            </a:r>
          </a:p>
        </p:txBody>
      </p:sp>
      <p:sp>
        <p:nvSpPr>
          <p:cNvPr id="166" name="CRIM: per capita crime rate by town 犯罪率…"/>
          <p:cNvSpPr txBox="1"/>
          <p:nvPr>
            <p:ph type="body" idx="1"/>
          </p:nvPr>
        </p:nvSpPr>
        <p:spPr>
          <a:prstGeom prst="rect">
            <a:avLst/>
          </a:prstGeom>
        </p:spPr>
        <p:txBody>
          <a:bodyPr/>
          <a:lstStyle/>
          <a:p>
            <a:pPr marL="186689" indent="-186689" defTabSz="245363">
              <a:spcBef>
                <a:spcPts val="1700"/>
              </a:spcBef>
              <a:defRPr sz="1512"/>
            </a:pPr>
            <a:r>
              <a:t>CRIM: per capita crime rate by town 犯罪率</a:t>
            </a:r>
          </a:p>
          <a:p>
            <a:pPr marL="186689" indent="-186689" defTabSz="245363">
              <a:spcBef>
                <a:spcPts val="1700"/>
              </a:spcBef>
              <a:defRPr sz="1512"/>
            </a:pPr>
            <a:r>
              <a:t>ZN: proportion of residential land zoned for lots over 25,000 sq.ft. 后院面积大于25000平方英尺的比例</a:t>
            </a:r>
          </a:p>
          <a:p>
            <a:pPr marL="186689" indent="-186689" defTabSz="245363">
              <a:spcBef>
                <a:spcPts val="1700"/>
              </a:spcBef>
              <a:defRPr sz="1512"/>
            </a:pPr>
            <a:r>
              <a:t>INDUS: proportion of non-retail business acres per town </a:t>
            </a:r>
          </a:p>
          <a:p>
            <a:pPr marL="186689" indent="-186689" defTabSz="245363">
              <a:spcBef>
                <a:spcPts val="1700"/>
              </a:spcBef>
              <a:defRPr sz="1512"/>
            </a:pPr>
            <a:r>
              <a:t>CHAS: Charles River dummy variable (= 1 if tract bounds river; 0 otherwise) 是否靠近查尔斯河</a:t>
            </a:r>
          </a:p>
          <a:p>
            <a:pPr marL="186689" indent="-186689" defTabSz="245363">
              <a:spcBef>
                <a:spcPts val="1700"/>
              </a:spcBef>
              <a:defRPr sz="1512"/>
            </a:pPr>
            <a:r>
              <a:t>NOX: nitric oxides concentration (parts per 10 million) 一氧化碳浓度</a:t>
            </a:r>
          </a:p>
          <a:p>
            <a:pPr marL="186689" indent="-186689" defTabSz="245363">
              <a:spcBef>
                <a:spcPts val="1700"/>
              </a:spcBef>
              <a:defRPr sz="1512"/>
            </a:pPr>
            <a:r>
              <a:t>RM: average number of rooms per dwelling 品均每户房间数</a:t>
            </a:r>
          </a:p>
          <a:p>
            <a:pPr marL="186689" indent="-186689" defTabSz="245363">
              <a:spcBef>
                <a:spcPts val="1700"/>
              </a:spcBef>
              <a:defRPr sz="1512"/>
            </a:pPr>
            <a:r>
              <a:t>AGE: proportion of owner-occupied units built prior to 1940  1940年前建造房子的比例</a:t>
            </a:r>
          </a:p>
          <a:p>
            <a:pPr marL="186689" indent="-186689" defTabSz="245363">
              <a:spcBef>
                <a:spcPts val="1700"/>
              </a:spcBef>
              <a:defRPr sz="1512"/>
            </a:pPr>
            <a:r>
              <a:t>DIS: weighted distances to five Boston employment centers 离开波士顿五个就业中心的加权距离</a:t>
            </a:r>
          </a:p>
          <a:p>
            <a:pPr marL="186689" indent="-186689" defTabSz="245363">
              <a:spcBef>
                <a:spcPts val="1700"/>
              </a:spcBef>
              <a:defRPr sz="1512"/>
            </a:pPr>
            <a:r>
              <a:t>RAD: index of accessibility to radial highways  距离高速公路的便捷性</a:t>
            </a:r>
          </a:p>
          <a:p>
            <a:pPr marL="186689" indent="-186689" defTabSz="245363">
              <a:spcBef>
                <a:spcPts val="1700"/>
              </a:spcBef>
              <a:defRPr sz="1512"/>
            </a:pPr>
            <a:r>
              <a:t>TAX: full-value property-tax rate per $10,000  房产税率</a:t>
            </a:r>
          </a:p>
          <a:p>
            <a:pPr marL="186689" indent="-186689" defTabSz="245363">
              <a:spcBef>
                <a:spcPts val="1700"/>
              </a:spcBef>
              <a:defRPr sz="1512"/>
            </a:pPr>
            <a:r>
              <a:t> PTRATIO: pupil-teacher ratio by town  学生教师比例</a:t>
            </a:r>
          </a:p>
          <a:p>
            <a:pPr marL="186689" indent="-186689" defTabSz="245363">
              <a:spcBef>
                <a:spcPts val="1700"/>
              </a:spcBef>
              <a:defRPr sz="1512"/>
            </a:pPr>
            <a:r>
              <a:t>B: 1000(Bk - 0.63)^2 where Bk is the proportion of blacks by town  黑人比例</a:t>
            </a:r>
          </a:p>
          <a:p>
            <a:pPr marL="186689" indent="-186689" defTabSz="245363">
              <a:spcBef>
                <a:spcPts val="1700"/>
              </a:spcBef>
              <a:defRPr sz="1512"/>
            </a:pPr>
            <a:r>
              <a:t>LSTAT: % lower status of the population 下层经济阶层百分比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68" name="读取数据"/>
          <p:cNvSpPr txBox="1"/>
          <p:nvPr>
            <p:ph type="title"/>
          </p:nvPr>
        </p:nvSpPr>
        <p:spPr>
          <a:prstGeom prst="rect">
            <a:avLst/>
          </a:prstGeom>
        </p:spPr>
        <p:txBody>
          <a:bodyPr/>
          <a:lstStyle/>
          <a:p>
            <a:pPr/>
            <a:r>
              <a:t>读取数据</a:t>
            </a:r>
          </a:p>
        </p:txBody>
      </p:sp>
      <p:sp>
        <p:nvSpPr>
          <p:cNvPr id="169" name="正文"/>
          <p:cNvSpPr txBox="1"/>
          <p:nvPr>
            <p:ph type="body" idx="1"/>
          </p:nvPr>
        </p:nvSpPr>
        <p:spPr>
          <a:prstGeom prst="rect">
            <a:avLst/>
          </a:prstGeom>
        </p:spPr>
        <p:txBody>
          <a:bodyPr/>
          <a:lstStyle/>
          <a:p>
            <a:pPr/>
          </a:p>
        </p:txBody>
      </p:sp>
      <p:pic>
        <p:nvPicPr>
          <p:cNvPr id="170" name="pasted-image.tiff" descr="pasted-image.tiff"/>
          <p:cNvPicPr>
            <a:picLocks noChangeAspect="1"/>
          </p:cNvPicPr>
          <p:nvPr/>
        </p:nvPicPr>
        <p:blipFill>
          <a:blip r:embed="rId3">
            <a:extLst/>
          </a:blip>
          <a:stretch>
            <a:fillRect/>
          </a:stretch>
        </p:blipFill>
        <p:spPr>
          <a:xfrm>
            <a:off x="-35124" y="2381250"/>
            <a:ext cx="12052301" cy="673100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72" name="数据可视化"/>
          <p:cNvSpPr txBox="1"/>
          <p:nvPr>
            <p:ph type="title"/>
          </p:nvPr>
        </p:nvSpPr>
        <p:spPr>
          <a:prstGeom prst="rect">
            <a:avLst/>
          </a:prstGeom>
        </p:spPr>
        <p:txBody>
          <a:bodyPr/>
          <a:lstStyle/>
          <a:p>
            <a:pPr/>
            <a:r>
              <a:t>数据可视化</a:t>
            </a:r>
          </a:p>
        </p:txBody>
      </p:sp>
      <p:sp>
        <p:nvSpPr>
          <p:cNvPr id="173" name="正文"/>
          <p:cNvSpPr txBox="1"/>
          <p:nvPr>
            <p:ph type="body" idx="1"/>
          </p:nvPr>
        </p:nvSpPr>
        <p:spPr>
          <a:prstGeom prst="rect">
            <a:avLst/>
          </a:prstGeom>
        </p:spPr>
        <p:txBody>
          <a:bodyPr/>
          <a:lstStyle/>
          <a:p>
            <a:pPr/>
          </a:p>
        </p:txBody>
      </p:sp>
      <p:pic>
        <p:nvPicPr>
          <p:cNvPr id="174" name="pasted-image.tiff" descr="pasted-image.tiff"/>
          <p:cNvPicPr>
            <a:picLocks noChangeAspect="1"/>
          </p:cNvPicPr>
          <p:nvPr/>
        </p:nvPicPr>
        <p:blipFill>
          <a:blip r:embed="rId3">
            <a:extLst/>
          </a:blip>
          <a:stretch>
            <a:fillRect/>
          </a:stretch>
        </p:blipFill>
        <p:spPr>
          <a:xfrm>
            <a:off x="973683" y="2549042"/>
            <a:ext cx="9111740" cy="721066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76" name="标题"/>
          <p:cNvSpPr txBox="1"/>
          <p:nvPr>
            <p:ph type="title"/>
          </p:nvPr>
        </p:nvSpPr>
        <p:spPr>
          <a:prstGeom prst="rect">
            <a:avLst/>
          </a:prstGeom>
        </p:spPr>
        <p:txBody>
          <a:bodyPr/>
          <a:lstStyle/>
          <a:p>
            <a:pPr/>
          </a:p>
        </p:txBody>
      </p:sp>
      <p:sp>
        <p:nvSpPr>
          <p:cNvPr id="177" name="正文"/>
          <p:cNvSpPr txBox="1"/>
          <p:nvPr>
            <p:ph type="body" idx="1"/>
          </p:nvPr>
        </p:nvSpPr>
        <p:spPr>
          <a:prstGeom prst="rect">
            <a:avLst/>
          </a:prstGeom>
        </p:spPr>
        <p:txBody>
          <a:bodyPr/>
          <a:lstStyle/>
          <a:p>
            <a:pPr/>
          </a:p>
        </p:txBody>
      </p:sp>
      <p:pic>
        <p:nvPicPr>
          <p:cNvPr id="178" name="pasted-image.tiff" descr="pasted-image.tiff"/>
          <p:cNvPicPr>
            <a:picLocks noChangeAspect="1"/>
          </p:cNvPicPr>
          <p:nvPr/>
        </p:nvPicPr>
        <p:blipFill>
          <a:blip r:embed="rId3">
            <a:extLst/>
          </a:blip>
          <a:stretch>
            <a:fillRect/>
          </a:stretch>
        </p:blipFill>
        <p:spPr>
          <a:xfrm>
            <a:off x="860325" y="2381448"/>
            <a:ext cx="11722101" cy="65024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80" name="数据可视化是建模的第一步：散点图"/>
          <p:cNvSpPr txBox="1"/>
          <p:nvPr>
            <p:ph type="title"/>
          </p:nvPr>
        </p:nvSpPr>
        <p:spPr>
          <a:prstGeom prst="rect">
            <a:avLst/>
          </a:prstGeom>
        </p:spPr>
        <p:txBody>
          <a:bodyPr/>
          <a:lstStyle>
            <a:lvl1pPr>
              <a:defRPr sz="5000"/>
            </a:lvl1pPr>
          </a:lstStyle>
          <a:p>
            <a:pPr/>
            <a:r>
              <a:t>数据可视化是建模的第一步：散点图</a:t>
            </a:r>
          </a:p>
        </p:txBody>
      </p:sp>
      <p:sp>
        <p:nvSpPr>
          <p:cNvPr id="181" name="›"/>
          <p:cNvSpPr txBox="1"/>
          <p:nvPr>
            <p:ph type="body" idx="1"/>
          </p:nvPr>
        </p:nvSpPr>
        <p:spPr>
          <a:prstGeom prst="rect">
            <a:avLst/>
          </a:prstGeom>
        </p:spPr>
        <p:txBody>
          <a:bodyPr/>
          <a:lstStyle/>
          <a:p>
            <a:pPr/>
            <a:r>
              <a:t>›</a:t>
            </a:r>
          </a:p>
        </p:txBody>
      </p:sp>
      <p:pic>
        <p:nvPicPr>
          <p:cNvPr id="182" name="pasted-image.tiff" descr="pasted-image.tiff"/>
          <p:cNvPicPr>
            <a:picLocks noChangeAspect="1"/>
          </p:cNvPicPr>
          <p:nvPr/>
        </p:nvPicPr>
        <p:blipFill>
          <a:blip r:embed="rId3">
            <a:extLst/>
          </a:blip>
          <a:stretch>
            <a:fillRect/>
          </a:stretch>
        </p:blipFill>
        <p:spPr>
          <a:xfrm>
            <a:off x="1018506" y="2474054"/>
            <a:ext cx="10563894" cy="7038693"/>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84" name="一元回归"/>
          <p:cNvSpPr txBox="1"/>
          <p:nvPr>
            <p:ph type="title"/>
          </p:nvPr>
        </p:nvSpPr>
        <p:spPr>
          <a:prstGeom prst="rect">
            <a:avLst/>
          </a:prstGeom>
        </p:spPr>
        <p:txBody>
          <a:bodyPr/>
          <a:lstStyle/>
          <a:p>
            <a:pPr/>
            <a:r>
              <a:t>一元回归</a:t>
            </a:r>
          </a:p>
        </p:txBody>
      </p:sp>
      <p:sp>
        <p:nvSpPr>
          <p:cNvPr id="185" name="正文"/>
          <p:cNvSpPr txBox="1"/>
          <p:nvPr>
            <p:ph type="body" idx="1"/>
          </p:nvPr>
        </p:nvSpPr>
        <p:spPr>
          <a:prstGeom prst="rect">
            <a:avLst/>
          </a:prstGeom>
        </p:spPr>
        <p:txBody>
          <a:bodyPr/>
          <a:lstStyle/>
          <a:p>
            <a:pPr/>
          </a:p>
        </p:txBody>
      </p:sp>
      <p:pic>
        <p:nvPicPr>
          <p:cNvPr id="186" name="pasted-image.tiff" descr="pasted-image.tiff"/>
          <p:cNvPicPr>
            <a:picLocks noChangeAspect="1"/>
          </p:cNvPicPr>
          <p:nvPr/>
        </p:nvPicPr>
        <p:blipFill>
          <a:blip r:embed="rId3">
            <a:extLst/>
          </a:blip>
          <a:stretch>
            <a:fillRect/>
          </a:stretch>
        </p:blipFill>
        <p:spPr>
          <a:xfrm>
            <a:off x="916781" y="2438400"/>
            <a:ext cx="11645901" cy="661670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88" name="商业洞察"/>
          <p:cNvSpPr txBox="1"/>
          <p:nvPr>
            <p:ph type="title"/>
          </p:nvPr>
        </p:nvSpPr>
        <p:spPr>
          <a:prstGeom prst="rect">
            <a:avLst/>
          </a:prstGeom>
        </p:spPr>
        <p:txBody>
          <a:bodyPr/>
          <a:lstStyle/>
          <a:p>
            <a:pPr/>
            <a:r>
              <a:t>商业洞察</a:t>
            </a:r>
          </a:p>
        </p:txBody>
      </p:sp>
      <p:sp>
        <p:nvSpPr>
          <p:cNvPr id="189" name="房价随着犯罪率的下降而上升。…"/>
          <p:cNvSpPr txBox="1"/>
          <p:nvPr>
            <p:ph type="body" idx="1"/>
          </p:nvPr>
        </p:nvSpPr>
        <p:spPr>
          <a:prstGeom prst="rect">
            <a:avLst/>
          </a:prstGeom>
        </p:spPr>
        <p:txBody>
          <a:bodyPr/>
          <a:lstStyle/>
          <a:p>
            <a:pPr marL="351155" indent="-351155" defTabSz="461518">
              <a:spcBef>
                <a:spcPts val="3300"/>
              </a:spcBef>
              <a:defRPr sz="2844"/>
            </a:pPr>
            <a:r>
              <a:t>房价随着犯罪率的下降而上升。</a:t>
            </a:r>
          </a:p>
          <a:p>
            <a:pPr marL="351155" indent="-351155" defTabSz="461518">
              <a:spcBef>
                <a:spcPts val="3300"/>
              </a:spcBef>
              <a:defRPr sz="2844"/>
            </a:pPr>
            <a:r>
              <a:t>房价随着离波士顿五个就业中心的距离增加而下降。</a:t>
            </a:r>
          </a:p>
          <a:p>
            <a:pPr marL="351155" indent="-351155" defTabSz="461518">
              <a:spcBef>
                <a:spcPts val="3300"/>
              </a:spcBef>
              <a:defRPr sz="2844"/>
            </a:pPr>
            <a:r>
              <a:t>房价随着税收比例的增加而下降。</a:t>
            </a:r>
          </a:p>
          <a:p>
            <a:pPr marL="351155" indent="-351155" defTabSz="461518">
              <a:spcBef>
                <a:spcPts val="3300"/>
              </a:spcBef>
              <a:defRPr sz="2844"/>
            </a:pPr>
            <a:r>
              <a:t>房价随着下层经济人口百分比的增加而下降。</a:t>
            </a:r>
          </a:p>
          <a:p>
            <a:pPr marL="351155" indent="-351155" defTabSz="461518">
              <a:spcBef>
                <a:spcPts val="3300"/>
              </a:spcBef>
              <a:defRPr sz="2844"/>
            </a:pPr>
            <a:r>
              <a:t>房价随着学生教师比的增加而下降。</a:t>
            </a:r>
          </a:p>
          <a:p>
            <a:pPr marL="351155" indent="-351155" defTabSz="461518">
              <a:spcBef>
                <a:spcPts val="3300"/>
              </a:spcBef>
              <a:defRPr sz="2844"/>
            </a:pPr>
            <a:r>
              <a:t>房价与是否靠近查尔斯河无关。</a:t>
            </a:r>
          </a:p>
          <a:p>
            <a:pPr marL="351155" indent="-351155" defTabSz="461518">
              <a:spcBef>
                <a:spcPts val="3300"/>
              </a:spcBef>
              <a:defRPr sz="2844"/>
            </a:pPr>
            <a:r>
              <a:t>房价与一氧化氮浓度无关。</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4" name="公众号底部图.jpg" descr="公众号底部图.jpg"/>
          <p:cNvPicPr>
            <a:picLocks noChangeAspect="1"/>
          </p:cNvPicPr>
          <p:nvPr/>
        </p:nvPicPr>
        <p:blipFill>
          <a:blip r:embed="rId2">
            <a:extLst/>
          </a:blip>
          <a:stretch>
            <a:fillRect/>
          </a:stretch>
        </p:blipFill>
        <p:spPr>
          <a:xfrm>
            <a:off x="1085899" y="1007516"/>
            <a:ext cx="10515601" cy="82550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26" name="主讲人：吴老师…"/>
          <p:cNvSpPr txBox="1"/>
          <p:nvPr>
            <p:ph type="body" idx="1"/>
          </p:nvPr>
        </p:nvSpPr>
        <p:spPr>
          <a:prstGeom prst="rect">
            <a:avLst/>
          </a:prstGeom>
        </p:spPr>
        <p:txBody>
          <a:bodyPr/>
          <a:lstStyle/>
          <a:p>
            <a:pPr marL="377825" indent="-377825" defTabSz="496570">
              <a:spcBef>
                <a:spcPts val="3500"/>
              </a:spcBef>
              <a:defRPr sz="3060"/>
            </a:pPr>
            <a:r>
              <a:t> 主讲人：吴老师</a:t>
            </a:r>
          </a:p>
          <a:p>
            <a:pPr marL="377825" indent="-377825" defTabSz="496570">
              <a:spcBef>
                <a:spcPts val="3500"/>
              </a:spcBef>
              <a:defRPr sz="3060"/>
            </a:pPr>
            <a:r>
              <a:t> 美国统计学博士</a:t>
            </a:r>
          </a:p>
          <a:p>
            <a:pPr marL="377825" indent="-377825" defTabSz="496570">
              <a:spcBef>
                <a:spcPts val="3500"/>
              </a:spcBef>
              <a:defRPr sz="3060"/>
            </a:pPr>
            <a:r>
              <a:t> 目前在美东一家财富100强的金融机构担任数据科学家(data scientist)，主要负责在数据中挖掘投资价值，为数据提供者提出优化战略，为内部商业合作伙伴提供咨询。</a:t>
            </a:r>
          </a:p>
          <a:p>
            <a:pPr marL="377825" indent="-377825" defTabSz="496570">
              <a:spcBef>
                <a:spcPts val="3500"/>
              </a:spcBef>
              <a:defRPr sz="3060"/>
            </a:pPr>
            <a:r>
              <a:t> 擅长把商业问题转化为定量分析问题，从统计分析以及机器学习中找到答案。</a:t>
            </a:r>
          </a:p>
          <a:p>
            <a:pPr marL="377825" indent="-377825" defTabSz="496570">
              <a:spcBef>
                <a:spcPts val="3500"/>
              </a:spcBef>
              <a:defRPr sz="3060"/>
            </a:pPr>
            <a:r>
              <a:t> 熟悉的分析工具：R，Python，SAS，Spark，以及SQL。</a:t>
            </a:r>
          </a:p>
        </p:txBody>
      </p:sp>
      <p:sp>
        <p:nvSpPr>
          <p:cNvPr id="127" name="讲师背景介绍"/>
          <p:cNvSpPr txBox="1"/>
          <p:nvPr>
            <p:ph type="title"/>
          </p:nvPr>
        </p:nvSpPr>
        <p:spPr>
          <a:prstGeom prst="rect">
            <a:avLst/>
          </a:prstGeom>
        </p:spPr>
        <p:txBody>
          <a:bodyPr/>
          <a:lstStyle>
            <a:lvl1pPr algn="l" defTabSz="457200">
              <a:defRPr sz="6000">
                <a:latin typeface="Helvetica"/>
                <a:ea typeface="Helvetica"/>
                <a:cs typeface="Helvetica"/>
                <a:sym typeface="Helvetica"/>
              </a:defRPr>
            </a:lvl1pPr>
          </a:lstStyle>
          <a:p>
            <a:pPr/>
            <a:r>
              <a:t>讲师背景介绍</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29" name="本次Live主要包括以下内容"/>
          <p:cNvSpPr txBox="1"/>
          <p:nvPr>
            <p:ph type="title"/>
          </p:nvPr>
        </p:nvSpPr>
        <p:spPr>
          <a:prstGeom prst="rect">
            <a:avLst/>
          </a:prstGeom>
        </p:spPr>
        <p:txBody>
          <a:bodyPr/>
          <a:lstStyle>
            <a:lvl1pPr algn="l" defTabSz="457200">
              <a:defRPr sz="6000">
                <a:latin typeface="Helvetica"/>
                <a:ea typeface="Helvetica"/>
                <a:cs typeface="Helvetica"/>
                <a:sym typeface="Helvetica"/>
              </a:defRPr>
            </a:lvl1pPr>
          </a:lstStyle>
          <a:p>
            <a:pPr/>
            <a:r>
              <a:t>本次Live主要包括以下内容</a:t>
            </a:r>
          </a:p>
        </p:txBody>
      </p:sp>
      <p:sp>
        <p:nvSpPr>
          <p:cNvPr id="130" name="从主讲人工作项目中看机器学习在北美对商业决策的重要性。…"/>
          <p:cNvSpPr txBox="1"/>
          <p:nvPr>
            <p:ph type="body" idx="1"/>
          </p:nvPr>
        </p:nvSpPr>
        <p:spPr>
          <a:prstGeom prst="rect">
            <a:avLst/>
          </a:prstGeom>
        </p:spPr>
        <p:txBody>
          <a:bodyPr/>
          <a:lstStyle/>
          <a:p>
            <a:pPr/>
            <a:r>
              <a:t> 从主讲人工作项目中看机器学习在北美对商业决策的重要性。</a:t>
            </a:r>
          </a:p>
          <a:p>
            <a:pPr/>
            <a:r>
              <a:t> 什么是机器学习？从案例分析中介绍机器学习能解决的问题。</a:t>
            </a:r>
          </a:p>
          <a:p>
            <a:pPr/>
            <a:r>
              <a:t> 在ipython notebook中使用进行数据可视化和分析来得到</a:t>
            </a:r>
            <a:r>
              <a:rPr b="1">
                <a:latin typeface="Helvetica"/>
                <a:ea typeface="Helvetica"/>
                <a:cs typeface="Helvetica"/>
                <a:sym typeface="Helvetica"/>
              </a:rPr>
              <a:t>商业洞察</a:t>
            </a:r>
            <a: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32" name="真实案例：房贷违额约预测"/>
          <p:cNvSpPr txBox="1"/>
          <p:nvPr>
            <p:ph type="title"/>
          </p:nvPr>
        </p:nvSpPr>
        <p:spPr>
          <a:prstGeom prst="rect">
            <a:avLst/>
          </a:prstGeom>
        </p:spPr>
        <p:txBody>
          <a:bodyPr/>
          <a:lstStyle>
            <a:lvl1pPr algn="l" defTabSz="457200">
              <a:defRPr sz="6000">
                <a:latin typeface="Helvetica"/>
                <a:ea typeface="Helvetica"/>
                <a:cs typeface="Helvetica"/>
                <a:sym typeface="Helvetica"/>
              </a:defRPr>
            </a:lvl1pPr>
          </a:lstStyle>
          <a:p>
            <a:pPr/>
            <a:r>
              <a:t>真实案例：房贷违额约预测</a:t>
            </a:r>
          </a:p>
        </p:txBody>
      </p:sp>
      <p:sp>
        <p:nvSpPr>
          <p:cNvPr id="133" name="这是我上一份在美东一家银行工作的一个项目，主要是为美联储压力测试（DFAST）预测银行现有房贷资产在未来九个季度在不同经济走势（比如正常或者严重恶化）下的违约额。…"/>
          <p:cNvSpPr txBox="1"/>
          <p:nvPr>
            <p:ph type="body" idx="1"/>
          </p:nvPr>
        </p:nvSpPr>
        <p:spPr>
          <a:prstGeom prst="rect">
            <a:avLst/>
          </a:prstGeom>
        </p:spPr>
        <p:txBody>
          <a:bodyPr/>
          <a:lstStyle/>
          <a:p>
            <a:pPr marL="377825" indent="-377825" defTabSz="496570">
              <a:spcBef>
                <a:spcPts val="3500"/>
              </a:spcBef>
              <a:defRPr sz="3060"/>
            </a:pPr>
            <a:r>
              <a:t> 这是我上一份在美东一家银行工作的一个项目，主要是为美联储压力测试（DFAST）预测银行现有房贷资产在未来九个季度在不同经济走势（比如正常或者严重恶化）下的违约额。</a:t>
            </a:r>
          </a:p>
          <a:p>
            <a:pPr marL="377825" indent="-377825" defTabSz="496570">
              <a:spcBef>
                <a:spcPts val="3500"/>
              </a:spcBef>
              <a:defRPr sz="3060"/>
            </a:pPr>
            <a:r>
              <a:t> 在预测的同时，我们还要分析是什么主要因素决定总共违约金额的大小。比如贷款价值比（Loan to Value），贷款人的信用记录，季节因素，和消费者信心指数等等是如何影响违约金额的。</a:t>
            </a:r>
          </a:p>
          <a:p>
            <a:pPr marL="377825" indent="-377825" defTabSz="496570">
              <a:spcBef>
                <a:spcPts val="3500"/>
              </a:spcBef>
              <a:defRPr sz="3060"/>
            </a:pPr>
            <a:r>
              <a:t> 预测的九个季度违约额度会直接决定银行的现金储备额度以对应最坏的情况，这也是为什么这个测试称为压力测试的原因。</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35" name="真实案例：预测潜在基金客户"/>
          <p:cNvSpPr txBox="1"/>
          <p:nvPr>
            <p:ph type="title"/>
          </p:nvPr>
        </p:nvSpPr>
        <p:spPr>
          <a:prstGeom prst="rect">
            <a:avLst/>
          </a:prstGeom>
        </p:spPr>
        <p:txBody>
          <a:bodyPr/>
          <a:lstStyle>
            <a:lvl1pPr algn="l" defTabSz="457200">
              <a:defRPr sz="6000">
                <a:latin typeface="Helvetica"/>
                <a:ea typeface="Helvetica"/>
                <a:cs typeface="Helvetica"/>
                <a:sym typeface="Helvetica"/>
              </a:defRPr>
            </a:lvl1pPr>
          </a:lstStyle>
          <a:p>
            <a:pPr/>
            <a:r>
              <a:t>真实案例：预测潜在基金客户</a:t>
            </a:r>
          </a:p>
        </p:txBody>
      </p:sp>
      <p:sp>
        <p:nvSpPr>
          <p:cNvPr id="136" name="项目描述：主要是通过对基金根据理财顾问（financial advisor）在共同基金网站上的行为来预测最后可能的基金买家。…"/>
          <p:cNvSpPr txBox="1"/>
          <p:nvPr>
            <p:ph type="body" idx="1"/>
          </p:nvPr>
        </p:nvSpPr>
        <p:spPr>
          <a:prstGeom prst="rect">
            <a:avLst/>
          </a:prstGeom>
        </p:spPr>
        <p:txBody>
          <a:bodyPr/>
          <a:lstStyle/>
          <a:p>
            <a:pPr marL="364489" indent="-364489" defTabSz="479044">
              <a:spcBef>
                <a:spcPts val="3400"/>
              </a:spcBef>
              <a:defRPr sz="2952"/>
            </a:pPr>
            <a:r>
              <a:rPr b="1">
                <a:latin typeface="Helvetica"/>
                <a:ea typeface="Helvetica"/>
                <a:cs typeface="Helvetica"/>
                <a:sym typeface="Helvetica"/>
              </a:rPr>
              <a:t>项目描述</a:t>
            </a:r>
            <a:r>
              <a:t>：主要是通过对基金根据理财顾问（financial advisor）在共同基金网站上的行为来预测最后可能的基金买家。</a:t>
            </a:r>
          </a:p>
          <a:p>
            <a:pPr marL="364489" indent="-364489" defTabSz="479044">
              <a:spcBef>
                <a:spcPts val="3400"/>
              </a:spcBef>
              <a:defRPr sz="2952"/>
            </a:pPr>
            <a:r>
              <a:rPr b="1">
                <a:latin typeface="Helvetica"/>
                <a:ea typeface="Helvetica"/>
                <a:cs typeface="Helvetica"/>
                <a:sym typeface="Helvetica"/>
              </a:rPr>
              <a:t>目标</a:t>
            </a:r>
            <a:r>
              <a:t>：给出每个理财顾问最终购买基金的</a:t>
            </a:r>
            <a:r>
              <a:rPr b="1">
                <a:latin typeface="Helvetica"/>
                <a:ea typeface="Helvetica"/>
                <a:cs typeface="Helvetica"/>
                <a:sym typeface="Helvetica"/>
              </a:rPr>
              <a:t>可能性</a:t>
            </a:r>
            <a:r>
              <a:t>，然后销售人员针对性的来进行下一步联系以增加基金销量。</a:t>
            </a:r>
          </a:p>
          <a:p>
            <a:pPr marL="364489" indent="-364489" defTabSz="479044">
              <a:spcBef>
                <a:spcPts val="3400"/>
              </a:spcBef>
              <a:defRPr sz="2952"/>
            </a:pPr>
            <a:r>
              <a:rPr b="1">
                <a:latin typeface="Helvetica"/>
                <a:ea typeface="Helvetica"/>
                <a:cs typeface="Helvetica"/>
                <a:sym typeface="Helvetica"/>
              </a:rPr>
              <a:t>挑战</a:t>
            </a:r>
            <a:r>
              <a:t>：高维数据（每个人每次网站访问可以生成大量数据），数据量巨大，模型预测准确性的评估。</a:t>
            </a:r>
          </a:p>
          <a:p>
            <a:pPr marL="364489" indent="-364489" defTabSz="479044">
              <a:spcBef>
                <a:spcPts val="3400"/>
              </a:spcBef>
              <a:defRPr sz="2952"/>
            </a:pPr>
            <a:r>
              <a:rPr b="1">
                <a:latin typeface="Helvetica"/>
                <a:ea typeface="Helvetica"/>
                <a:cs typeface="Helvetica"/>
                <a:sym typeface="Helvetica"/>
              </a:rPr>
              <a:t>理想结果</a:t>
            </a:r>
            <a:r>
              <a:t>：基金根据分析结果对部分客户进行营销策略调整，通过调整后的销售额和传统方法销售额做比较来确定新方案是否成功（AB Test）。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38" name="机器学习"/>
          <p:cNvSpPr txBox="1"/>
          <p:nvPr>
            <p:ph type="title"/>
          </p:nvPr>
        </p:nvSpPr>
        <p:spPr>
          <a:prstGeom prst="rect">
            <a:avLst/>
          </a:prstGeom>
        </p:spPr>
        <p:txBody>
          <a:bodyPr/>
          <a:lstStyle>
            <a:lvl1pPr algn="l" defTabSz="457200">
              <a:defRPr sz="6000">
                <a:latin typeface="Helvetica"/>
                <a:ea typeface="Helvetica"/>
                <a:cs typeface="Helvetica"/>
                <a:sym typeface="Helvetica"/>
              </a:defRPr>
            </a:lvl1pPr>
          </a:lstStyle>
          <a:p>
            <a:pPr/>
            <a:r>
              <a:t>机器学习</a:t>
            </a:r>
          </a:p>
        </p:txBody>
      </p:sp>
      <p:sp>
        <p:nvSpPr>
          <p:cNvPr id="139" name="机器学习（Machine Learning）是人工智能的分支，其目标是通过算法从现有的数据中建立模型（学习）来解决问题。…"/>
          <p:cNvSpPr txBox="1"/>
          <p:nvPr>
            <p:ph type="body" idx="1"/>
          </p:nvPr>
        </p:nvSpPr>
        <p:spPr>
          <a:xfrm>
            <a:off x="952500" y="2609850"/>
            <a:ext cx="11099800" cy="6286500"/>
          </a:xfrm>
          <a:prstGeom prst="rect">
            <a:avLst/>
          </a:prstGeom>
        </p:spPr>
        <p:txBody>
          <a:bodyPr/>
          <a:lstStyle/>
          <a:p>
            <a:pPr marL="320040" indent="-320040" defTabSz="420624">
              <a:spcBef>
                <a:spcPts val="3000"/>
              </a:spcBef>
              <a:defRPr sz="2592"/>
            </a:pPr>
            <a:r>
              <a:t> 机器学习（Machine Learning）是</a:t>
            </a:r>
            <a:r>
              <a:rPr b="1">
                <a:latin typeface="Helvetica"/>
                <a:ea typeface="Helvetica"/>
                <a:cs typeface="Helvetica"/>
                <a:sym typeface="Helvetica"/>
              </a:rPr>
              <a:t>人工智能的分支</a:t>
            </a:r>
            <a:r>
              <a:t>，其目标是通过算法从现有的数据中建立模型（学习）来解决问题。</a:t>
            </a:r>
          </a:p>
          <a:p>
            <a:pPr marL="320040" indent="-320040" defTabSz="420624">
              <a:spcBef>
                <a:spcPts val="3000"/>
              </a:spcBef>
              <a:defRPr sz="2592"/>
            </a:pPr>
            <a:r>
              <a:t> 机器学习是一门</a:t>
            </a:r>
            <a:r>
              <a:rPr b="1">
                <a:latin typeface="Helvetica"/>
                <a:ea typeface="Helvetica"/>
                <a:cs typeface="Helvetica"/>
                <a:sym typeface="Helvetica"/>
              </a:rPr>
              <a:t>交叉学科</a:t>
            </a:r>
            <a:r>
              <a:t>，涉及概率统计（probability and statistics），优化（optimization），和计算机编程（computer programming）等等。</a:t>
            </a:r>
          </a:p>
          <a:p>
            <a:pPr marL="320040" indent="-320040" defTabSz="420624">
              <a:spcBef>
                <a:spcPts val="3000"/>
              </a:spcBef>
              <a:defRPr sz="2592"/>
            </a:pPr>
            <a:r>
              <a:rPr b="1">
                <a:latin typeface="Helvetica"/>
                <a:ea typeface="Helvetica"/>
                <a:cs typeface="Helvetica"/>
                <a:sym typeface="Helvetica"/>
              </a:rPr>
              <a:t> 用途极为广泛</a:t>
            </a:r>
            <a:r>
              <a:t>：从预测信用卡违约风险，癌症病人五年生存概率到汽车无人驾驶，都有着机器学习的身影。</a:t>
            </a:r>
          </a:p>
          <a:p>
            <a:pPr marL="320040" indent="-320040" defTabSz="420624">
              <a:spcBef>
                <a:spcPts val="3000"/>
              </a:spcBef>
              <a:defRPr sz="2592"/>
            </a:pPr>
            <a:r>
              <a:rPr b="1">
                <a:latin typeface="Helvetica"/>
                <a:ea typeface="Helvetica"/>
                <a:cs typeface="Helvetica"/>
                <a:sym typeface="Helvetica"/>
              </a:rPr>
              <a:t>备受重视</a:t>
            </a:r>
            <a:r>
              <a:t>：人们在决策分析的时候越来越多得用定量方法（quantitative approach）来衡量一个决策的优劣。</a:t>
            </a:r>
          </a:p>
          <a:p>
            <a:pPr marL="320040" indent="-320040" defTabSz="420624">
              <a:spcBef>
                <a:spcPts val="3000"/>
              </a:spcBef>
              <a:defRPr sz="2592"/>
            </a:pPr>
            <a:r>
              <a:rPr b="1">
                <a:latin typeface="Helvetica"/>
                <a:ea typeface="Helvetica"/>
                <a:cs typeface="Helvetica"/>
                <a:sym typeface="Helvetica"/>
              </a:rPr>
              <a:t> 泰阁志-解密大数据</a:t>
            </a:r>
            <a:r>
              <a:t>系列课程带你一步步深入大数据的各个分支，让我们开始吧！</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41" name="机器学习和大数据的关系"/>
          <p:cNvSpPr txBox="1"/>
          <p:nvPr>
            <p:ph type="title"/>
          </p:nvPr>
        </p:nvSpPr>
        <p:spPr>
          <a:prstGeom prst="rect">
            <a:avLst/>
          </a:prstGeom>
        </p:spPr>
        <p:txBody>
          <a:bodyPr/>
          <a:lstStyle>
            <a:lvl1pPr algn="l" defTabSz="457200">
              <a:defRPr sz="6000">
                <a:latin typeface="Helvetica"/>
                <a:ea typeface="Helvetica"/>
                <a:cs typeface="Helvetica"/>
                <a:sym typeface="Helvetica"/>
              </a:defRPr>
            </a:lvl1pPr>
          </a:lstStyle>
          <a:p>
            <a:pPr/>
            <a:r>
              <a:t>机器学习和大数据的关系</a:t>
            </a:r>
          </a:p>
        </p:txBody>
      </p:sp>
      <p:sp>
        <p:nvSpPr>
          <p:cNvPr id="142" name="简单来说，我们应用机器学习的算法到数据中来估计模型参数，大规模的数据是获得稳健（robust）参数估计的基础。…"/>
          <p:cNvSpPr txBox="1"/>
          <p:nvPr>
            <p:ph type="body" idx="1"/>
          </p:nvPr>
        </p:nvSpPr>
        <p:spPr>
          <a:prstGeom prst="rect">
            <a:avLst/>
          </a:prstGeom>
        </p:spPr>
        <p:txBody>
          <a:bodyPr/>
          <a:lstStyle/>
          <a:p>
            <a:pPr marL="391159" indent="-391159" defTabSz="514095">
              <a:spcBef>
                <a:spcPts val="3600"/>
              </a:spcBef>
              <a:defRPr sz="3168"/>
            </a:pPr>
            <a:r>
              <a:t> 简单来说，我们应用机器学习的算法到数据中来估计模型参数，大规模的数据是获得稳健（robust）参数估计的基础。</a:t>
            </a:r>
          </a:p>
          <a:p>
            <a:pPr marL="391159" indent="-391159" defTabSz="514095">
              <a:spcBef>
                <a:spcPts val="3600"/>
              </a:spcBef>
              <a:defRPr sz="3168"/>
            </a:pPr>
            <a:r>
              <a:t> 对于大数据的定义，你可以简单得理解为一台计算机无法处理的数据量。你必须依赖比如spark这样的计算引擎到多台计算机做分布式处理。随着课程的深入，我们会涉及更多的大数据处理方法。</a:t>
            </a:r>
          </a:p>
          <a:p>
            <a:pPr marL="391159" indent="-391159" defTabSz="514095">
              <a:spcBef>
                <a:spcPts val="3600"/>
              </a:spcBef>
              <a:defRPr sz="3168"/>
            </a:pPr>
          </a:p>
        </p:txBody>
      </p:sp>
      <p:pic>
        <p:nvPicPr>
          <p:cNvPr id="143" name="pasted-image.pdf" descr="pasted-image.pdf"/>
          <p:cNvPicPr>
            <a:picLocks noChangeAspect="1"/>
          </p:cNvPicPr>
          <p:nvPr/>
        </p:nvPicPr>
        <p:blipFill>
          <a:blip r:embed="rId3">
            <a:extLst/>
          </a:blip>
          <a:stretch>
            <a:fillRect/>
          </a:stretch>
        </p:blipFill>
        <p:spPr>
          <a:xfrm>
            <a:off x="1004441" y="6930549"/>
            <a:ext cx="3848652" cy="2159001"/>
          </a:xfrm>
          <a:prstGeom prst="rect">
            <a:avLst/>
          </a:prstGeom>
          <a:ln w="12700">
            <a:miter lim="400000"/>
          </a:ln>
        </p:spPr>
      </p:pic>
      <p:pic>
        <p:nvPicPr>
          <p:cNvPr id="144" name="pasted-image.pdf" descr="pasted-image.pdf"/>
          <p:cNvPicPr>
            <a:picLocks noChangeAspect="1"/>
          </p:cNvPicPr>
          <p:nvPr/>
        </p:nvPicPr>
        <p:blipFill>
          <a:blip r:embed="rId4">
            <a:extLst/>
          </a:blip>
          <a:stretch>
            <a:fillRect/>
          </a:stretch>
        </p:blipFill>
        <p:spPr>
          <a:xfrm>
            <a:off x="6238180" y="7136080"/>
            <a:ext cx="3325460" cy="197538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46" name="机器学习的主要任务-监督学习"/>
          <p:cNvSpPr txBox="1"/>
          <p:nvPr>
            <p:ph type="title"/>
          </p:nvPr>
        </p:nvSpPr>
        <p:spPr>
          <a:prstGeom prst="rect">
            <a:avLst/>
          </a:prstGeom>
        </p:spPr>
        <p:txBody>
          <a:bodyPr/>
          <a:lstStyle>
            <a:lvl1pPr algn="l" defTabSz="457200">
              <a:defRPr sz="6000">
                <a:latin typeface="Helvetica"/>
                <a:ea typeface="Helvetica"/>
                <a:cs typeface="Helvetica"/>
                <a:sym typeface="Helvetica"/>
              </a:defRPr>
            </a:lvl1pPr>
          </a:lstStyle>
          <a:p>
            <a:pPr/>
            <a:r>
              <a:t>机器学习的主要任务-监督学习</a:t>
            </a:r>
          </a:p>
        </p:txBody>
      </p:sp>
      <p:sp>
        <p:nvSpPr>
          <p:cNvPr id="147" name="监督学习（Supervised Learning）：从给定的训练数据集中学习出一个函数，当新的数据到来时，可以根据这个函数预测结果。监督学习的训练集（training data）要求是包括输入和输出，也可以说是特征和目标。…"/>
          <p:cNvSpPr txBox="1"/>
          <p:nvPr>
            <p:ph type="body" idx="1"/>
          </p:nvPr>
        </p:nvSpPr>
        <p:spPr>
          <a:prstGeom prst="rect">
            <a:avLst/>
          </a:prstGeom>
        </p:spPr>
        <p:txBody>
          <a:bodyPr/>
          <a:lstStyle/>
          <a:p>
            <a:pPr marL="413384" indent="-413384" defTabSz="543305">
              <a:spcBef>
                <a:spcPts val="3900"/>
              </a:spcBef>
              <a:defRPr sz="3348"/>
            </a:pPr>
            <a:r>
              <a:t> 监督学习（Supervised Learning）：从给定的训练数据集中学习出一个函数，当新的数据到来时，可以根据这个函数预测结果。监督学习的训练集（training data）要求是包括输入和输出，也可以说是特征和目标。</a:t>
            </a:r>
          </a:p>
          <a:p>
            <a:pPr marL="413384" indent="-413384" defTabSz="543305">
              <a:spcBef>
                <a:spcPts val="3900"/>
              </a:spcBef>
              <a:defRPr sz="3348"/>
            </a:pPr>
            <a:r>
              <a:t> 监督学习的例子包括预测某个地区的房价，信用卡违约概率，和手写数字的识别。</a:t>
            </a:r>
          </a:p>
          <a:p>
            <a:pPr marL="413384" indent="-413384" defTabSz="543305">
              <a:spcBef>
                <a:spcPts val="3900"/>
              </a:spcBef>
              <a:defRPr sz="3348"/>
            </a:pPr>
          </a:p>
        </p:txBody>
      </p:sp>
      <p:pic>
        <p:nvPicPr>
          <p:cNvPr id="148" name="pasted-image.pdf" descr="pasted-image.pdf"/>
          <p:cNvPicPr>
            <a:picLocks noChangeAspect="1"/>
          </p:cNvPicPr>
          <p:nvPr/>
        </p:nvPicPr>
        <p:blipFill>
          <a:blip r:embed="rId3">
            <a:extLst/>
          </a:blip>
          <a:stretch>
            <a:fillRect/>
          </a:stretch>
        </p:blipFill>
        <p:spPr>
          <a:xfrm>
            <a:off x="1744364" y="6818014"/>
            <a:ext cx="2324101" cy="1739901"/>
          </a:xfrm>
          <a:prstGeom prst="rect">
            <a:avLst/>
          </a:prstGeom>
          <a:ln w="12700">
            <a:miter lim="400000"/>
          </a:ln>
        </p:spPr>
      </p:pic>
      <p:pic>
        <p:nvPicPr>
          <p:cNvPr id="149" name="pasted-image.pdf" descr="pasted-image.pdf"/>
          <p:cNvPicPr>
            <a:picLocks noChangeAspect="1"/>
          </p:cNvPicPr>
          <p:nvPr/>
        </p:nvPicPr>
        <p:blipFill>
          <a:blip r:embed="rId4">
            <a:extLst/>
          </a:blip>
          <a:stretch>
            <a:fillRect/>
          </a:stretch>
        </p:blipFill>
        <p:spPr>
          <a:xfrm>
            <a:off x="5050928" y="6818014"/>
            <a:ext cx="2628901" cy="1739901"/>
          </a:xfrm>
          <a:prstGeom prst="rect">
            <a:avLst/>
          </a:prstGeom>
          <a:ln w="12700">
            <a:miter lim="400000"/>
          </a:ln>
        </p:spPr>
      </p:pic>
      <p:pic>
        <p:nvPicPr>
          <p:cNvPr id="150" name="pasted-image.pdf" descr="pasted-image.pdf"/>
          <p:cNvPicPr>
            <a:picLocks noChangeAspect="1"/>
          </p:cNvPicPr>
          <p:nvPr/>
        </p:nvPicPr>
        <p:blipFill>
          <a:blip r:embed="rId5">
            <a:extLst/>
          </a:blip>
          <a:stretch>
            <a:fillRect/>
          </a:stretch>
        </p:blipFill>
        <p:spPr>
          <a:xfrm>
            <a:off x="8847832" y="6818014"/>
            <a:ext cx="2184401" cy="1739901"/>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