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3F0610-AF95-D68B-E91B-275393338205}" name="Martha M. Santana" initials="MS" userId="S::santanam@oldwestbury.edu::38d026e6-fafe-4f6a-893d-86a1cde804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8A0E5-6159-42E6-A21A-7C06BDB4A081}" v="5" dt="2022-09-23T15:14:30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08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9935-9577-E278-1082-36AE6CB6B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A04D7-39BF-02E1-36A6-B52FB9C08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9D21-8AE3-B58A-2188-9BE11416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F13C-5890-2E36-AE82-BE21C647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100D-1CA7-891A-6960-AC5AE6AA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3F05-E9D0-BFC5-3063-F45F782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4FE7E-D1F2-5696-89FC-092438C0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96CD-770A-5EB9-3295-8B5CE521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2829-7266-BE4C-C019-5F19E7ED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32A3-ACC2-4EDA-4292-6DBCA90C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84AA5-06ED-A86C-4459-8E15F7BB2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4B515-19A2-A813-81F3-CE182551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D9C3-B9AB-8797-57D4-209ADAA1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CDEF-3665-4E2D-19A3-B4AE262A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7BB2-D0A2-6B7E-4319-3CB52A5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437C-E20C-761D-7549-EBE8F624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726A-08D6-D372-E885-86D691C9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0AAE-8BBE-3155-2628-B0D6B17F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B931-7DFE-87A9-220D-DB42240B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F1BD-D4AF-E2AC-7878-2FBBC3F0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58F0-4107-528C-E776-B9D7BEAF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CCCC-3CFA-41AC-7669-4515265E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97B9-861A-CC70-6D8C-CA14AD1C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79A5-43EB-758B-72F6-CE5AC7DF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4FCD-84A5-72BB-56AF-E167DB8C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AF93-4D05-1C22-2354-54DF6AE7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4B38-F925-BE05-E5BE-756707E74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AC701-629E-3736-5FB6-2DAC88A4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66759-837D-AF1F-5203-B00C22D1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1DCF2-37EB-FBB9-68AE-61C9A2B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1116-7465-AEB3-F4B1-3AA9F24F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483A-7E56-3354-715F-719CD2A7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A93B-6592-AA3A-1DCC-40A8B097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2A6F9-7ADA-FD68-7F75-8AAD8CD0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9E5AE-C1F2-189E-7947-45A0B5CE0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43D05-2D87-3F0A-4448-20489626B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7083C-2373-7818-758B-1E907A9F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7B81F-B609-6C2B-2DC7-3AEBEE2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6589C-F929-3A3E-7E3B-4F1B5926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6CD0-45D1-A70E-1461-206B9088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0A1F9-5D2E-662D-8E14-37D12178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9B7DD-E5AB-4C21-29D2-9FB7A789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C1219-16D7-B5AC-B04E-F36B8E23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6873-0C76-6F99-E8AE-47166228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A740A-B468-D9C9-5706-628D9393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A2C94-6219-FA9A-9F26-94B279E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DED5-1C43-F04F-CDB8-A3C7184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1031-83EB-82BD-1C98-BD9F6E5F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E43D6-A0C3-57BC-FC08-28209779B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7332-24C8-F7BD-59E5-948478A9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108AD-CB92-2CA9-5BAA-5EFECD79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614BA-E2C0-5916-2265-0BC8D57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27D6-603E-C379-F588-3E14A25D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0AF9C-8435-FC48-781D-239B445C8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2F10D-48E8-4F44-FB90-D1C5D850F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91262-0CD7-5D72-08A7-FB336366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67465-5A34-DE21-D890-5DC95B4F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B5ACA-FF0F-8695-674A-187AB83B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CB10E-DEEE-C4A5-DE23-501B7C2B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2D72-DCEE-AC33-50CD-86F27B90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89B4-46E5-2BD2-58DA-EE412781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C213-1519-4122-929E-F7C836139E8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3FE5-43D2-99E8-3BA6-BE6ADBA6C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FC42-79DF-F8E3-2F25-9A1BC37D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C895-596E-4F02-8F8E-EFE9107B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0718AE-A2D4-77B4-E7D2-D3468C60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Full Faculty Meeting    9/23/22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36415-57D0-B34E-3A32-1119CAFF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847" y="3318499"/>
            <a:ext cx="6471432" cy="3935281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1) Governor </a:t>
            </a:r>
            <a:r>
              <a:rPr lang="en-US" dirty="0" err="1"/>
              <a:t>Hochul</a:t>
            </a:r>
            <a:r>
              <a:rPr lang="en-US" dirty="0"/>
              <a:t>/SUNY One-time Funding</a:t>
            </a:r>
          </a:p>
          <a:p>
            <a:pPr lvl="1"/>
            <a:r>
              <a:rPr lang="en-US" dirty="0"/>
              <a:t>2) Social Justice Center</a:t>
            </a:r>
          </a:p>
          <a:p>
            <a:pPr lvl="1"/>
            <a:r>
              <a:rPr lang="en-US" dirty="0"/>
              <a:t>3) Meeting with SGA leadership</a:t>
            </a:r>
          </a:p>
        </p:txBody>
      </p:sp>
    </p:spTree>
    <p:extLst>
      <p:ext uri="{BB962C8B-B14F-4D97-AF65-F5344CB8AC3E}">
        <p14:creationId xmlns:p14="http://schemas.microsoft.com/office/powerpoint/2010/main" val="39900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3FDCC7-E7F2-9F87-AE2D-1D8F2499B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1" y="435498"/>
            <a:ext cx="5266718" cy="5987003"/>
          </a:xfrm>
        </p:spPr>
      </p:pic>
    </p:spTree>
    <p:extLst>
      <p:ext uri="{BB962C8B-B14F-4D97-AF65-F5344CB8AC3E}">
        <p14:creationId xmlns:p14="http://schemas.microsoft.com/office/powerpoint/2010/main" val="308647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0F103A7-E4FE-40B1-CB31-16749ADC7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815" y="243807"/>
            <a:ext cx="5987036" cy="6376068"/>
          </a:xfrm>
        </p:spPr>
      </p:pic>
    </p:spTree>
    <p:extLst>
      <p:ext uri="{BB962C8B-B14F-4D97-AF65-F5344CB8AC3E}">
        <p14:creationId xmlns:p14="http://schemas.microsoft.com/office/powerpoint/2010/main" val="122960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0CC9-71A8-EC32-B224-8B790520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49" y="193163"/>
            <a:ext cx="10515600" cy="443477"/>
          </a:xfrm>
        </p:spPr>
        <p:txBody>
          <a:bodyPr>
            <a:normAutofit fontScale="90000"/>
          </a:bodyPr>
          <a:lstStyle/>
          <a:p>
            <a:r>
              <a:rPr lang="en-US" dirty="0"/>
              <a:t>Governor </a:t>
            </a:r>
            <a:r>
              <a:rPr lang="en-US" dirty="0" err="1"/>
              <a:t>Hochul</a:t>
            </a:r>
            <a:r>
              <a:rPr lang="en-US" dirty="0"/>
              <a:t>/SUNY $60M &amp; $53M  (FYE ‘23)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BE7EDF-811B-D24C-CECE-A080D2275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001908"/>
              </p:ext>
            </p:extLst>
          </p:nvPr>
        </p:nvGraphicFramePr>
        <p:xfrm>
          <a:off x="278968" y="763096"/>
          <a:ext cx="11657218" cy="568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032">
                  <a:extLst>
                    <a:ext uri="{9D8B030D-6E8A-4147-A177-3AD203B41FA5}">
                      <a16:colId xmlns:a16="http://schemas.microsoft.com/office/drawing/2014/main" val="75692749"/>
                    </a:ext>
                  </a:extLst>
                </a:gridCol>
                <a:gridCol w="6221186">
                  <a:extLst>
                    <a:ext uri="{9D8B030D-6E8A-4147-A177-3AD203B41FA5}">
                      <a16:colId xmlns:a16="http://schemas.microsoft.com/office/drawing/2014/main" val="691088181"/>
                    </a:ext>
                  </a:extLst>
                </a:gridCol>
              </a:tblGrid>
              <a:tr h="599952">
                <a:tc>
                  <a:txBody>
                    <a:bodyPr/>
                    <a:lstStyle/>
                    <a:p>
                      <a:r>
                        <a:rPr lang="en-US" dirty="0"/>
                        <a:t>  $60 M ($337K &amp; $1M possible (proposal) for 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$53 M ($1 M for 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19790"/>
                  </a:ext>
                </a:extLst>
              </a:tr>
              <a:tr h="1461795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Enrollment Initiatives</a:t>
                      </a:r>
                    </a:p>
                    <a:p>
                      <a:r>
                        <a:rPr lang="en-US" sz="1400" dirty="0"/>
                        <a:t>     -transformative enrollment strategies</a:t>
                      </a:r>
                    </a:p>
                    <a:p>
                      <a:r>
                        <a:rPr lang="en-US" sz="1400" dirty="0"/>
                        <a:t>     -innovative curriculum</a:t>
                      </a:r>
                    </a:p>
                    <a:p>
                      <a:r>
                        <a:rPr lang="en-US" sz="1400" dirty="0"/>
                        <a:t>     -experiential learning</a:t>
                      </a:r>
                    </a:p>
                    <a:p>
                      <a:r>
                        <a:rPr lang="en-US" sz="1400" dirty="0"/>
                        <a:t>     -partnerships</a:t>
                      </a:r>
                    </a:p>
                    <a:p>
                      <a:r>
                        <a:rPr lang="en-US" sz="1400" dirty="0"/>
                        <a:t>     -programs-emerging fields, serving students…</a:t>
                      </a: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New Faculty – no existing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Diversify faculty</a:t>
                      </a:r>
                    </a:p>
                    <a:p>
                      <a:r>
                        <a:rPr lang="en-US" sz="1400" dirty="0"/>
                        <a:t>*Tenure (uncertain)    </a:t>
                      </a:r>
                    </a:p>
                    <a:p>
                      <a:r>
                        <a:rPr lang="en-US" sz="1400" dirty="0"/>
                        <a:t>     -1-year appointment</a:t>
                      </a:r>
                    </a:p>
                    <a:p>
                      <a:r>
                        <a:rPr lang="en-US" sz="1400" dirty="0"/>
                        <a:t>     -Move to tenure track upon permanent funding (search required) </a:t>
                      </a:r>
                    </a:p>
                    <a:p>
                      <a:r>
                        <a:rPr lang="en-US" sz="1400" dirty="0"/>
                        <a:t>Up to 8 new positions (OW pays benefits)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950488"/>
                  </a:ext>
                </a:extLst>
              </a:tr>
              <a:tr h="2117108">
                <a:tc>
                  <a:txBody>
                    <a:bodyPr/>
                    <a:lstStyle/>
                    <a:p>
                      <a:r>
                        <a:rPr lang="en-US" sz="1400" dirty="0"/>
                        <a:t>$200K Enrollment Management (statewide &amp; technology)</a:t>
                      </a:r>
                    </a:p>
                    <a:p>
                      <a:r>
                        <a:rPr lang="en-US" sz="1400" dirty="0"/>
                        <a:t>$75K OW Model (faculty &amp; grad fellows)</a:t>
                      </a:r>
                    </a:p>
                    <a:p>
                      <a:r>
                        <a:rPr lang="en-US" sz="1400" dirty="0"/>
                        <a:t>$75K DEI/Multicultural Affairs (Multicultural Center-AV)</a:t>
                      </a:r>
                    </a:p>
                    <a:p>
                      <a:r>
                        <a:rPr lang="en-US" sz="1400" dirty="0"/>
                        <a:t>$25K Social Justice Center (organizing)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$925K Faculty and Staff Housing in AV (9)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PBC approved and recommended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Social Justice Fellows (2 &amp; 1 load)</a:t>
                      </a:r>
                    </a:p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  a) Organic Chemistry</a:t>
                      </a:r>
                    </a:p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  b) Philosophy of Justice</a:t>
                      </a:r>
                    </a:p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  c) Performing Arts </a:t>
                      </a:r>
                    </a:p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  d) Data Analytics</a:t>
                      </a:r>
                    </a:p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  e) Public Health and Social Justice 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   f) Mental Health Counseling Program </a:t>
                      </a:r>
                    </a:p>
                    <a:p>
                      <a:r>
                        <a:rPr lang="en-US" sz="1200" dirty="0"/>
                        <a:t>   g) OW STEM</a:t>
                      </a:r>
                    </a:p>
                    <a:p>
                      <a:r>
                        <a:rPr lang="en-US" sz="1200" dirty="0"/>
                        <a:t>   h) Special/Childhood Education </a:t>
                      </a:r>
                    </a:p>
                    <a:p>
                      <a:r>
                        <a:rPr lang="en-US" sz="1400" dirty="0"/>
                        <a:t>                                  </a:t>
                      </a:r>
                      <a:r>
                        <a:rPr lang="en-US" sz="1400" i="1" dirty="0"/>
                        <a:t>The cohort could form the foundation of Social Justice Center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06984"/>
                  </a:ext>
                </a:extLst>
              </a:tr>
              <a:tr h="1384899">
                <a:tc>
                  <a:txBody>
                    <a:bodyPr/>
                    <a:lstStyle/>
                    <a:p>
                      <a:r>
                        <a:rPr lang="en-US" sz="1400" dirty="0"/>
                        <a:t>SUNY Considerations</a:t>
                      </a:r>
                    </a:p>
                    <a:p>
                      <a:r>
                        <a:rPr lang="en-US" sz="1400" dirty="0"/>
                        <a:t>   -DEI                                              -Innovation                      </a:t>
                      </a:r>
                    </a:p>
                    <a:p>
                      <a:r>
                        <a:rPr lang="en-US" sz="1400" dirty="0"/>
                        <a:t>   -Enrollment                                -SUNY Priorities</a:t>
                      </a:r>
                    </a:p>
                    <a:p>
                      <a:r>
                        <a:rPr lang="en-US" sz="1400" dirty="0"/>
                        <a:t>   -MSI                                                  -Pre K-12 Teacher Education</a:t>
                      </a:r>
                    </a:p>
                    <a:p>
                      <a:r>
                        <a:rPr lang="en-US" sz="1400" dirty="0"/>
                        <a:t>   -One time funding                         -STEM &amp; Workforce Development</a:t>
                      </a:r>
                    </a:p>
                    <a:p>
                      <a:r>
                        <a:rPr lang="en-US" sz="1400" dirty="0"/>
                        <a:t>                                                             -Mental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OW Considerations</a:t>
                      </a:r>
                    </a:p>
                    <a:p>
                      <a:r>
                        <a:rPr lang="en-US" sz="1400" dirty="0"/>
                        <a:t>     - Mission                              - Performance Plans</a:t>
                      </a:r>
                    </a:p>
                    <a:p>
                      <a:r>
                        <a:rPr lang="en-US" sz="1400" dirty="0"/>
                        <a:t>     - OW Model (thematic)     - No neg. impact upon school’s budget</a:t>
                      </a:r>
                    </a:p>
                    <a:p>
                      <a:r>
                        <a:rPr lang="en-US" sz="1400" dirty="0"/>
                        <a:t>     - </a:t>
                      </a:r>
                      <a:r>
                        <a:rPr lang="en-US" sz="1400" dirty="0" err="1"/>
                        <a:t>PRODiG</a:t>
                      </a:r>
                      <a:r>
                        <a:rPr lang="en-US" sz="1400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17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207AD2-012A-0D19-0BC9-D55C3AD3D9CC}"/>
              </a:ext>
            </a:extLst>
          </p:cNvPr>
          <p:cNvSpPr txBox="1"/>
          <p:nvPr/>
        </p:nvSpPr>
        <p:spPr>
          <a:xfrm>
            <a:off x="8722581" y="3522428"/>
            <a:ext cx="161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CAP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391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718AE-A2D4-77B4-E7D2-D3468C60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Full Faculty Meeting    9/23/22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36415-57D0-B34E-3A32-1119CAFF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352663"/>
            <a:ext cx="11020507" cy="616740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2) Social Justice Center</a:t>
            </a:r>
          </a:p>
          <a:p>
            <a:pPr lvl="2"/>
            <a:r>
              <a:rPr lang="en-US" dirty="0"/>
              <a:t>Building in Woodlands</a:t>
            </a:r>
          </a:p>
          <a:p>
            <a:pPr lvl="2"/>
            <a:r>
              <a:rPr lang="en-US" dirty="0"/>
              <a:t>Departments, Offices, Academic/support, Art Collection, Multipurpose (inc. classroom)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academic, 2</a:t>
            </a:r>
            <a:r>
              <a:rPr lang="en-US" baseline="30000" dirty="0"/>
              <a:t>nd</a:t>
            </a:r>
            <a:r>
              <a:rPr lang="en-US" dirty="0"/>
              <a:t> &amp; third floor thematic communities (all four years)</a:t>
            </a:r>
          </a:p>
          <a:p>
            <a:pPr lvl="2"/>
            <a:r>
              <a:rPr lang="en-US" dirty="0"/>
              <a:t>Jermaine Archer is nudging this process/work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3) Meeting with SGA leadership</a:t>
            </a:r>
          </a:p>
          <a:p>
            <a:pPr lvl="2"/>
            <a:r>
              <a:rPr lang="en-US" dirty="0"/>
              <a:t>Food is much improved</a:t>
            </a:r>
          </a:p>
          <a:p>
            <a:pPr lvl="2"/>
            <a:r>
              <a:rPr lang="en-US" dirty="0"/>
              <a:t>Do not move juniors and seniors back to Woodlands</a:t>
            </a:r>
          </a:p>
          <a:p>
            <a:pPr lvl="2"/>
            <a:r>
              <a:rPr lang="en-US" dirty="0"/>
              <a:t>Excited about Multicultural Center in AV</a:t>
            </a:r>
          </a:p>
          <a:p>
            <a:pPr lvl="2"/>
            <a:r>
              <a:rPr lang="en-US" dirty="0"/>
              <a:t>Energetic and engaged frosh</a:t>
            </a:r>
          </a:p>
          <a:p>
            <a:pPr lvl="2"/>
            <a:r>
              <a:rPr lang="en-US" dirty="0"/>
              <a:t>Love the “First 6 Weeks” </a:t>
            </a:r>
          </a:p>
          <a:p>
            <a:pPr lvl="2"/>
            <a:r>
              <a:rPr lang="en-US" dirty="0"/>
              <a:t>Concerns</a:t>
            </a:r>
          </a:p>
          <a:p>
            <a:pPr lvl="3"/>
            <a:r>
              <a:rPr lang="en-US" dirty="0"/>
              <a:t>Party Support</a:t>
            </a:r>
          </a:p>
          <a:p>
            <a:pPr lvl="3"/>
            <a:r>
              <a:rPr lang="en-US" dirty="0"/>
              <a:t>Class cancelations/move to remote during first days of classes (notification on doors)</a:t>
            </a:r>
          </a:p>
          <a:p>
            <a:pPr lvl="3"/>
            <a:r>
              <a:rPr lang="en-US" dirty="0"/>
              <a:t>Survey @ Club Bash</a:t>
            </a:r>
          </a:p>
          <a:p>
            <a:pPr lvl="4"/>
            <a:r>
              <a:rPr lang="en-US" dirty="0"/>
              <a:t>Students came to OW: less expensive, close to home, complete studies</a:t>
            </a:r>
          </a:p>
          <a:p>
            <a:pPr lvl="4"/>
            <a:r>
              <a:rPr lang="en-US" dirty="0"/>
              <a:t>Desire more/better faculty support (advising)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447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Full Faculty Meeting    9/23/22</vt:lpstr>
      <vt:lpstr>PowerPoint Presentation</vt:lpstr>
      <vt:lpstr>PowerPoint Presentation</vt:lpstr>
      <vt:lpstr>Governor Hochul/SUNY $60M &amp; $53M  (FYE ‘23)</vt:lpstr>
      <vt:lpstr>Full Faculty Meeting    9/23/22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Governor Hochul/SUNY $60M &amp; $53M  (FYE ‘23)</dc:title>
  <dc:creator>Timothy Sams</dc:creator>
  <cp:lastModifiedBy>Timothy Sams</cp:lastModifiedBy>
  <cp:revision>8</cp:revision>
  <dcterms:created xsi:type="dcterms:W3CDTF">2022-08-30T21:33:52Z</dcterms:created>
  <dcterms:modified xsi:type="dcterms:W3CDTF">2022-09-23T15:35:32Z</dcterms:modified>
</cp:coreProperties>
</file>