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1" r:id="rId6"/>
    <p:sldId id="262" r:id="rId7"/>
    <p:sldId id="264" r:id="rId8"/>
    <p:sldId id="260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55" cy="466554"/>
          </a:xfrm>
          <a:prstGeom prst="rect">
            <a:avLst/>
          </a:prstGeom>
        </p:spPr>
        <p:txBody>
          <a:bodyPr vert="horz" lIns="90690" tIns="45345" rIns="90690" bIns="4534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673" y="0"/>
            <a:ext cx="3038155" cy="466554"/>
          </a:xfrm>
          <a:prstGeom prst="rect">
            <a:avLst/>
          </a:prstGeom>
        </p:spPr>
        <p:txBody>
          <a:bodyPr vert="horz" lIns="90690" tIns="45345" rIns="90690" bIns="45345" rtlCol="0"/>
          <a:lstStyle>
            <a:lvl1pPr algn="r">
              <a:defRPr sz="1200"/>
            </a:lvl1pPr>
          </a:lstStyle>
          <a:p>
            <a:fld id="{937EF291-0DC0-4288-AE6B-7FF27CA583C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90" tIns="45345" rIns="90690" bIns="453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5" y="4473243"/>
            <a:ext cx="5607691" cy="3661502"/>
          </a:xfrm>
          <a:prstGeom prst="rect">
            <a:avLst/>
          </a:prstGeom>
        </p:spPr>
        <p:txBody>
          <a:bodyPr vert="horz" lIns="90690" tIns="45345" rIns="90690" bIns="4534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46"/>
            <a:ext cx="3038155" cy="466554"/>
          </a:xfrm>
          <a:prstGeom prst="rect">
            <a:avLst/>
          </a:prstGeom>
        </p:spPr>
        <p:txBody>
          <a:bodyPr vert="horz" lIns="90690" tIns="45345" rIns="90690" bIns="4534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673" y="8829846"/>
            <a:ext cx="3038155" cy="466554"/>
          </a:xfrm>
          <a:prstGeom prst="rect">
            <a:avLst/>
          </a:prstGeom>
        </p:spPr>
        <p:txBody>
          <a:bodyPr vert="horz" lIns="90690" tIns="45345" rIns="90690" bIns="45345" rtlCol="0" anchor="b"/>
          <a:lstStyle>
            <a:lvl1pPr algn="r">
              <a:defRPr sz="1200"/>
            </a:lvl1pPr>
          </a:lstStyle>
          <a:p>
            <a:fld id="{A82B5456-9E9F-4ABC-8583-016C1AB97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157519"/>
            <a:ext cx="12192000" cy="700481"/>
          </a:xfrm>
          <a:prstGeom prst="rect">
            <a:avLst/>
          </a:prstGeom>
          <a:solidFill>
            <a:srgbClr val="215732"/>
          </a:solidFill>
          <a:ln>
            <a:solidFill>
              <a:srgbClr val="215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62756" y="6424612"/>
            <a:ext cx="4475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578CDE-118E-47B1-AF5B-5D5B7C34CC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5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94" y="6139386"/>
            <a:ext cx="2625612" cy="7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6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9A3E-9946-439B-B551-6C67F124417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CDE-118E-47B1-AF5B-5D5B7C34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4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9A3E-9946-439B-B551-6C67F124417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CDE-118E-47B1-AF5B-5D5B7C34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3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982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9A3E-9946-439B-B551-6C67F124417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CDE-118E-47B1-AF5B-5D5B7C34CC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215732"/>
          </a:solidFill>
          <a:ln>
            <a:solidFill>
              <a:srgbClr val="215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35" y="6151205"/>
            <a:ext cx="2552730" cy="681037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662756" y="6424612"/>
            <a:ext cx="44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578CDE-118E-47B1-AF5B-5D5B7C34CC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5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9A3E-9946-439B-B551-6C67F124417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CDE-118E-47B1-AF5B-5D5B7C34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0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9A3E-9946-439B-B551-6C67F124417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CDE-118E-47B1-AF5B-5D5B7C34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8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9A3E-9946-439B-B551-6C67F124417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CDE-118E-47B1-AF5B-5D5B7C34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9A3E-9946-439B-B551-6C67F124417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CDE-118E-47B1-AF5B-5D5B7C34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9A3E-9946-439B-B551-6C67F124417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CDE-118E-47B1-AF5B-5D5B7C34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9A3E-9946-439B-B551-6C67F124417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CDE-118E-47B1-AF5B-5D5B7C34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4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9A3E-9946-439B-B551-6C67F124417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8CDE-118E-47B1-AF5B-5D5B7C34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79A3E-9946-439B-B551-6C67F124417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8CDE-118E-47B1-AF5B-5D5B7C34CC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5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215732"/>
          </a:solidFill>
          <a:ln>
            <a:solidFill>
              <a:srgbClr val="215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26" y="6301228"/>
            <a:ext cx="2086948" cy="55677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662756" y="6424612"/>
            <a:ext cx="4475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578CDE-118E-47B1-AF5B-5D5B7C34CC7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320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hrae.org/file%20library/technical%20resources/covid-19/core-recommendations-for-reducing-airborne-infectious-aerosol-exposure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2824" y="3419655"/>
            <a:ext cx="4657725" cy="1747664"/>
          </a:xfrm>
        </p:spPr>
        <p:txBody>
          <a:bodyPr>
            <a:normAutofit/>
          </a:bodyPr>
          <a:lstStyle/>
          <a:p>
            <a:r>
              <a:rPr lang="en-US" dirty="0" smtClean="0"/>
              <a:t>Fall Planning &amp; Preparation</a:t>
            </a:r>
            <a:endParaRPr lang="en-US" sz="4400" i="1" dirty="0"/>
          </a:p>
        </p:txBody>
      </p:sp>
      <p:sp>
        <p:nvSpPr>
          <p:cNvPr id="4" name="Rectangle 3"/>
          <p:cNvSpPr/>
          <p:nvPr/>
        </p:nvSpPr>
        <p:spPr>
          <a:xfrm>
            <a:off x="8398735" y="2859304"/>
            <a:ext cx="2585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COVID-19 &amp; The Campus</a:t>
            </a:r>
            <a:endParaRPr lang="en-US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4405" r="3387" b="7870"/>
          <a:stretch/>
        </p:blipFill>
        <p:spPr>
          <a:xfrm>
            <a:off x="28575" y="28575"/>
            <a:ext cx="7211552" cy="613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635" y="542092"/>
            <a:ext cx="2324100" cy="1971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79177" y="5327122"/>
            <a:ext cx="1225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May 28, 2021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072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05" y="0"/>
            <a:ext cx="10515600" cy="1219199"/>
          </a:xfrm>
        </p:spPr>
        <p:txBody>
          <a:bodyPr/>
          <a:lstStyle/>
          <a:p>
            <a:r>
              <a:rPr lang="en-US" dirty="0" smtClean="0"/>
              <a:t>Planning Process for Fall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6829" y="993652"/>
            <a:ext cx="1120555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Guidance on key issues still forthcoming (from NYSDOH &amp; SUNY)</a:t>
            </a:r>
          </a:p>
          <a:p>
            <a:pPr marL="285750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Being developed using structure of Fall 2020 plan</a:t>
            </a:r>
          </a:p>
          <a:p>
            <a:pPr marL="285750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Members of College Cabinet leading many areas of the development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VPs, School Deans/Directors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Health &amp; Safety section being developed by COVID-19 Campus Safety Workgroup 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Cross-discipline, cross-functional interaction being sought</a:t>
            </a:r>
          </a:p>
          <a:p>
            <a:pPr marL="285750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Multiple scenarios being required 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“100” percent 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50 percent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22877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829" y="0"/>
            <a:ext cx="10515600" cy="1219199"/>
          </a:xfrm>
        </p:spPr>
        <p:txBody>
          <a:bodyPr>
            <a:normAutofit/>
          </a:bodyPr>
          <a:lstStyle/>
          <a:p>
            <a:r>
              <a:rPr lang="en-US" dirty="0" smtClean="0"/>
              <a:t>Masks, Ventilation &amp; Vaccines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55079" y="864871"/>
            <a:ext cx="5612996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/>
              </a:rPr>
              <a:t>Masks: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Currently required of State employees indoors/outdoors whether vaccinated or not.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Campuses for the summer can determine whether masks are required for all, especially when social distancing cannot be achieved. 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/>
              </a:rPr>
              <a:t>Campus constituents have the right and ability to choose to </a:t>
            </a:r>
            <a:r>
              <a:rPr lang="en-US" sz="2400" dirty="0" smtClean="0">
                <a:cs typeface="Arial"/>
              </a:rPr>
              <a:t>wear </a:t>
            </a:r>
            <a:r>
              <a:rPr lang="en-US" sz="2400" dirty="0" smtClean="0">
                <a:cs typeface="Arial"/>
              </a:rPr>
              <a:t>a mask if they feel it appropriate/necessary.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  <a:buFont typeface="Arial" panose="020B0604020202020204" pitchFamily="34" charset="0"/>
              <a:buChar char="•"/>
            </a:pPr>
            <a:endParaRPr lang="en-US" sz="2400" dirty="0" smtClean="0"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" y="993651"/>
            <a:ext cx="4857250" cy="48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695325"/>
          </a:xfrm>
        </p:spPr>
        <p:txBody>
          <a:bodyPr>
            <a:normAutofit/>
          </a:bodyPr>
          <a:lstStyle/>
          <a:p>
            <a:r>
              <a:rPr lang="en-US" dirty="0" smtClean="0"/>
              <a:t>Ventilation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34" y="1066800"/>
            <a:ext cx="3917738" cy="476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2478861"/>
            <a:ext cx="8398248" cy="23598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9375" y="5260755"/>
            <a:ext cx="537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Source: ASHRAE Epidemic Task Force (January 6, </a:t>
            </a:r>
            <a:r>
              <a:rPr lang="en-US" sz="1200" dirty="0"/>
              <a:t>2021)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www.ashrae.org/file%20library/technical%20resources/covid-19/core-recommendations-for-reducing-airborne-infectious-aerosol-exposure.pdf</a:t>
            </a:r>
            <a:endParaRPr lang="en-US" sz="1200" dirty="0" smtClean="0"/>
          </a:p>
          <a:p>
            <a:pPr algn="r"/>
            <a:endParaRPr lang="en-US" dirty="0"/>
          </a:p>
        </p:txBody>
      </p:sp>
      <p:sp>
        <p:nvSpPr>
          <p:cNvPr id="12" name="Curved Right Arrow 11"/>
          <p:cNvSpPr/>
          <p:nvPr/>
        </p:nvSpPr>
        <p:spPr>
          <a:xfrm flipV="1">
            <a:off x="1754721" y="3105150"/>
            <a:ext cx="959903" cy="933450"/>
          </a:xfrm>
          <a:prstGeom prst="curvedRightArrow">
            <a:avLst>
              <a:gd name="adj1" fmla="val 25000"/>
              <a:gd name="adj2" fmla="val 4794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667"/>
            <a:ext cx="10515600" cy="5786780"/>
          </a:xfrm>
        </p:spPr>
        <p:txBody>
          <a:bodyPr>
            <a:noAutofit/>
          </a:bodyPr>
          <a:lstStyle/>
          <a:p>
            <a:r>
              <a:rPr lang="en-US" dirty="0" smtClean="0"/>
              <a:t>Ventilation (continued)</a:t>
            </a:r>
          </a:p>
          <a:p>
            <a:pPr lvl="1"/>
            <a:r>
              <a:rPr lang="en-US" i="1" u="sng" dirty="0"/>
              <a:t>NAB </a:t>
            </a:r>
            <a:endParaRPr lang="en-US" dirty="0"/>
          </a:p>
          <a:p>
            <a:pPr lvl="2"/>
            <a:r>
              <a:rPr lang="en-US" dirty="0"/>
              <a:t>11 air handlers all using MERV 8 pre-filters and MERV 13 internal filters </a:t>
            </a:r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/>
              <a:t>handlers have fresh air input monitored through the building management system</a:t>
            </a:r>
          </a:p>
          <a:p>
            <a:pPr lvl="1"/>
            <a:r>
              <a:rPr lang="en-US" i="1" u="sng" dirty="0"/>
              <a:t>Natural Science Building</a:t>
            </a:r>
            <a:endParaRPr lang="en-US" dirty="0"/>
          </a:p>
          <a:p>
            <a:pPr lvl="2"/>
            <a:r>
              <a:rPr lang="en-US" dirty="0"/>
              <a:t>9 air handlers all using MERV 8 pre-filters and MERV 13 internal filters</a:t>
            </a:r>
          </a:p>
          <a:p>
            <a:pPr lvl="2"/>
            <a:r>
              <a:rPr lang="en-US" dirty="0"/>
              <a:t>All handlers have fresh air input monitored through the building management system</a:t>
            </a:r>
          </a:p>
          <a:p>
            <a:pPr lvl="1"/>
            <a:r>
              <a:rPr lang="en-US" i="1" u="sng" dirty="0"/>
              <a:t>Campus Center</a:t>
            </a:r>
            <a:endParaRPr lang="en-US" dirty="0"/>
          </a:p>
          <a:p>
            <a:pPr lvl="2"/>
            <a:r>
              <a:rPr lang="en-US" dirty="0"/>
              <a:t>Has a total of 29 air </a:t>
            </a:r>
            <a:r>
              <a:rPr lang="en-US" dirty="0" smtClean="0"/>
              <a:t>handlers</a:t>
            </a:r>
          </a:p>
          <a:p>
            <a:pPr lvl="3"/>
            <a:r>
              <a:rPr lang="en-US" dirty="0" smtClean="0"/>
              <a:t>Three </a:t>
            </a:r>
            <a:r>
              <a:rPr lang="en-US" dirty="0"/>
              <a:t>in Library were upgraded during renovation (all have UV sanitization and MERV 14 filters</a:t>
            </a:r>
          </a:p>
          <a:p>
            <a:pPr lvl="3"/>
            <a:r>
              <a:rPr lang="en-US" dirty="0"/>
              <a:t>Student Health Center unit has UV sanitization and MERV 14 filter </a:t>
            </a:r>
          </a:p>
          <a:p>
            <a:pPr lvl="3"/>
            <a:r>
              <a:rPr lang="en-US" dirty="0"/>
              <a:t>Four serving the H-Wing have MERV 8 pre-filters and MERV </a:t>
            </a:r>
            <a:r>
              <a:rPr lang="en-US" dirty="0" smtClean="0"/>
              <a:t>14 </a:t>
            </a:r>
            <a:r>
              <a:rPr lang="en-US" dirty="0"/>
              <a:t>filters</a:t>
            </a:r>
          </a:p>
          <a:p>
            <a:pPr lvl="3"/>
            <a:r>
              <a:rPr lang="en-US" dirty="0"/>
              <a:t>Work remains on 21 handlers as part of an ongoing SUCF project. Currently, using MERV 13 filters.</a:t>
            </a:r>
          </a:p>
          <a:p>
            <a:pPr lvl="3"/>
            <a:r>
              <a:rPr lang="en-US" dirty="0"/>
              <a:t>All handlers have fresh air input monitored through the building management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5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66" y="330201"/>
            <a:ext cx="10515600" cy="5681133"/>
          </a:xfrm>
        </p:spPr>
        <p:txBody>
          <a:bodyPr/>
          <a:lstStyle/>
          <a:p>
            <a:r>
              <a:rPr lang="en-US" dirty="0" smtClean="0"/>
              <a:t>Ventilation (cont.)</a:t>
            </a:r>
          </a:p>
          <a:p>
            <a:pPr lvl="1"/>
            <a:r>
              <a:rPr lang="en-US" i="1" u="sng" dirty="0"/>
              <a:t>Student Union</a:t>
            </a:r>
            <a:endParaRPr lang="en-US" dirty="0"/>
          </a:p>
          <a:p>
            <a:pPr lvl="2"/>
            <a:r>
              <a:rPr lang="en-US" dirty="0"/>
              <a:t>7 air handlers using MERV 8 pre-filters and MERV 13 filters</a:t>
            </a:r>
          </a:p>
          <a:p>
            <a:pPr lvl="2"/>
            <a:r>
              <a:rPr lang="en-US" dirty="0"/>
              <a:t>All handlers have fresh air input monitored through the building management system</a:t>
            </a:r>
          </a:p>
          <a:p>
            <a:pPr lvl="1"/>
            <a:r>
              <a:rPr lang="en-US" i="1" u="sng" dirty="0"/>
              <a:t>Residence Halls</a:t>
            </a:r>
            <a:endParaRPr lang="en-US" dirty="0"/>
          </a:p>
          <a:p>
            <a:pPr lvl="2"/>
            <a:r>
              <a:rPr lang="en-US" dirty="0"/>
              <a:t>Individual rooms use fan-coil units that do not have fresh air capabilities nor have the ability to use MERV 13/14 filtration.  </a:t>
            </a:r>
          </a:p>
          <a:p>
            <a:pPr lvl="2"/>
            <a:r>
              <a:rPr lang="en-US" dirty="0"/>
              <a:t>All rooms in Residence Halls are having air purifiers installed over the summer.</a:t>
            </a:r>
          </a:p>
          <a:p>
            <a:pPr lvl="2"/>
            <a:r>
              <a:rPr lang="en-US" dirty="0" smtClean="0"/>
              <a:t>Air </a:t>
            </a:r>
            <a:r>
              <a:rPr lang="en-US" dirty="0"/>
              <a:t>handlers for hallways and common areas have fresh air input monitored through the building management system and use MERV 13/14 filtration.</a:t>
            </a:r>
          </a:p>
          <a:p>
            <a:pPr lvl="1"/>
            <a:r>
              <a:rPr lang="en-US" i="1" u="sng" dirty="0" smtClean="0"/>
              <a:t>University </a:t>
            </a:r>
            <a:r>
              <a:rPr lang="en-US" i="1" u="sng" dirty="0"/>
              <a:t>Police Department </a:t>
            </a:r>
            <a:endParaRPr lang="en-US" dirty="0"/>
          </a:p>
          <a:p>
            <a:pPr lvl="2"/>
            <a:r>
              <a:rPr lang="en-US" dirty="0"/>
              <a:t>1 air handler using MERV 13 filters </a:t>
            </a:r>
          </a:p>
          <a:p>
            <a:pPr lvl="2"/>
            <a:r>
              <a:rPr lang="en-US" dirty="0"/>
              <a:t>All handlers have fresh air input monitored through the building management system</a:t>
            </a:r>
          </a:p>
          <a:p>
            <a:pPr lvl="1"/>
            <a:r>
              <a:rPr lang="en-US" i="1" u="sng" dirty="0"/>
              <a:t>Clark Center</a:t>
            </a:r>
            <a:endParaRPr lang="en-US" dirty="0"/>
          </a:p>
          <a:p>
            <a:pPr lvl="2"/>
            <a:r>
              <a:rPr lang="en-US" dirty="0"/>
              <a:t>3 air handlers using MERV 13 filters</a:t>
            </a:r>
          </a:p>
          <a:p>
            <a:pPr lvl="2"/>
            <a:r>
              <a:rPr lang="en-US" dirty="0"/>
              <a:t>All handlers have fresh air input monitored through the building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8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780040"/>
            <a:ext cx="5419725" cy="488747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spcAft>
                <a:spcPts val="1000"/>
              </a:spcAft>
              <a:buClr>
                <a:srgbClr val="215732"/>
              </a:buClr>
            </a:pPr>
            <a:r>
              <a:rPr lang="en-US" dirty="0">
                <a:cs typeface="Arial"/>
              </a:rPr>
              <a:t>Vaccines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</a:pPr>
            <a:r>
              <a:rPr lang="en-US" dirty="0">
                <a:cs typeface="Arial"/>
              </a:rPr>
              <a:t>Those vaccinated (students and employees) will be exempt from weekly </a:t>
            </a:r>
            <a:r>
              <a:rPr lang="en-US" dirty="0" smtClean="0">
                <a:cs typeface="Arial"/>
              </a:rPr>
              <a:t>COVID-19 testing 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</a:pPr>
            <a:r>
              <a:rPr lang="en-US" dirty="0" smtClean="0">
                <a:cs typeface="Arial"/>
              </a:rPr>
              <a:t>Some surveillance </a:t>
            </a:r>
            <a:r>
              <a:rPr lang="en-US" dirty="0">
                <a:cs typeface="Arial"/>
              </a:rPr>
              <a:t>testing </a:t>
            </a:r>
            <a:r>
              <a:rPr lang="en-US" dirty="0" smtClean="0">
                <a:cs typeface="Arial"/>
              </a:rPr>
              <a:t>of vaccinated campus members may </a:t>
            </a:r>
            <a:r>
              <a:rPr lang="en-US" dirty="0">
                <a:cs typeface="Arial"/>
              </a:rPr>
              <a:t>still be </a:t>
            </a:r>
            <a:r>
              <a:rPr lang="en-US" dirty="0" smtClean="0">
                <a:cs typeface="Arial"/>
              </a:rPr>
              <a:t>required. </a:t>
            </a:r>
            <a:r>
              <a:rPr lang="en-US" dirty="0" smtClean="0">
                <a:cs typeface="Arial"/>
              </a:rPr>
              <a:t>Final </a:t>
            </a:r>
            <a:r>
              <a:rPr lang="en-US" dirty="0" smtClean="0">
                <a:cs typeface="Arial"/>
              </a:rPr>
              <a:t>decision pending.</a:t>
            </a:r>
            <a:endParaRPr lang="en-US" dirty="0">
              <a:cs typeface="Arial"/>
            </a:endParaRP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</a:pPr>
            <a:r>
              <a:rPr lang="en-US" dirty="0">
                <a:cs typeface="Arial"/>
              </a:rPr>
              <a:t>Mandated student vaccines are not in place </a:t>
            </a:r>
            <a:r>
              <a:rPr lang="en-US" dirty="0" smtClean="0">
                <a:cs typeface="Arial"/>
              </a:rPr>
              <a:t>yet:</a:t>
            </a:r>
          </a:p>
          <a:p>
            <a:pPr marL="1200150" lvl="2" indent="-285750">
              <a:spcAft>
                <a:spcPts val="1000"/>
              </a:spcAft>
              <a:buClr>
                <a:srgbClr val="215732"/>
              </a:buClr>
            </a:pPr>
            <a:r>
              <a:rPr lang="en-US" dirty="0" smtClean="0">
                <a:cs typeface="Arial"/>
              </a:rPr>
              <a:t>Requires action by SUNY Board of Trustees.</a:t>
            </a:r>
            <a:endParaRPr lang="en-US" dirty="0">
              <a:cs typeface="Arial"/>
            </a:endParaRPr>
          </a:p>
          <a:p>
            <a:pPr marL="1200150" lvl="2" indent="-285750">
              <a:spcAft>
                <a:spcPts val="1000"/>
              </a:spcAft>
              <a:buClr>
                <a:srgbClr val="215732"/>
              </a:buClr>
            </a:pPr>
            <a:r>
              <a:rPr lang="en-US" dirty="0">
                <a:cs typeface="Arial"/>
              </a:rPr>
              <a:t>Will be contingent on full approval of a vaccine by the FDA.</a:t>
            </a:r>
          </a:p>
          <a:p>
            <a:pPr marL="742950" lvl="1" indent="-285750">
              <a:spcAft>
                <a:spcPts val="1000"/>
              </a:spcAft>
              <a:buClr>
                <a:srgbClr val="215732"/>
              </a:buClr>
            </a:pPr>
            <a:r>
              <a:rPr lang="en-US" dirty="0">
                <a:cs typeface="Arial"/>
              </a:rPr>
              <a:t>HR is working </a:t>
            </a:r>
            <a:r>
              <a:rPr lang="en-US" dirty="0" smtClean="0">
                <a:cs typeface="Arial"/>
              </a:rPr>
              <a:t>on a </a:t>
            </a:r>
            <a:r>
              <a:rPr lang="en-US" dirty="0">
                <a:cs typeface="Arial"/>
              </a:rPr>
              <a:t>process to request employees to volunteer vaccine status </a:t>
            </a:r>
            <a:r>
              <a:rPr lang="en-US" dirty="0" smtClean="0">
                <a:cs typeface="Arial"/>
              </a:rPr>
              <a:t/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(</a:t>
            </a:r>
            <a:r>
              <a:rPr lang="en-US" dirty="0">
                <a:cs typeface="Arial"/>
              </a:rPr>
              <a:t>as it is not information we can </a:t>
            </a:r>
            <a:r>
              <a:rPr lang="en-US" dirty="0" smtClean="0">
                <a:cs typeface="Arial"/>
              </a:rPr>
              <a:t>require at this time).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671512"/>
            <a:ext cx="4991100" cy="51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1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871" y="2328211"/>
            <a:ext cx="11205556" cy="111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buClr>
                <a:srgbClr val="215732"/>
              </a:buClr>
            </a:pPr>
            <a:endParaRPr lang="en-US" dirty="0" smtClean="0">
              <a:cs typeface="Arial"/>
            </a:endParaRPr>
          </a:p>
          <a:p>
            <a:pPr algn="ctr">
              <a:spcAft>
                <a:spcPts val="1000"/>
              </a:spcAft>
              <a:buClr>
                <a:srgbClr val="215732"/>
              </a:buClr>
            </a:pPr>
            <a:r>
              <a:rPr lang="en-US" sz="4000" b="1" dirty="0" smtClean="0">
                <a:cs typeface="Arial"/>
              </a:rPr>
              <a:t>Thank you!</a:t>
            </a:r>
            <a:endParaRPr lang="en-US" sz="4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3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497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Fall Planning &amp; Preparation</vt:lpstr>
      <vt:lpstr>Planning Process for Fall</vt:lpstr>
      <vt:lpstr>Masks, Ventilation &amp; Vaccines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MS in Accounting Shaping Educational Strategy</dc:title>
  <dc:creator>Danielle Collins</dc:creator>
  <cp:lastModifiedBy>Michael Kinane</cp:lastModifiedBy>
  <cp:revision>34</cp:revision>
  <cp:lastPrinted>2021-05-27T19:04:32Z</cp:lastPrinted>
  <dcterms:created xsi:type="dcterms:W3CDTF">2017-06-28T17:29:55Z</dcterms:created>
  <dcterms:modified xsi:type="dcterms:W3CDTF">2021-05-28T15:58:18Z</dcterms:modified>
</cp:coreProperties>
</file>