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0"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5"/>
    <p:restoredTop sz="94625"/>
  </p:normalViewPr>
  <p:slideViewPr>
    <p:cSldViewPr snapToGrid="0" snapToObjects="1">
      <p:cViewPr varScale="1">
        <p:scale>
          <a:sx n="66" d="100"/>
          <a:sy n="66" d="100"/>
        </p:scale>
        <p:origin x="86"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10/19/2018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10/19/2018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10/19/2018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FCF2B7-A646-684D-BC1F-ABC8A15F8F27}"/>
              </a:ext>
            </a:extLst>
          </p:cNvPr>
          <p:cNvSpPr>
            <a:spLocks noGrp="1"/>
          </p:cNvSpPr>
          <p:nvPr>
            <p:ph type="ctrTitle"/>
          </p:nvPr>
        </p:nvSpPr>
        <p:spPr/>
        <p:txBody>
          <a:bodyPr/>
          <a:lstStyle/>
          <a:p>
            <a:r>
              <a:rPr lang="en-US" dirty="0"/>
              <a:t>University Faculty Senate</a:t>
            </a:r>
          </a:p>
        </p:txBody>
      </p:sp>
      <p:sp>
        <p:nvSpPr>
          <p:cNvPr id="3" name="Subtitle 2">
            <a:extLst>
              <a:ext uri="{FF2B5EF4-FFF2-40B4-BE49-F238E27FC236}">
                <a16:creationId xmlns="" xmlns:a16="http://schemas.microsoft.com/office/drawing/2014/main" id="{CF56B2A0-9B14-4647-9FFB-8CAF21E37F81}"/>
              </a:ext>
            </a:extLst>
          </p:cNvPr>
          <p:cNvSpPr>
            <a:spLocks noGrp="1"/>
          </p:cNvSpPr>
          <p:nvPr>
            <p:ph type="subTitle" idx="1"/>
          </p:nvPr>
        </p:nvSpPr>
        <p:spPr/>
        <p:txBody>
          <a:bodyPr/>
          <a:lstStyle/>
          <a:p>
            <a:r>
              <a:rPr lang="en-US" dirty="0"/>
              <a:t>Faculty Senate Governance Orientation</a:t>
            </a:r>
          </a:p>
          <a:p>
            <a:r>
              <a:rPr lang="en-US" dirty="0"/>
              <a:t>October 19</a:t>
            </a:r>
            <a:r>
              <a:rPr lang="en-US" baseline="30000" dirty="0"/>
              <a:t>th</a:t>
            </a:r>
            <a:r>
              <a:rPr lang="en-US" dirty="0"/>
              <a:t>, 2018</a:t>
            </a:r>
          </a:p>
        </p:txBody>
      </p:sp>
    </p:spTree>
    <p:extLst>
      <p:ext uri="{BB962C8B-B14F-4D97-AF65-F5344CB8AC3E}">
        <p14:creationId xmlns:p14="http://schemas.microsoft.com/office/powerpoint/2010/main" val="415136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59EB3-9EAA-EC49-A070-D7F2E9B4D525}"/>
              </a:ext>
            </a:extLst>
          </p:cNvPr>
          <p:cNvSpPr>
            <a:spLocks noGrp="1"/>
          </p:cNvSpPr>
          <p:nvPr>
            <p:ph type="title"/>
          </p:nvPr>
        </p:nvSpPr>
        <p:spPr/>
        <p:txBody>
          <a:bodyPr/>
          <a:lstStyle/>
          <a:p>
            <a:r>
              <a:rPr lang="en-US" dirty="0"/>
              <a:t>SUNY System</a:t>
            </a:r>
          </a:p>
        </p:txBody>
      </p:sp>
      <p:sp>
        <p:nvSpPr>
          <p:cNvPr id="3" name="Content Placeholder 2">
            <a:extLst>
              <a:ext uri="{FF2B5EF4-FFF2-40B4-BE49-F238E27FC236}">
                <a16:creationId xmlns="" xmlns:a16="http://schemas.microsoft.com/office/drawing/2014/main" id="{6BDB8B6B-0ACF-EC40-B502-C4FD30D41687}"/>
              </a:ext>
            </a:extLst>
          </p:cNvPr>
          <p:cNvSpPr>
            <a:spLocks noGrp="1"/>
          </p:cNvSpPr>
          <p:nvPr>
            <p:ph idx="1"/>
          </p:nvPr>
        </p:nvSpPr>
        <p:spPr/>
        <p:txBody>
          <a:bodyPr>
            <a:normAutofit lnSpcReduction="10000"/>
          </a:bodyPr>
          <a:lstStyle/>
          <a:p>
            <a:r>
              <a:rPr lang="en-US" dirty="0"/>
              <a:t>SUNY is a huge system.  </a:t>
            </a:r>
          </a:p>
          <a:p>
            <a:r>
              <a:rPr lang="en-US" dirty="0"/>
              <a:t>64 campuses, </a:t>
            </a:r>
          </a:p>
          <a:p>
            <a:pPr lvl="1"/>
            <a:r>
              <a:rPr lang="en-US" b="1" dirty="0"/>
              <a:t>30  Community Colleges </a:t>
            </a:r>
            <a:r>
              <a:rPr lang="en-US" dirty="0"/>
              <a:t>l</a:t>
            </a:r>
          </a:p>
          <a:p>
            <a:pPr lvl="2"/>
            <a:r>
              <a:rPr lang="en-US" dirty="0"/>
              <a:t>Nassau and Suffolk Community College</a:t>
            </a:r>
          </a:p>
          <a:p>
            <a:pPr lvl="1"/>
            <a:r>
              <a:rPr lang="en-US" dirty="0"/>
              <a:t>7 </a:t>
            </a:r>
            <a:r>
              <a:rPr lang="en-US" b="1" dirty="0"/>
              <a:t>Technology Colleges</a:t>
            </a:r>
          </a:p>
          <a:p>
            <a:pPr lvl="2"/>
            <a:r>
              <a:rPr lang="en-US" dirty="0"/>
              <a:t>Alfred, Cobleskill and Farmingdale</a:t>
            </a:r>
          </a:p>
          <a:p>
            <a:pPr lvl="1"/>
            <a:r>
              <a:rPr lang="en-US" dirty="0"/>
              <a:t>1</a:t>
            </a:r>
            <a:r>
              <a:rPr lang="en-US" b="1" dirty="0"/>
              <a:t>4 University Centers and Doctoral granting Institutions  </a:t>
            </a:r>
          </a:p>
          <a:p>
            <a:pPr lvl="2"/>
            <a:r>
              <a:rPr lang="en-US" dirty="0"/>
              <a:t>Stony Brook , Binghamton, Downstate, Optometry</a:t>
            </a:r>
          </a:p>
          <a:p>
            <a:pPr lvl="1"/>
            <a:r>
              <a:rPr lang="en-US" dirty="0"/>
              <a:t>13 University colleges</a:t>
            </a:r>
          </a:p>
          <a:p>
            <a:pPr lvl="2"/>
            <a:r>
              <a:rPr lang="en-US"/>
              <a:t>Old </a:t>
            </a:r>
            <a:r>
              <a:rPr lang="en-US" dirty="0"/>
              <a:t>Westbury, Geneseo, New Paltz</a:t>
            </a:r>
          </a:p>
          <a:p>
            <a:pPr marL="914400" lvl="2" indent="0">
              <a:buNone/>
            </a:pPr>
            <a:endParaRPr lang="en-US" dirty="0"/>
          </a:p>
        </p:txBody>
      </p:sp>
    </p:spTree>
    <p:extLst>
      <p:ext uri="{BB962C8B-B14F-4D97-AF65-F5344CB8AC3E}">
        <p14:creationId xmlns:p14="http://schemas.microsoft.com/office/powerpoint/2010/main" val="301808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of Trustees Policy:</a:t>
            </a:r>
            <a:endParaRPr lang="en-US" dirty="0"/>
          </a:p>
        </p:txBody>
      </p:sp>
      <p:sp>
        <p:nvSpPr>
          <p:cNvPr id="3" name="Content Placeholder 2"/>
          <p:cNvSpPr>
            <a:spLocks noGrp="1"/>
          </p:cNvSpPr>
          <p:nvPr>
            <p:ph idx="1"/>
          </p:nvPr>
        </p:nvSpPr>
        <p:spPr/>
        <p:txBody>
          <a:bodyPr>
            <a:normAutofit lnSpcReduction="10000"/>
          </a:bodyPr>
          <a:lstStyle/>
          <a:p>
            <a:r>
              <a:rPr lang="en-US" dirty="0"/>
              <a:t>ARTICLE VI: UNIVERSITY FACULTY § </a:t>
            </a:r>
            <a:endParaRPr lang="en-US" dirty="0" smtClean="0"/>
          </a:p>
          <a:p>
            <a:r>
              <a:rPr lang="en-US" dirty="0" smtClean="0"/>
              <a:t>1</a:t>
            </a:r>
            <a:r>
              <a:rPr lang="en-US" dirty="0"/>
              <a:t>. </a:t>
            </a:r>
            <a:r>
              <a:rPr lang="en-US" b="1" dirty="0"/>
              <a:t>Composition.</a:t>
            </a:r>
            <a:r>
              <a:rPr lang="en-US" dirty="0"/>
              <a:t> The University faculty shall be comprised of the Chancellor, who shall be the presiding officer, the executive and administrative officers of the University, and all members of the faculty of each college of the University as defined in Article X, </a:t>
            </a:r>
            <a:r>
              <a:rPr lang="en-US" dirty="0" smtClean="0"/>
              <a:t>§ </a:t>
            </a:r>
            <a:r>
              <a:rPr lang="en-US" dirty="0"/>
              <a:t>1. </a:t>
            </a:r>
            <a:endParaRPr lang="en-US" dirty="0" smtClean="0"/>
          </a:p>
          <a:p>
            <a:r>
              <a:rPr lang="en-US" dirty="0" smtClean="0"/>
              <a:t>§ </a:t>
            </a:r>
            <a:r>
              <a:rPr lang="en-US" dirty="0"/>
              <a:t>2. </a:t>
            </a:r>
            <a:r>
              <a:rPr lang="en-US" b="1" dirty="0"/>
              <a:t>Voting Faculty</a:t>
            </a:r>
            <a:r>
              <a:rPr lang="en-US" dirty="0"/>
              <a:t>. The Chancellor, the executive and administrative officers of the University, and the voting faculty of each college as defined in Article X, § 3, shall be voting members of the University faculty, each of whom shall be entitled to one vote. </a:t>
            </a:r>
            <a:endParaRPr lang="en-US" dirty="0" smtClean="0"/>
          </a:p>
          <a:p>
            <a:r>
              <a:rPr lang="en-US" dirty="0" smtClean="0"/>
              <a:t>§ </a:t>
            </a:r>
            <a:r>
              <a:rPr lang="en-US" dirty="0"/>
              <a:t>3. </a:t>
            </a:r>
            <a:r>
              <a:rPr lang="en-US" b="1" dirty="0"/>
              <a:t>Responsibilities.</a:t>
            </a:r>
            <a:r>
              <a:rPr lang="en-US" dirty="0"/>
              <a:t> The University faculty shall be responsible for the conduct of the University’s instruction, research and service programs.</a:t>
            </a:r>
          </a:p>
        </p:txBody>
      </p:sp>
    </p:spTree>
    <p:extLst>
      <p:ext uri="{BB962C8B-B14F-4D97-AF65-F5344CB8AC3E}">
        <p14:creationId xmlns:p14="http://schemas.microsoft.com/office/powerpoint/2010/main" val="334319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F8C62-4CE3-0643-915E-9B6B18899FE9}"/>
              </a:ext>
            </a:extLst>
          </p:cNvPr>
          <p:cNvSpPr>
            <a:spLocks noGrp="1"/>
          </p:cNvSpPr>
          <p:nvPr>
            <p:ph type="title"/>
          </p:nvPr>
        </p:nvSpPr>
        <p:spPr/>
        <p:txBody>
          <a:bodyPr/>
          <a:lstStyle/>
          <a:p>
            <a:r>
              <a:rPr lang="en-US" dirty="0"/>
              <a:t>Charge of the UFS</a:t>
            </a:r>
          </a:p>
        </p:txBody>
      </p:sp>
      <p:sp>
        <p:nvSpPr>
          <p:cNvPr id="3" name="Content Placeholder 2">
            <a:extLst>
              <a:ext uri="{FF2B5EF4-FFF2-40B4-BE49-F238E27FC236}">
                <a16:creationId xmlns="" xmlns:a16="http://schemas.microsoft.com/office/drawing/2014/main" id="{8C993C44-91D8-2447-A556-293AF81FCD18}"/>
              </a:ext>
            </a:extLst>
          </p:cNvPr>
          <p:cNvSpPr>
            <a:spLocks noGrp="1"/>
          </p:cNvSpPr>
          <p:nvPr>
            <p:ph idx="1"/>
          </p:nvPr>
        </p:nvSpPr>
        <p:spPr/>
        <p:txBody>
          <a:bodyPr/>
          <a:lstStyle/>
          <a:p>
            <a:r>
              <a:rPr lang="en-US" dirty="0"/>
              <a:t>The SUNY Board of Trustees approved the creation of the University Faculty Senate on October 8, 1953. </a:t>
            </a:r>
          </a:p>
          <a:p>
            <a:r>
              <a:rPr lang="en-US" dirty="0"/>
              <a:t>Article VII of the SUNY Policies of the Board of Trustees states </a:t>
            </a:r>
            <a:r>
              <a:rPr lang="en-US" b="1" dirty="0"/>
              <a:t>"the Senate shall be the official agency through which the University Faculty engages in the governance of the University. The Senate shall be concerned with effective educational policies and other professional matters within the University."  </a:t>
            </a:r>
          </a:p>
          <a:p>
            <a:endParaRPr lang="en-US" dirty="0"/>
          </a:p>
        </p:txBody>
      </p:sp>
    </p:spTree>
    <p:extLst>
      <p:ext uri="{BB962C8B-B14F-4D97-AF65-F5344CB8AC3E}">
        <p14:creationId xmlns:p14="http://schemas.microsoft.com/office/powerpoint/2010/main" val="137844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35CCBE-3B82-4340-BD78-5F6B7F05A165}"/>
              </a:ext>
            </a:extLst>
          </p:cNvPr>
          <p:cNvSpPr>
            <a:spLocks noGrp="1"/>
          </p:cNvSpPr>
          <p:nvPr>
            <p:ph type="title"/>
          </p:nvPr>
        </p:nvSpPr>
        <p:spPr/>
        <p:txBody>
          <a:bodyPr/>
          <a:lstStyle/>
          <a:p>
            <a:r>
              <a:rPr lang="en-US" dirty="0"/>
              <a:t>University Faculty Council (UFS)</a:t>
            </a:r>
          </a:p>
        </p:txBody>
      </p:sp>
      <p:sp>
        <p:nvSpPr>
          <p:cNvPr id="3" name="Content Placeholder 2">
            <a:extLst>
              <a:ext uri="{FF2B5EF4-FFF2-40B4-BE49-F238E27FC236}">
                <a16:creationId xmlns="" xmlns:a16="http://schemas.microsoft.com/office/drawing/2014/main" id="{F7A41DEE-9F45-5943-8B13-2B20CAE2662C}"/>
              </a:ext>
            </a:extLst>
          </p:cNvPr>
          <p:cNvSpPr>
            <a:spLocks noGrp="1"/>
          </p:cNvSpPr>
          <p:nvPr>
            <p:ph idx="1"/>
          </p:nvPr>
        </p:nvSpPr>
        <p:spPr/>
        <p:txBody>
          <a:bodyPr/>
          <a:lstStyle/>
          <a:p>
            <a:r>
              <a:rPr lang="en-US" dirty="0"/>
              <a:t>The membership of the UFS</a:t>
            </a:r>
          </a:p>
          <a:p>
            <a:pPr lvl="1"/>
            <a:r>
              <a:rPr lang="en-US" dirty="0"/>
              <a:t>Chancellor of the University</a:t>
            </a:r>
          </a:p>
          <a:p>
            <a:pPr lvl="1"/>
            <a:r>
              <a:rPr lang="en-US" dirty="0"/>
              <a:t>Two University representatives having University-wide responsibilities Provost and</a:t>
            </a:r>
          </a:p>
          <a:p>
            <a:pPr lvl="1"/>
            <a:r>
              <a:rPr lang="en-US" dirty="0"/>
              <a:t> Representatives from each State-operated unit and contract college. </a:t>
            </a:r>
          </a:p>
          <a:p>
            <a:pPr lvl="1"/>
            <a:endParaRPr lang="en-US" dirty="0"/>
          </a:p>
        </p:txBody>
      </p:sp>
    </p:spTree>
    <p:extLst>
      <p:ext uri="{BB962C8B-B14F-4D97-AF65-F5344CB8AC3E}">
        <p14:creationId xmlns:p14="http://schemas.microsoft.com/office/powerpoint/2010/main" val="291434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9D773F-0EE2-3547-9738-105D36A1316A}"/>
              </a:ext>
            </a:extLst>
          </p:cNvPr>
          <p:cNvSpPr>
            <a:spLocks noGrp="1"/>
          </p:cNvSpPr>
          <p:nvPr>
            <p:ph type="title"/>
          </p:nvPr>
        </p:nvSpPr>
        <p:spPr/>
        <p:txBody>
          <a:bodyPr/>
          <a:lstStyle/>
          <a:p>
            <a:r>
              <a:rPr lang="en-US" dirty="0"/>
              <a:t>Standing Committees of UFS</a:t>
            </a:r>
          </a:p>
        </p:txBody>
      </p:sp>
      <p:sp>
        <p:nvSpPr>
          <p:cNvPr id="3" name="Content Placeholder 2">
            <a:extLst>
              <a:ext uri="{FF2B5EF4-FFF2-40B4-BE49-F238E27FC236}">
                <a16:creationId xmlns="" xmlns:a16="http://schemas.microsoft.com/office/drawing/2014/main" id="{F405944A-3E7D-284C-9A80-2FE3CF5D4D0E}"/>
              </a:ext>
            </a:extLst>
          </p:cNvPr>
          <p:cNvSpPr>
            <a:spLocks noGrp="1"/>
          </p:cNvSpPr>
          <p:nvPr>
            <p:ph idx="1"/>
          </p:nvPr>
        </p:nvSpPr>
        <p:spPr/>
        <p:txBody>
          <a:bodyPr>
            <a:normAutofit/>
          </a:bodyPr>
          <a:lstStyle/>
          <a:p>
            <a:r>
              <a:rPr lang="en-US" dirty="0"/>
              <a:t>Equity, Inclusion &amp; Diversity Committee</a:t>
            </a:r>
          </a:p>
          <a:p>
            <a:r>
              <a:rPr lang="en-US" dirty="0"/>
              <a:t>Committee on Ethics and Institutional Integrity</a:t>
            </a:r>
          </a:p>
          <a:p>
            <a:r>
              <a:rPr lang="en-US" dirty="0"/>
              <a:t>Governance Committee</a:t>
            </a:r>
          </a:p>
          <a:p>
            <a:r>
              <a:rPr lang="en-US" dirty="0"/>
              <a:t>Graduate and Research Committee</a:t>
            </a:r>
          </a:p>
          <a:p>
            <a:r>
              <a:rPr lang="en-US" dirty="0"/>
              <a:t>Operations Committee</a:t>
            </a:r>
          </a:p>
          <a:p>
            <a:r>
              <a:rPr lang="en-US" dirty="0"/>
              <a:t>Programs and Awards Committee</a:t>
            </a:r>
          </a:p>
          <a:p>
            <a:r>
              <a:rPr lang="en-US" dirty="0"/>
              <a:t>Student Life Committee</a:t>
            </a:r>
          </a:p>
          <a:p>
            <a:r>
              <a:rPr lang="en-US" dirty="0"/>
              <a:t>Undergraduate Committee</a:t>
            </a:r>
          </a:p>
          <a:p>
            <a:endParaRPr lang="en-US" dirty="0"/>
          </a:p>
          <a:p>
            <a:endParaRPr lang="en-US" dirty="0"/>
          </a:p>
        </p:txBody>
      </p:sp>
    </p:spTree>
    <p:extLst>
      <p:ext uri="{BB962C8B-B14F-4D97-AF65-F5344CB8AC3E}">
        <p14:creationId xmlns:p14="http://schemas.microsoft.com/office/powerpoint/2010/main" val="265124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87D9B8-7B28-534C-9C25-7B12858B306A}"/>
              </a:ext>
            </a:extLst>
          </p:cNvPr>
          <p:cNvSpPr>
            <a:spLocks noGrp="1"/>
          </p:cNvSpPr>
          <p:nvPr>
            <p:ph type="title"/>
          </p:nvPr>
        </p:nvSpPr>
        <p:spPr/>
        <p:txBody>
          <a:bodyPr/>
          <a:lstStyle/>
          <a:p>
            <a:r>
              <a:rPr lang="en-US" dirty="0"/>
              <a:t>Charge: Operations Committee</a:t>
            </a:r>
          </a:p>
        </p:txBody>
      </p:sp>
      <p:sp>
        <p:nvSpPr>
          <p:cNvPr id="3" name="Content Placeholder 2">
            <a:extLst>
              <a:ext uri="{FF2B5EF4-FFF2-40B4-BE49-F238E27FC236}">
                <a16:creationId xmlns="" xmlns:a16="http://schemas.microsoft.com/office/drawing/2014/main" id="{8A530FC6-481D-5B4D-9C7F-EFBDC1665872}"/>
              </a:ext>
            </a:extLst>
          </p:cNvPr>
          <p:cNvSpPr>
            <a:spLocks noGrp="1"/>
          </p:cNvSpPr>
          <p:nvPr>
            <p:ph idx="1"/>
          </p:nvPr>
        </p:nvSpPr>
        <p:spPr/>
        <p:txBody>
          <a:bodyPr/>
          <a:lstStyle/>
          <a:p>
            <a:pPr marL="0" lvl="0" indent="0">
              <a:buNone/>
            </a:pPr>
            <a:r>
              <a:rPr lang="en-US" b="1" dirty="0"/>
              <a:t>Operations Committee.  </a:t>
            </a:r>
          </a:p>
          <a:p>
            <a:pPr lvl="0"/>
            <a:r>
              <a:rPr lang="en-US" dirty="0"/>
              <a:t>The Committee shall generate relevant reports and recommendations for the University and its institutions concerning:</a:t>
            </a:r>
          </a:p>
          <a:p>
            <a:pPr lvl="0"/>
            <a:r>
              <a:rPr lang="en-US" dirty="0"/>
              <a:t>the development and administration of budgets, strategic planning, and operations;</a:t>
            </a:r>
          </a:p>
          <a:p>
            <a:pPr lvl="0"/>
            <a:r>
              <a:rPr lang="en-US" dirty="0"/>
              <a:t>matters related to libraries, educational technology, and forms of instructional delivery; and,</a:t>
            </a:r>
          </a:p>
          <a:p>
            <a:pPr lvl="0"/>
            <a:r>
              <a:rPr lang="en-US" dirty="0"/>
              <a:t>personnel policies, as they pertain to budget, operations, diversity, equity, affirmative action and delivery of a high quality SUNY education.</a:t>
            </a:r>
          </a:p>
          <a:p>
            <a:endParaRPr lang="en-US" dirty="0"/>
          </a:p>
        </p:txBody>
      </p:sp>
    </p:spTree>
    <p:extLst>
      <p:ext uri="{BB962C8B-B14F-4D97-AF65-F5344CB8AC3E}">
        <p14:creationId xmlns:p14="http://schemas.microsoft.com/office/powerpoint/2010/main" val="336153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1EC743-6CC4-8E41-B9EE-FAA994482E85}"/>
              </a:ext>
            </a:extLst>
          </p:cNvPr>
          <p:cNvSpPr>
            <a:spLocks noGrp="1"/>
          </p:cNvSpPr>
          <p:nvPr>
            <p:ph type="title"/>
          </p:nvPr>
        </p:nvSpPr>
        <p:spPr/>
        <p:txBody>
          <a:bodyPr/>
          <a:lstStyle/>
          <a:p>
            <a:r>
              <a:rPr lang="en-US" dirty="0"/>
              <a:t>Membership of the Committees</a:t>
            </a:r>
          </a:p>
        </p:txBody>
      </p:sp>
      <p:sp>
        <p:nvSpPr>
          <p:cNvPr id="3" name="Content Placeholder 2">
            <a:extLst>
              <a:ext uri="{FF2B5EF4-FFF2-40B4-BE49-F238E27FC236}">
                <a16:creationId xmlns="" xmlns:a16="http://schemas.microsoft.com/office/drawing/2014/main" id="{4F8F7DA4-A539-3D47-BBBD-32C484FD58B7}"/>
              </a:ext>
            </a:extLst>
          </p:cNvPr>
          <p:cNvSpPr>
            <a:spLocks noGrp="1"/>
          </p:cNvSpPr>
          <p:nvPr>
            <p:ph idx="1"/>
          </p:nvPr>
        </p:nvSpPr>
        <p:spPr/>
        <p:txBody>
          <a:bodyPr>
            <a:normAutofit/>
          </a:bodyPr>
          <a:lstStyle/>
          <a:p>
            <a:pPr marL="0" indent="0">
              <a:buNone/>
            </a:pPr>
            <a:r>
              <a:rPr lang="en-US" dirty="0"/>
              <a:t>Typically:</a:t>
            </a:r>
          </a:p>
          <a:p>
            <a:r>
              <a:rPr lang="en-US" dirty="0"/>
              <a:t>Faculty Sector campuses</a:t>
            </a:r>
          </a:p>
          <a:p>
            <a:r>
              <a:rPr lang="en-US" dirty="0" err="1"/>
              <a:t>Liason</a:t>
            </a:r>
            <a:r>
              <a:rPr lang="en-US" dirty="0"/>
              <a:t> from Community Colleges</a:t>
            </a:r>
          </a:p>
          <a:p>
            <a:r>
              <a:rPr lang="en-US" dirty="0" err="1"/>
              <a:t>Liason</a:t>
            </a:r>
            <a:r>
              <a:rPr lang="en-US" dirty="0"/>
              <a:t> from System Administration</a:t>
            </a:r>
          </a:p>
          <a:p>
            <a:endParaRPr lang="en-US" dirty="0"/>
          </a:p>
          <a:p>
            <a:pPr marL="457200" lvl="1" indent="0">
              <a:buNone/>
            </a:pPr>
            <a:endParaRPr lang="en-US" dirty="0"/>
          </a:p>
        </p:txBody>
      </p:sp>
    </p:spTree>
    <p:extLst>
      <p:ext uri="{BB962C8B-B14F-4D97-AF65-F5344CB8AC3E}">
        <p14:creationId xmlns:p14="http://schemas.microsoft.com/office/powerpoint/2010/main" val="419322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696679-83D5-5A4E-83F1-F6348F50A3A7}"/>
              </a:ext>
            </a:extLst>
          </p:cNvPr>
          <p:cNvSpPr>
            <a:spLocks noGrp="1"/>
          </p:cNvSpPr>
          <p:nvPr>
            <p:ph type="title"/>
          </p:nvPr>
        </p:nvSpPr>
        <p:spPr/>
        <p:txBody>
          <a:bodyPr/>
          <a:lstStyle/>
          <a:p>
            <a:r>
              <a:rPr lang="en-US" dirty="0"/>
              <a:t>Executive Committee</a:t>
            </a:r>
          </a:p>
        </p:txBody>
      </p:sp>
      <p:sp>
        <p:nvSpPr>
          <p:cNvPr id="3" name="Content Placeholder 2">
            <a:extLst>
              <a:ext uri="{FF2B5EF4-FFF2-40B4-BE49-F238E27FC236}">
                <a16:creationId xmlns="" xmlns:a16="http://schemas.microsoft.com/office/drawing/2014/main" id="{6135A316-DB9B-2B49-9211-52B2F8DC2682}"/>
              </a:ext>
            </a:extLst>
          </p:cNvPr>
          <p:cNvSpPr>
            <a:spLocks noGrp="1"/>
          </p:cNvSpPr>
          <p:nvPr>
            <p:ph idx="1"/>
          </p:nvPr>
        </p:nvSpPr>
        <p:spPr/>
        <p:txBody>
          <a:bodyPr>
            <a:normAutofit fontScale="92500" lnSpcReduction="20000"/>
          </a:bodyPr>
          <a:lstStyle/>
          <a:p>
            <a:r>
              <a:rPr lang="en-US" b="1" dirty="0"/>
              <a:t>Members:</a:t>
            </a:r>
          </a:p>
          <a:p>
            <a:r>
              <a:rPr lang="en-US" dirty="0"/>
              <a:t>President, UFS</a:t>
            </a:r>
            <a:br>
              <a:rPr lang="en-US" dirty="0"/>
            </a:br>
            <a:r>
              <a:rPr lang="en-US" dirty="0"/>
              <a:t>Immediate past President</a:t>
            </a:r>
          </a:p>
          <a:p>
            <a:r>
              <a:rPr lang="en-US" dirty="0"/>
              <a:t>Vice President</a:t>
            </a:r>
          </a:p>
          <a:p>
            <a:r>
              <a:rPr lang="en-US" dirty="0"/>
              <a:t>Immediate Past President</a:t>
            </a:r>
          </a:p>
          <a:p>
            <a:r>
              <a:rPr lang="en-US" dirty="0"/>
              <a:t>Chairs of Standing Committees</a:t>
            </a:r>
          </a:p>
          <a:p>
            <a:r>
              <a:rPr lang="en-US" dirty="0"/>
              <a:t>Liaison System Administration </a:t>
            </a:r>
          </a:p>
          <a:p>
            <a:r>
              <a:rPr lang="en-US" dirty="0"/>
              <a:t>Sector Representatives (University Colleges, Technology Colleges etc.)</a:t>
            </a:r>
          </a:p>
          <a:p>
            <a:r>
              <a:rPr lang="en-US" dirty="0" err="1"/>
              <a:t>Convenor</a:t>
            </a:r>
            <a:r>
              <a:rPr lang="en-US" dirty="0"/>
              <a:t> of Campus Governance Leaders</a:t>
            </a:r>
          </a:p>
          <a:p>
            <a:r>
              <a:rPr lang="en-US" dirty="0"/>
              <a:t>Liaison FCCC</a:t>
            </a:r>
          </a:p>
          <a:p>
            <a:endParaRPr lang="en-US" dirty="0"/>
          </a:p>
        </p:txBody>
      </p:sp>
    </p:spTree>
    <p:extLst>
      <p:ext uri="{BB962C8B-B14F-4D97-AF65-F5344CB8AC3E}">
        <p14:creationId xmlns:p14="http://schemas.microsoft.com/office/powerpoint/2010/main" val="1204550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56</TotalTime>
  <Words>407</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University Faculty Senate</vt:lpstr>
      <vt:lpstr>SUNY System</vt:lpstr>
      <vt:lpstr>Board of Trustees Policy:</vt:lpstr>
      <vt:lpstr>Charge of the UFS</vt:lpstr>
      <vt:lpstr>University Faculty Council (UFS)</vt:lpstr>
      <vt:lpstr>Standing Committees of UFS</vt:lpstr>
      <vt:lpstr>Charge: Operations Committee</vt:lpstr>
      <vt:lpstr>Membership of the Committees</vt:lpstr>
      <vt:lpstr>Executive Committee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Faculty Senate</dc:title>
  <dc:creator>Basabi Mukherji</dc:creator>
  <cp:lastModifiedBy>user</cp:lastModifiedBy>
  <cp:revision>9</cp:revision>
  <dcterms:created xsi:type="dcterms:W3CDTF">2018-10-19T11:25:29Z</dcterms:created>
  <dcterms:modified xsi:type="dcterms:W3CDTF">2018-10-19T16:09:48Z</dcterms:modified>
</cp:coreProperties>
</file>