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753600" cy="7315200"/>
  <p:notesSz cx="7010400" cy="9296400"/>
  <p:embeddedFontLst>
    <p:embeddedFont>
      <p:font typeface="Bebas Neue" panose="020B0606020202050201" pitchFamily="34" charset="0"/>
      <p:regular r:id="rId9"/>
    </p:embeddedFont>
    <p:embeddedFont>
      <p:font typeface="Bebas Neue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Raleway Bold" panose="020B0604020202020204" charset="0"/>
      <p:regular r:id="rId19"/>
    </p:embeddedFont>
    <p:embeddedFont>
      <p:font typeface="Raleway Thin" pitchFamily="2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50" d="100"/>
          <a:sy n="150" d="100"/>
        </p:scale>
        <p:origin x="42" y="-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ha M. Santana" userId="38d026e6-fafe-4f6a-893d-86a1cde804c2" providerId="ADAL" clId="{4497CCF1-366F-4D81-9B7E-4F7E3222822A}"/>
    <pc:docChg chg="custSel modSld">
      <pc:chgData name="Martha M. Santana" userId="38d026e6-fafe-4f6a-893d-86a1cde804c2" providerId="ADAL" clId="{4497CCF1-366F-4D81-9B7E-4F7E3222822A}" dt="2022-04-08T16:50:54.251" v="10" actId="20577"/>
      <pc:docMkLst>
        <pc:docMk/>
      </pc:docMkLst>
      <pc:sldChg chg="modSp mod">
        <pc:chgData name="Martha M. Santana" userId="38d026e6-fafe-4f6a-893d-86a1cde804c2" providerId="ADAL" clId="{4497CCF1-366F-4D81-9B7E-4F7E3222822A}" dt="2022-04-08T14:15:13.268" v="4" actId="20577"/>
        <pc:sldMkLst>
          <pc:docMk/>
          <pc:sldMk cId="0" sldId="256"/>
        </pc:sldMkLst>
        <pc:spChg chg="mod">
          <ac:chgData name="Martha M. Santana" userId="38d026e6-fafe-4f6a-893d-86a1cde804c2" providerId="ADAL" clId="{4497CCF1-366F-4D81-9B7E-4F7E3222822A}" dt="2022-04-08T14:15:13.268" v="4" actId="20577"/>
          <ac:spMkLst>
            <pc:docMk/>
            <pc:sldMk cId="0" sldId="256"/>
            <ac:spMk id="11" creationId="{5F5A8FDF-D8DA-4F2A-AF94-4C47A1A2D2CD}"/>
          </ac:spMkLst>
        </pc:spChg>
      </pc:sldChg>
      <pc:sldChg chg="modSp mod">
        <pc:chgData name="Martha M. Santana" userId="38d026e6-fafe-4f6a-893d-86a1cde804c2" providerId="ADAL" clId="{4497CCF1-366F-4D81-9B7E-4F7E3222822A}" dt="2022-04-08T16:36:25.003" v="6" actId="313"/>
        <pc:sldMkLst>
          <pc:docMk/>
          <pc:sldMk cId="0" sldId="258"/>
        </pc:sldMkLst>
        <pc:spChg chg="mod">
          <ac:chgData name="Martha M. Santana" userId="38d026e6-fafe-4f6a-893d-86a1cde804c2" providerId="ADAL" clId="{4497CCF1-366F-4D81-9B7E-4F7E3222822A}" dt="2022-04-08T16:36:25.003" v="6" actId="313"/>
          <ac:spMkLst>
            <pc:docMk/>
            <pc:sldMk cId="0" sldId="258"/>
            <ac:spMk id="10" creationId="{00000000-0000-0000-0000-000000000000}"/>
          </ac:spMkLst>
        </pc:spChg>
      </pc:sldChg>
      <pc:sldChg chg="modSp mod">
        <pc:chgData name="Martha M. Santana" userId="38d026e6-fafe-4f6a-893d-86a1cde804c2" providerId="ADAL" clId="{4497CCF1-366F-4D81-9B7E-4F7E3222822A}" dt="2022-04-08T16:50:16.100" v="8" actId="20577"/>
        <pc:sldMkLst>
          <pc:docMk/>
          <pc:sldMk cId="0" sldId="260"/>
        </pc:sldMkLst>
        <pc:spChg chg="mod">
          <ac:chgData name="Martha M. Santana" userId="38d026e6-fafe-4f6a-893d-86a1cde804c2" providerId="ADAL" clId="{4497CCF1-366F-4D81-9B7E-4F7E3222822A}" dt="2022-04-08T16:50:16.100" v="8" actId="20577"/>
          <ac:spMkLst>
            <pc:docMk/>
            <pc:sldMk cId="0" sldId="260"/>
            <ac:spMk id="18" creationId="{00000000-0000-0000-0000-000000000000}"/>
          </ac:spMkLst>
        </pc:spChg>
      </pc:sldChg>
      <pc:sldChg chg="modSp mod">
        <pc:chgData name="Martha M. Santana" userId="38d026e6-fafe-4f6a-893d-86a1cde804c2" providerId="ADAL" clId="{4497CCF1-366F-4D81-9B7E-4F7E3222822A}" dt="2022-04-08T16:50:54.251" v="10" actId="20577"/>
        <pc:sldMkLst>
          <pc:docMk/>
          <pc:sldMk cId="0" sldId="261"/>
        </pc:sldMkLst>
        <pc:spChg chg="mod">
          <ac:chgData name="Martha M. Santana" userId="38d026e6-fafe-4f6a-893d-86a1cde804c2" providerId="ADAL" clId="{4497CCF1-366F-4D81-9B7E-4F7E3222822A}" dt="2022-04-08T16:50:54.251" v="10" actId="20577"/>
          <ac:spMkLst>
            <pc:docMk/>
            <pc:sldMk cId="0" sldId="26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866048" y="1574544"/>
            <a:ext cx="4145280" cy="416611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31520" y="1359518"/>
            <a:ext cx="5721714" cy="3642029"/>
            <a:chOff x="0" y="0"/>
            <a:chExt cx="7628952" cy="4856038"/>
          </a:xfrm>
        </p:grpSpPr>
        <p:sp>
          <p:nvSpPr>
            <p:cNvPr id="4" name="AutoShape 4"/>
            <p:cNvSpPr/>
            <p:nvPr/>
          </p:nvSpPr>
          <p:spPr>
            <a:xfrm rot="16200000">
              <a:off x="2089719" y="2739514"/>
              <a:ext cx="64728" cy="416832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093983"/>
              <a:ext cx="7628952" cy="21881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03"/>
                </a:lnSpc>
              </a:pPr>
              <a:r>
                <a:rPr lang="en-US" sz="6203" spc="124">
                  <a:solidFill>
                    <a:srgbClr val="FFFFFF"/>
                  </a:solidFill>
                  <a:latin typeface="Raleway Thin"/>
                </a:rPr>
                <a:t>Fiscal Year </a:t>
              </a:r>
            </a:p>
            <a:p>
              <a:pPr>
                <a:lnSpc>
                  <a:spcPts val="6203"/>
                </a:lnSpc>
              </a:pPr>
              <a:r>
                <a:rPr lang="en-US" sz="6203" spc="124">
                  <a:solidFill>
                    <a:srgbClr val="FFFFFF"/>
                  </a:solidFill>
                  <a:latin typeface="Raleway Thin"/>
                </a:rPr>
                <a:t>'22-'23 Budget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6675" y="4388006"/>
              <a:ext cx="4269917" cy="3476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 spc="31" dirty="0">
                  <a:solidFill>
                    <a:srgbClr val="FFFFFF"/>
                  </a:solidFill>
                  <a:latin typeface="Raleway Bold"/>
                </a:rPr>
                <a:t>Office of Business and Finance</a:t>
              </a:r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154916" y="226137"/>
              <a:ext cx="343981" cy="125693"/>
              <a:chOff x="0" y="0"/>
              <a:chExt cx="1174741" cy="42926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-5080"/>
                <a:ext cx="117474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174741" h="434340">
                    <a:moveTo>
                      <a:pt x="1156961" y="187960"/>
                    </a:moveTo>
                    <a:lnTo>
                      <a:pt x="895341" y="11430"/>
                    </a:lnTo>
                    <a:cubicBezTo>
                      <a:pt x="877561" y="0"/>
                      <a:pt x="854701" y="3810"/>
                      <a:pt x="842001" y="21590"/>
                    </a:cubicBezTo>
                    <a:cubicBezTo>
                      <a:pt x="830571" y="39370"/>
                      <a:pt x="834381" y="62230"/>
                      <a:pt x="852161" y="74930"/>
                    </a:cubicBezTo>
                    <a:lnTo>
                      <a:pt x="101091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10911" y="257810"/>
                    </a:lnTo>
                    <a:lnTo>
                      <a:pt x="852161" y="364490"/>
                    </a:lnTo>
                    <a:cubicBezTo>
                      <a:pt x="834381" y="375920"/>
                      <a:pt x="830571" y="400050"/>
                      <a:pt x="842001" y="417830"/>
                    </a:cubicBezTo>
                    <a:cubicBezTo>
                      <a:pt x="849621" y="429260"/>
                      <a:pt x="861051" y="434340"/>
                      <a:pt x="873751" y="434340"/>
                    </a:cubicBezTo>
                    <a:cubicBezTo>
                      <a:pt x="881371" y="434340"/>
                      <a:pt x="888991" y="431800"/>
                      <a:pt x="895341" y="427990"/>
                    </a:cubicBezTo>
                    <a:lnTo>
                      <a:pt x="1158231" y="251460"/>
                    </a:lnTo>
                    <a:cubicBezTo>
                      <a:pt x="1168391" y="243840"/>
                      <a:pt x="1174741" y="232410"/>
                      <a:pt x="1174741" y="219710"/>
                    </a:cubicBezTo>
                    <a:cubicBezTo>
                      <a:pt x="1174741" y="207010"/>
                      <a:pt x="1168391" y="195580"/>
                      <a:pt x="1156961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37923" y="0"/>
              <a:ext cx="577967" cy="577967"/>
              <a:chOff x="0" y="0"/>
              <a:chExt cx="6355080" cy="635508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11" name="TextBox 6">
            <a:extLst>
              <a:ext uri="{FF2B5EF4-FFF2-40B4-BE49-F238E27FC236}">
                <a16:creationId xmlns:a16="http://schemas.microsoft.com/office/drawing/2014/main" id="{5F5A8FDF-D8DA-4F2A-AF94-4C47A1A2D2CD}"/>
              </a:ext>
            </a:extLst>
          </p:cNvPr>
          <p:cNvSpPr txBox="1"/>
          <p:nvPr/>
        </p:nvSpPr>
        <p:spPr>
          <a:xfrm>
            <a:off x="759026" y="5078537"/>
            <a:ext cx="3202438" cy="254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100" spc="31" dirty="0">
                <a:solidFill>
                  <a:srgbClr val="FFFFFF"/>
                </a:solidFill>
                <a:latin typeface="Raleway Bold"/>
              </a:rPr>
              <a:t>April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7643269" y="3134746"/>
            <a:ext cx="5912" cy="275171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7643269" y="1806795"/>
            <a:ext cx="5912" cy="2751711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>
            <a:off x="6403390" y="3564338"/>
            <a:ext cx="2485669" cy="620263"/>
            <a:chOff x="0" y="0"/>
            <a:chExt cx="3314225" cy="827017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40472" cy="819135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138825" y="0"/>
              <a:ext cx="1040472" cy="81913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H="1">
              <a:off x="2273753" y="7883"/>
              <a:ext cx="1040472" cy="819135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6244679" y="5038077"/>
            <a:ext cx="2342615" cy="744883"/>
            <a:chOff x="0" y="0"/>
            <a:chExt cx="3123487" cy="993178"/>
          </a:xfrm>
        </p:grpSpPr>
        <p:grpSp>
          <p:nvGrpSpPr>
            <p:cNvPr id="9" name="Group 9"/>
            <p:cNvGrpSpPr/>
            <p:nvPr/>
          </p:nvGrpSpPr>
          <p:grpSpPr>
            <a:xfrm>
              <a:off x="1073626" y="0"/>
              <a:ext cx="2049862" cy="118793"/>
              <a:chOff x="0" y="0"/>
              <a:chExt cx="7012762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69873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6987361" h="360680">
                    <a:moveTo>
                      <a:pt x="6987361" y="180340"/>
                    </a:moveTo>
                    <a:cubicBezTo>
                      <a:pt x="6987361" y="81280"/>
                      <a:pt x="6907352" y="0"/>
                      <a:pt x="680702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807021" y="360680"/>
                    </a:lnTo>
                    <a:cubicBezTo>
                      <a:pt x="6906082" y="360680"/>
                      <a:pt x="6987361" y="279400"/>
                      <a:pt x="6987361" y="18034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2098556" cy="118793"/>
              <a:chOff x="0" y="0"/>
              <a:chExt cx="7179350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71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7153950" h="360680">
                    <a:moveTo>
                      <a:pt x="7153950" y="180340"/>
                    </a:moveTo>
                    <a:cubicBezTo>
                      <a:pt x="7153950" y="81280"/>
                      <a:pt x="7073941" y="0"/>
                      <a:pt x="69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973610" y="360680"/>
                    </a:lnTo>
                    <a:cubicBezTo>
                      <a:pt x="7072670" y="360680"/>
                      <a:pt x="7153950" y="279400"/>
                      <a:pt x="7153950" y="180340"/>
                    </a:cubicBezTo>
                    <a:close/>
                  </a:path>
                </a:pathLst>
              </a:custGeom>
              <a:solidFill>
                <a:srgbClr val="66E7CC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1073626" y="420485"/>
              <a:ext cx="2049862" cy="118793"/>
              <a:chOff x="0" y="0"/>
              <a:chExt cx="7012762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69873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6987361" h="360680">
                    <a:moveTo>
                      <a:pt x="6987361" y="180340"/>
                    </a:moveTo>
                    <a:cubicBezTo>
                      <a:pt x="6987361" y="81280"/>
                      <a:pt x="6907352" y="0"/>
                      <a:pt x="680702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807021" y="360680"/>
                    </a:lnTo>
                    <a:cubicBezTo>
                      <a:pt x="6906082" y="360680"/>
                      <a:pt x="6987361" y="279400"/>
                      <a:pt x="6987361" y="18034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0" y="420485"/>
              <a:ext cx="1495543" cy="118793"/>
              <a:chOff x="0" y="0"/>
              <a:chExt cx="5116388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509098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5090988" h="360680">
                    <a:moveTo>
                      <a:pt x="5090988" y="180340"/>
                    </a:moveTo>
                    <a:cubicBezTo>
                      <a:pt x="5090988" y="81280"/>
                      <a:pt x="5010978" y="0"/>
                      <a:pt x="491064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4910647" y="360680"/>
                    </a:lnTo>
                    <a:cubicBezTo>
                      <a:pt x="5009708" y="360680"/>
                      <a:pt x="5090988" y="279400"/>
                      <a:pt x="5090988" y="180340"/>
                    </a:cubicBezTo>
                    <a:close/>
                  </a:path>
                </a:pathLst>
              </a:custGeom>
              <a:solidFill>
                <a:srgbClr val="10CAE8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1073626" y="874385"/>
              <a:ext cx="2049862" cy="118793"/>
              <a:chOff x="0" y="0"/>
              <a:chExt cx="7012762" cy="4064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7780" y="22860"/>
                <a:ext cx="69873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6987361" h="360680">
                    <a:moveTo>
                      <a:pt x="6987361" y="180340"/>
                    </a:moveTo>
                    <a:cubicBezTo>
                      <a:pt x="6987361" y="81280"/>
                      <a:pt x="6907352" y="0"/>
                      <a:pt x="680702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807021" y="360680"/>
                    </a:lnTo>
                    <a:cubicBezTo>
                      <a:pt x="6906082" y="360680"/>
                      <a:pt x="6987361" y="279400"/>
                      <a:pt x="6987361" y="18034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0" y="874385"/>
              <a:ext cx="2397622" cy="118793"/>
              <a:chOff x="0" y="0"/>
              <a:chExt cx="8202480" cy="4064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7780" y="22860"/>
                <a:ext cx="817708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7080" h="360680">
                    <a:moveTo>
                      <a:pt x="8177080" y="180340"/>
                    </a:moveTo>
                    <a:cubicBezTo>
                      <a:pt x="8177080" y="81280"/>
                      <a:pt x="8097070" y="0"/>
                      <a:pt x="799674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996740" y="360680"/>
                    </a:lnTo>
                    <a:cubicBezTo>
                      <a:pt x="8095800" y="360680"/>
                      <a:pt x="8177080" y="279400"/>
                      <a:pt x="8177080" y="180340"/>
                    </a:cubicBezTo>
                    <a:close/>
                  </a:path>
                </a:pathLst>
              </a:custGeom>
              <a:solidFill>
                <a:srgbClr val="191D51"/>
              </a:solidFill>
            </p:spPr>
          </p:sp>
        </p:grpSp>
      </p:grpSp>
      <p:grpSp>
        <p:nvGrpSpPr>
          <p:cNvPr id="21" name="Group 21"/>
          <p:cNvGrpSpPr/>
          <p:nvPr/>
        </p:nvGrpSpPr>
        <p:grpSpPr>
          <a:xfrm>
            <a:off x="6369255" y="1507178"/>
            <a:ext cx="2553939" cy="1431664"/>
            <a:chOff x="0" y="0"/>
            <a:chExt cx="3405252" cy="1908886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7314" y="1251169"/>
              <a:ext cx="750386" cy="649834"/>
              <a:chOff x="0" y="0"/>
              <a:chExt cx="6350000" cy="54991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</p:grp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382507" y="1251169"/>
              <a:ext cx="750386" cy="649834"/>
              <a:chOff x="0" y="0"/>
              <a:chExt cx="6350000" cy="54991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</p:grpSp>
        <p:grpSp>
          <p:nvGrpSpPr>
            <p:cNvPr id="26" name="Group 26"/>
            <p:cNvGrpSpPr/>
            <p:nvPr/>
          </p:nvGrpSpPr>
          <p:grpSpPr>
            <a:xfrm rot="-10800000">
              <a:off x="0" y="1156418"/>
              <a:ext cx="1028087" cy="744585"/>
              <a:chOff x="0" y="0"/>
              <a:chExt cx="1115234" cy="8077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115234" cy="807700"/>
              </a:xfrm>
              <a:custGeom>
                <a:avLst/>
                <a:gdLst/>
                <a:ahLst/>
                <a:cxnLst/>
                <a:rect l="l" t="t" r="r" b="b"/>
                <a:pathLst>
                  <a:path w="1115234" h="807700">
                    <a:moveTo>
                      <a:pt x="0" y="0"/>
                    </a:moveTo>
                    <a:lnTo>
                      <a:pt x="557617" y="807700"/>
                    </a:lnTo>
                    <a:lnTo>
                      <a:pt x="1115234" y="0"/>
                    </a:lnTo>
                    <a:close/>
                  </a:path>
                </a:pathLst>
              </a:custGeom>
              <a:solidFill>
                <a:srgbClr val="66E7CC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 rot="-10800000">
              <a:off x="618849" y="383931"/>
              <a:ext cx="1028087" cy="1517072"/>
              <a:chOff x="0" y="0"/>
              <a:chExt cx="1115234" cy="1645668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115234" cy="1645668"/>
              </a:xfrm>
              <a:custGeom>
                <a:avLst/>
                <a:gdLst/>
                <a:ahLst/>
                <a:cxnLst/>
                <a:rect l="l" t="t" r="r" b="b"/>
                <a:pathLst>
                  <a:path w="1115234" h="1645668">
                    <a:moveTo>
                      <a:pt x="0" y="0"/>
                    </a:moveTo>
                    <a:lnTo>
                      <a:pt x="557617" y="1645668"/>
                    </a:lnTo>
                    <a:lnTo>
                      <a:pt x="1115234" y="0"/>
                    </a:lnTo>
                    <a:close/>
                  </a:path>
                </a:pathLst>
              </a:custGeom>
              <a:solidFill>
                <a:srgbClr val="66E7CC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 rot="-10800000">
              <a:off x="1378199" y="1156418"/>
              <a:ext cx="1028087" cy="744585"/>
              <a:chOff x="0" y="0"/>
              <a:chExt cx="1115234" cy="8077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1115234" cy="807700"/>
              </a:xfrm>
              <a:custGeom>
                <a:avLst/>
                <a:gdLst/>
                <a:ahLst/>
                <a:cxnLst/>
                <a:rect l="l" t="t" r="r" b="b"/>
                <a:pathLst>
                  <a:path w="1115234" h="807700">
                    <a:moveTo>
                      <a:pt x="0" y="0"/>
                    </a:moveTo>
                    <a:lnTo>
                      <a:pt x="557617" y="807700"/>
                    </a:lnTo>
                    <a:lnTo>
                      <a:pt x="1115234" y="0"/>
                    </a:lnTo>
                    <a:close/>
                  </a:path>
                </a:pathLst>
              </a:custGeom>
              <a:solidFill>
                <a:srgbClr val="66E7CC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 rot="-10800000">
              <a:off x="1811416" y="1156418"/>
              <a:ext cx="1028087" cy="744585"/>
              <a:chOff x="0" y="0"/>
              <a:chExt cx="1115234" cy="8077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115234" cy="807700"/>
              </a:xfrm>
              <a:custGeom>
                <a:avLst/>
                <a:gdLst/>
                <a:ahLst/>
                <a:cxnLst/>
                <a:rect l="l" t="t" r="r" b="b"/>
                <a:pathLst>
                  <a:path w="1115234" h="807700">
                    <a:moveTo>
                      <a:pt x="0" y="0"/>
                    </a:moveTo>
                    <a:lnTo>
                      <a:pt x="557617" y="807700"/>
                    </a:lnTo>
                    <a:lnTo>
                      <a:pt x="1115234" y="0"/>
                    </a:lnTo>
                    <a:close/>
                  </a:path>
                </a:pathLst>
              </a:custGeom>
              <a:solidFill>
                <a:srgbClr val="66E7CC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 rot="-10800000">
              <a:off x="2208169" y="770174"/>
              <a:ext cx="1028087" cy="1130829"/>
              <a:chOff x="0" y="0"/>
              <a:chExt cx="1115234" cy="1226684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115234" cy="1226684"/>
              </a:xfrm>
              <a:custGeom>
                <a:avLst/>
                <a:gdLst/>
                <a:ahLst/>
                <a:cxnLst/>
                <a:rect l="l" t="t" r="r" b="b"/>
                <a:pathLst>
                  <a:path w="1115234" h="1226684">
                    <a:moveTo>
                      <a:pt x="0" y="0"/>
                    </a:moveTo>
                    <a:lnTo>
                      <a:pt x="557617" y="1226684"/>
                    </a:lnTo>
                    <a:lnTo>
                      <a:pt x="1115234" y="0"/>
                    </a:lnTo>
                    <a:close/>
                  </a:path>
                </a:pathLst>
              </a:custGeom>
              <a:solidFill>
                <a:srgbClr val="66E7CC"/>
              </a:solidFill>
            </p:spPr>
          </p:sp>
        </p:grpSp>
        <p:pic>
          <p:nvPicPr>
            <p:cNvPr id="36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27968"/>
            <a:stretch>
              <a:fillRect/>
            </a:stretch>
          </p:blipFill>
          <p:spPr>
            <a:xfrm rot="5400000">
              <a:off x="748183" y="-748183"/>
              <a:ext cx="1908886" cy="3405252"/>
            </a:xfrm>
            <a:prstGeom prst="rect">
              <a:avLst/>
            </a:prstGeom>
          </p:spPr>
        </p:pic>
      </p:grpSp>
      <p:sp>
        <p:nvSpPr>
          <p:cNvPr id="37" name="TextBox 37"/>
          <p:cNvSpPr txBox="1"/>
          <p:nvPr/>
        </p:nvSpPr>
        <p:spPr>
          <a:xfrm>
            <a:off x="8702824" y="5038077"/>
            <a:ext cx="319256" cy="139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8"/>
              </a:lnSpc>
            </a:pPr>
            <a:r>
              <a:rPr lang="en-US" sz="918" spc="179">
                <a:solidFill>
                  <a:srgbClr val="FFFFFF"/>
                </a:solidFill>
                <a:latin typeface="Bebas Neue Bold"/>
              </a:rPr>
              <a:t>60%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702824" y="5353440"/>
            <a:ext cx="319256" cy="139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8"/>
              </a:lnSpc>
            </a:pPr>
            <a:r>
              <a:rPr lang="en-US" sz="918" spc="179">
                <a:solidFill>
                  <a:srgbClr val="FFFFFF"/>
                </a:solidFill>
                <a:latin typeface="Bebas Neue Bold"/>
              </a:rPr>
              <a:t>40%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702824" y="5668804"/>
            <a:ext cx="319256" cy="139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8"/>
              </a:lnSpc>
            </a:pPr>
            <a:r>
              <a:rPr lang="en-US" sz="918" spc="179">
                <a:solidFill>
                  <a:srgbClr val="FFFFFF"/>
                </a:solidFill>
                <a:latin typeface="Bebas Neue Bold"/>
              </a:rPr>
              <a:t>80%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731520" y="2108334"/>
            <a:ext cx="4569947" cy="3202961"/>
            <a:chOff x="0" y="76200"/>
            <a:chExt cx="6093262" cy="4270614"/>
          </a:xfrm>
        </p:grpSpPr>
        <p:sp>
          <p:nvSpPr>
            <p:cNvPr id="41" name="TextBox 41"/>
            <p:cNvSpPr txBox="1"/>
            <p:nvPr/>
          </p:nvSpPr>
          <p:spPr>
            <a:xfrm>
              <a:off x="619149" y="2643783"/>
              <a:ext cx="5474111" cy="1703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1400" spc="27" dirty="0">
                  <a:solidFill>
                    <a:srgbClr val="FFFFFF"/>
                  </a:solidFill>
                  <a:latin typeface="Raleway"/>
                </a:rPr>
                <a:t>Current Landscape</a:t>
              </a:r>
            </a:p>
            <a:p>
              <a:pPr>
                <a:lnSpc>
                  <a:spcPts val="3499"/>
                </a:lnSpc>
              </a:pPr>
              <a:r>
                <a:rPr lang="en-US" sz="1399" spc="28" dirty="0">
                  <a:solidFill>
                    <a:srgbClr val="FFFFFF"/>
                  </a:solidFill>
                  <a:latin typeface="Raleway"/>
                </a:rPr>
                <a:t>FY '22-'23 vs. '15-’16</a:t>
              </a:r>
            </a:p>
            <a:p>
              <a:pPr>
                <a:lnSpc>
                  <a:spcPts val="3500"/>
                </a:lnSpc>
              </a:pPr>
              <a:r>
                <a:rPr lang="en-US" sz="1400" spc="27" dirty="0">
                  <a:solidFill>
                    <a:srgbClr val="FFFFFF"/>
                  </a:solidFill>
                  <a:latin typeface="Raleway"/>
                </a:rPr>
                <a:t>Budget Goals for FY ‘22-’23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4227" y="76200"/>
              <a:ext cx="6089035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4500" spc="89" dirty="0">
                  <a:solidFill>
                    <a:srgbClr val="FFFFFF"/>
                  </a:solidFill>
                  <a:latin typeface="Raleway Thin Bold"/>
                </a:rPr>
                <a:t>Faculty Senate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4226" y="2001030"/>
              <a:ext cx="6089035" cy="3900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US" sz="2100" spc="42" dirty="0">
                  <a:solidFill>
                    <a:srgbClr val="FFFFFF"/>
                  </a:solidFill>
                  <a:latin typeface="Raleway Thin"/>
                </a:rPr>
                <a:t>Today's Agenda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2643783"/>
              <a:ext cx="322180" cy="1639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500"/>
                </a:lnSpc>
              </a:pPr>
              <a:r>
                <a:rPr lang="en-US" sz="1400" spc="28">
                  <a:solidFill>
                    <a:srgbClr val="FFFFFF"/>
                  </a:solidFill>
                  <a:latin typeface="Raleway"/>
                </a:rPr>
                <a:t>01</a:t>
              </a:r>
            </a:p>
            <a:p>
              <a:pPr algn="r">
                <a:lnSpc>
                  <a:spcPts val="3500"/>
                </a:lnSpc>
              </a:pPr>
              <a:r>
                <a:rPr lang="en-US" sz="1400" spc="28">
                  <a:solidFill>
                    <a:srgbClr val="FFFFFF"/>
                  </a:solidFill>
                  <a:latin typeface="Raleway"/>
                </a:rPr>
                <a:t>02</a:t>
              </a:r>
            </a:p>
            <a:p>
              <a:pPr algn="r">
                <a:lnSpc>
                  <a:spcPts val="3500"/>
                </a:lnSpc>
              </a:pPr>
              <a:r>
                <a:rPr lang="en-US" sz="1400" spc="28">
                  <a:solidFill>
                    <a:srgbClr val="FFFFFF"/>
                  </a:solidFill>
                  <a:latin typeface="Raleway"/>
                </a:rPr>
                <a:t>03</a:t>
              </a: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669821" y="6481124"/>
            <a:ext cx="2809679" cy="14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"/>
              </a:lnSpc>
            </a:pPr>
            <a:r>
              <a:rPr lang="en-US" sz="1000" spc="369" dirty="0">
                <a:solidFill>
                  <a:srgbClr val="FFFFFF"/>
                </a:solidFill>
                <a:latin typeface="Bebas Neue"/>
              </a:rPr>
              <a:t>FACULTY SENATE</a:t>
            </a:r>
          </a:p>
        </p:txBody>
      </p:sp>
      <p:grpSp>
        <p:nvGrpSpPr>
          <p:cNvPr id="46" name="Group 46"/>
          <p:cNvGrpSpPr/>
          <p:nvPr/>
        </p:nvGrpSpPr>
        <p:grpSpPr>
          <a:xfrm rot="-5400000">
            <a:off x="8688774" y="6250374"/>
            <a:ext cx="102556" cy="564056"/>
            <a:chOff x="0" y="0"/>
            <a:chExt cx="136741" cy="752074"/>
          </a:xfrm>
        </p:grpSpPr>
        <p:grpSp>
          <p:nvGrpSpPr>
            <p:cNvPr id="47" name="Group 47"/>
            <p:cNvGrpSpPr>
              <a:grpSpLocks noChangeAspect="1"/>
            </p:cNvGrpSpPr>
            <p:nvPr/>
          </p:nvGrpSpPr>
          <p:grpSpPr>
            <a:xfrm rot="-10800000">
              <a:off x="0" y="410222"/>
              <a:ext cx="136741" cy="136741"/>
              <a:chOff x="0" y="0"/>
              <a:chExt cx="6355080" cy="635508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9" name="Group 49"/>
            <p:cNvGrpSpPr>
              <a:grpSpLocks noChangeAspect="1"/>
            </p:cNvGrpSpPr>
            <p:nvPr/>
          </p:nvGrpSpPr>
          <p:grpSpPr>
            <a:xfrm rot="-10800000">
              <a:off x="0" y="615334"/>
              <a:ext cx="136741" cy="136741"/>
              <a:chOff x="0" y="0"/>
              <a:chExt cx="6355080" cy="635508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1" name="Group 51"/>
            <p:cNvGrpSpPr>
              <a:grpSpLocks noChangeAspect="1"/>
            </p:cNvGrpSpPr>
            <p:nvPr/>
          </p:nvGrpSpPr>
          <p:grpSpPr>
            <a:xfrm rot="-10800000">
              <a:off x="0" y="205111"/>
              <a:ext cx="136741" cy="136741"/>
              <a:chOff x="0" y="0"/>
              <a:chExt cx="6355080" cy="635508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0" y="0"/>
              <a:ext cx="136741" cy="136741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55" name="Group 55"/>
          <p:cNvGrpSpPr/>
          <p:nvPr/>
        </p:nvGrpSpPr>
        <p:grpSpPr>
          <a:xfrm>
            <a:off x="731520" y="731520"/>
            <a:ext cx="433475" cy="433475"/>
            <a:chOff x="0" y="0"/>
            <a:chExt cx="577967" cy="577967"/>
          </a:xfrm>
        </p:grpSpPr>
        <p:grpSp>
          <p:nvGrpSpPr>
            <p:cNvPr id="56" name="Group 56"/>
            <p:cNvGrpSpPr/>
            <p:nvPr/>
          </p:nvGrpSpPr>
          <p:grpSpPr>
            <a:xfrm>
              <a:off x="116993" y="226137"/>
              <a:ext cx="343981" cy="125693"/>
              <a:chOff x="0" y="0"/>
              <a:chExt cx="1174741" cy="42926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-5080"/>
                <a:ext cx="117474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174741" h="434340">
                    <a:moveTo>
                      <a:pt x="1156961" y="187960"/>
                    </a:moveTo>
                    <a:lnTo>
                      <a:pt x="895341" y="11430"/>
                    </a:lnTo>
                    <a:cubicBezTo>
                      <a:pt x="877561" y="0"/>
                      <a:pt x="854701" y="3810"/>
                      <a:pt x="842001" y="21590"/>
                    </a:cubicBezTo>
                    <a:cubicBezTo>
                      <a:pt x="830571" y="39370"/>
                      <a:pt x="834381" y="62230"/>
                      <a:pt x="852161" y="74930"/>
                    </a:cubicBezTo>
                    <a:lnTo>
                      <a:pt x="101091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10911" y="257810"/>
                    </a:lnTo>
                    <a:lnTo>
                      <a:pt x="852161" y="364490"/>
                    </a:lnTo>
                    <a:cubicBezTo>
                      <a:pt x="834381" y="375920"/>
                      <a:pt x="830571" y="400050"/>
                      <a:pt x="842001" y="417830"/>
                    </a:cubicBezTo>
                    <a:cubicBezTo>
                      <a:pt x="849621" y="429260"/>
                      <a:pt x="861051" y="434340"/>
                      <a:pt x="873751" y="434340"/>
                    </a:cubicBezTo>
                    <a:cubicBezTo>
                      <a:pt x="881371" y="434340"/>
                      <a:pt x="888991" y="431800"/>
                      <a:pt x="895341" y="427990"/>
                    </a:cubicBezTo>
                    <a:lnTo>
                      <a:pt x="1158231" y="251460"/>
                    </a:lnTo>
                    <a:cubicBezTo>
                      <a:pt x="1168391" y="243840"/>
                      <a:pt x="1174741" y="232410"/>
                      <a:pt x="1174741" y="219710"/>
                    </a:cubicBezTo>
                    <a:cubicBezTo>
                      <a:pt x="1174741" y="207010"/>
                      <a:pt x="1168391" y="195580"/>
                      <a:pt x="1156961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8" name="Group 58"/>
            <p:cNvGrpSpPr>
              <a:grpSpLocks noChangeAspect="1"/>
            </p:cNvGrpSpPr>
            <p:nvPr/>
          </p:nvGrpSpPr>
          <p:grpSpPr>
            <a:xfrm>
              <a:off x="0" y="0"/>
              <a:ext cx="577967" cy="577967"/>
              <a:chOff x="0" y="0"/>
              <a:chExt cx="6355080" cy="635508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7471" y="2809004"/>
            <a:ext cx="1785900" cy="2099729"/>
            <a:chOff x="0" y="0"/>
            <a:chExt cx="2381200" cy="2799638"/>
          </a:xfrm>
        </p:grpSpPr>
        <p:sp>
          <p:nvSpPr>
            <p:cNvPr id="3" name="TextBox 3"/>
            <p:cNvSpPr txBox="1"/>
            <p:nvPr/>
          </p:nvSpPr>
          <p:spPr>
            <a:xfrm>
              <a:off x="0" y="412524"/>
              <a:ext cx="2381200" cy="1858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400" spc="28">
                  <a:solidFill>
                    <a:srgbClr val="FFFFFF"/>
                  </a:solidFill>
                  <a:latin typeface="Raleway"/>
                </a:rPr>
                <a:t>Expected Fall enrollment down ~2.8% from '21-'22, to approximately 4,200.</a:t>
              </a:r>
            </a:p>
            <a:p>
              <a:pPr marL="0" lvl="0" indent="0"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400" spc="28">
                  <a:solidFill>
                    <a:srgbClr val="FFFFFF"/>
                  </a:solidFill>
                  <a:latin typeface="Raleway"/>
                </a:rPr>
                <a:t>Break-even is 5,200.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81200" cy="359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 spc="32">
                  <a:solidFill>
                    <a:srgbClr val="FFFFFF"/>
                  </a:solidFill>
                  <a:latin typeface="Raleway Bold"/>
                </a:rPr>
                <a:t>Enrollment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3547" y="2675682"/>
              <a:ext cx="1825595" cy="123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"/>
                </a:lnSpc>
              </a:pPr>
              <a:r>
                <a:rPr lang="en-US" sz="600" spc="202">
                  <a:solidFill>
                    <a:srgbClr val="FFFFFF"/>
                  </a:solidFill>
                  <a:latin typeface="Raleway Bold"/>
                </a:rPr>
                <a:t>DISCUSS THIS POINT</a:t>
              </a:r>
            </a:p>
          </p:txBody>
        </p:sp>
        <p:sp>
          <p:nvSpPr>
            <p:cNvPr id="6" name="AutoShape 6"/>
            <p:cNvSpPr/>
            <p:nvPr/>
          </p:nvSpPr>
          <p:spPr>
            <a:xfrm rot="-5400000">
              <a:off x="1178502" y="1304554"/>
              <a:ext cx="24197" cy="2381200"/>
            </a:xfrm>
            <a:prstGeom prst="rect">
              <a:avLst/>
            </a:prstGeom>
            <a:solidFill>
              <a:srgbClr val="2D2D77"/>
            </a:solidFill>
          </p:spPr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80815" y="2702918"/>
              <a:ext cx="200386" cy="88534"/>
            </a:xfrm>
            <a:prstGeom prst="rect">
              <a:avLst/>
            </a:prstGeom>
          </p:spPr>
        </p:pic>
      </p:grpSp>
      <p:sp>
        <p:nvSpPr>
          <p:cNvPr id="8" name="TextBox 8"/>
          <p:cNvSpPr txBox="1"/>
          <p:nvPr/>
        </p:nvSpPr>
        <p:spPr>
          <a:xfrm>
            <a:off x="1797552" y="817245"/>
            <a:ext cx="6158495" cy="1164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499" spc="89">
                <a:solidFill>
                  <a:srgbClr val="FFFFFF"/>
                </a:solidFill>
                <a:latin typeface="Raleway Thin Bold"/>
              </a:rPr>
              <a:t>Understanding</a:t>
            </a:r>
          </a:p>
          <a:p>
            <a:pPr algn="ctr">
              <a:lnSpc>
                <a:spcPts val="4500"/>
              </a:lnSpc>
            </a:pPr>
            <a:r>
              <a:rPr lang="en-US" sz="4500" spc="89">
                <a:solidFill>
                  <a:srgbClr val="FFFFFF"/>
                </a:solidFill>
                <a:latin typeface="Raleway Thin Bold"/>
              </a:rPr>
              <a:t>the current landscape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983850" y="2809004"/>
            <a:ext cx="1785900" cy="1812527"/>
            <a:chOff x="0" y="0"/>
            <a:chExt cx="2381200" cy="241670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88202"/>
              <a:ext cx="2381200" cy="1100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400" spc="28" dirty="0">
                  <a:solidFill>
                    <a:srgbClr val="FFFFFF"/>
                  </a:solidFill>
                  <a:latin typeface="Raleway"/>
                </a:rPr>
                <a:t>~$8.4M received in'21-'22. $0 expected in '22-’23.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381200" cy="735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 spc="32">
                  <a:solidFill>
                    <a:srgbClr val="FFFFFF"/>
                  </a:solidFill>
                  <a:latin typeface="Raleway Bold"/>
                </a:rPr>
                <a:t>COVID Stimulus Assistance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3547" y="2292747"/>
              <a:ext cx="1825595" cy="123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"/>
                </a:lnSpc>
              </a:pPr>
              <a:r>
                <a:rPr lang="en-US" sz="600" spc="202">
                  <a:solidFill>
                    <a:srgbClr val="FFFFFF"/>
                  </a:solidFill>
                  <a:latin typeface="Raleway Bold"/>
                </a:rPr>
                <a:t>DISCUSS THIS POINT</a:t>
              </a:r>
            </a:p>
          </p:txBody>
        </p:sp>
        <p:sp>
          <p:nvSpPr>
            <p:cNvPr id="13" name="AutoShape 13"/>
            <p:cNvSpPr/>
            <p:nvPr/>
          </p:nvSpPr>
          <p:spPr>
            <a:xfrm rot="-5400000">
              <a:off x="1178502" y="921618"/>
              <a:ext cx="24197" cy="2381200"/>
            </a:xfrm>
            <a:prstGeom prst="rect">
              <a:avLst/>
            </a:prstGeom>
            <a:solidFill>
              <a:srgbClr val="2D2D77"/>
            </a:solidFill>
          </p:spPr>
        </p: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80815" y="2319983"/>
              <a:ext cx="200386" cy="88534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6544908" y="2809004"/>
            <a:ext cx="1785900" cy="1815249"/>
            <a:chOff x="0" y="0"/>
            <a:chExt cx="2381200" cy="2420332"/>
          </a:xfrm>
        </p:grpSpPr>
        <p:sp>
          <p:nvSpPr>
            <p:cNvPr id="16" name="TextBox 16"/>
            <p:cNvSpPr txBox="1"/>
            <p:nvPr/>
          </p:nvSpPr>
          <p:spPr>
            <a:xfrm>
              <a:off x="0" y="412524"/>
              <a:ext cx="2381200" cy="1479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400" spc="28">
                  <a:solidFill>
                    <a:srgbClr val="FFFFFF"/>
                  </a:solidFill>
                  <a:latin typeface="Raleway"/>
                </a:rPr>
                <a:t>NYIT loss ($1.3M). Lower student fees and facilities rentals ($638K).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381200" cy="359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 spc="32">
                  <a:solidFill>
                    <a:srgbClr val="FFFFFF"/>
                  </a:solidFill>
                  <a:latin typeface="Raleway Bold"/>
                </a:rPr>
                <a:t>Rentals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547" y="2296376"/>
              <a:ext cx="1825595" cy="123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"/>
                </a:lnSpc>
              </a:pPr>
              <a:r>
                <a:rPr lang="en-US" sz="600" spc="202">
                  <a:solidFill>
                    <a:srgbClr val="FFFFFF"/>
                  </a:solidFill>
                  <a:latin typeface="Raleway Bold"/>
                </a:rPr>
                <a:t>DISCUSS THIS POINT</a:t>
              </a:r>
            </a:p>
          </p:txBody>
        </p:sp>
        <p:sp>
          <p:nvSpPr>
            <p:cNvPr id="19" name="AutoShape 19"/>
            <p:cNvSpPr/>
            <p:nvPr/>
          </p:nvSpPr>
          <p:spPr>
            <a:xfrm rot="-5400000">
              <a:off x="1178502" y="925247"/>
              <a:ext cx="24197" cy="2381200"/>
            </a:xfrm>
            <a:prstGeom prst="rect">
              <a:avLst/>
            </a:prstGeom>
            <a:solidFill>
              <a:srgbClr val="2D2D77"/>
            </a:solidFill>
          </p:spPr>
        </p: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80815" y="2323611"/>
              <a:ext cx="200386" cy="88534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731520" y="6456153"/>
            <a:ext cx="2809679" cy="14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"/>
              </a:lnSpc>
            </a:pPr>
            <a:r>
              <a:rPr lang="en-US" sz="1000" spc="369" dirty="0">
                <a:solidFill>
                  <a:srgbClr val="FFFFFF"/>
                </a:solidFill>
                <a:latin typeface="Bebas Neue"/>
              </a:rPr>
              <a:t>FACULTY SENATE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731520" y="731520"/>
            <a:ext cx="479358" cy="479358"/>
            <a:chOff x="0" y="0"/>
            <a:chExt cx="639144" cy="639144"/>
          </a:xfrm>
        </p:grpSpPr>
        <p:grpSp>
          <p:nvGrpSpPr>
            <p:cNvPr id="23" name="Group 23"/>
            <p:cNvGrpSpPr/>
            <p:nvPr/>
          </p:nvGrpSpPr>
          <p:grpSpPr>
            <a:xfrm>
              <a:off x="129377" y="250073"/>
              <a:ext cx="380391" cy="138998"/>
              <a:chOff x="0" y="0"/>
              <a:chExt cx="1174741" cy="42926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-5080"/>
                <a:ext cx="117474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174741" h="434340">
                    <a:moveTo>
                      <a:pt x="1156961" y="187960"/>
                    </a:moveTo>
                    <a:lnTo>
                      <a:pt x="895341" y="11430"/>
                    </a:lnTo>
                    <a:cubicBezTo>
                      <a:pt x="877561" y="0"/>
                      <a:pt x="854701" y="3810"/>
                      <a:pt x="842001" y="21590"/>
                    </a:cubicBezTo>
                    <a:cubicBezTo>
                      <a:pt x="830571" y="39370"/>
                      <a:pt x="834381" y="62230"/>
                      <a:pt x="852161" y="74930"/>
                    </a:cubicBezTo>
                    <a:lnTo>
                      <a:pt x="101091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10911" y="257810"/>
                    </a:lnTo>
                    <a:lnTo>
                      <a:pt x="852161" y="364490"/>
                    </a:lnTo>
                    <a:cubicBezTo>
                      <a:pt x="834381" y="375920"/>
                      <a:pt x="830571" y="400050"/>
                      <a:pt x="842001" y="417830"/>
                    </a:cubicBezTo>
                    <a:cubicBezTo>
                      <a:pt x="849621" y="429260"/>
                      <a:pt x="861051" y="434340"/>
                      <a:pt x="873751" y="434340"/>
                    </a:cubicBezTo>
                    <a:cubicBezTo>
                      <a:pt x="881371" y="434340"/>
                      <a:pt x="888991" y="431800"/>
                      <a:pt x="895341" y="427990"/>
                    </a:cubicBezTo>
                    <a:lnTo>
                      <a:pt x="1158231" y="251460"/>
                    </a:lnTo>
                    <a:cubicBezTo>
                      <a:pt x="1168391" y="243840"/>
                      <a:pt x="1174741" y="232410"/>
                      <a:pt x="1174741" y="219710"/>
                    </a:cubicBezTo>
                    <a:cubicBezTo>
                      <a:pt x="1174741" y="207010"/>
                      <a:pt x="1168391" y="195580"/>
                      <a:pt x="1156961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0" y="0"/>
              <a:ext cx="639144" cy="639144"/>
              <a:chOff x="0" y="0"/>
              <a:chExt cx="6355080" cy="635508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27" name="Group 27"/>
          <p:cNvGrpSpPr/>
          <p:nvPr/>
        </p:nvGrpSpPr>
        <p:grpSpPr>
          <a:xfrm rot="-5400000">
            <a:off x="8688774" y="6250374"/>
            <a:ext cx="102556" cy="564056"/>
            <a:chOff x="0" y="0"/>
            <a:chExt cx="136741" cy="752074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 rot="-10800000">
              <a:off x="0" y="410222"/>
              <a:ext cx="136741" cy="136741"/>
              <a:chOff x="0" y="0"/>
              <a:chExt cx="6355080" cy="635508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 rot="-10800000">
              <a:off x="0" y="615334"/>
              <a:ext cx="136741" cy="136741"/>
              <a:chOff x="0" y="0"/>
              <a:chExt cx="6355080" cy="635508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2" name="Group 32"/>
            <p:cNvGrpSpPr>
              <a:grpSpLocks noChangeAspect="1"/>
            </p:cNvGrpSpPr>
            <p:nvPr/>
          </p:nvGrpSpPr>
          <p:grpSpPr>
            <a:xfrm rot="-10800000">
              <a:off x="0" y="205111"/>
              <a:ext cx="136741" cy="136741"/>
              <a:chOff x="0" y="0"/>
              <a:chExt cx="6355080" cy="635508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0" y="0"/>
              <a:ext cx="136741" cy="136741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361827" y="2270436"/>
            <a:ext cx="359045" cy="359045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842392" y="2270436"/>
            <a:ext cx="293968" cy="359045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820283" y="2270436"/>
            <a:ext cx="293968" cy="359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7471" y="2809004"/>
            <a:ext cx="1785900" cy="1815249"/>
            <a:chOff x="0" y="0"/>
            <a:chExt cx="2381200" cy="2420332"/>
          </a:xfrm>
        </p:grpSpPr>
        <p:sp>
          <p:nvSpPr>
            <p:cNvPr id="3" name="TextBox 3"/>
            <p:cNvSpPr txBox="1"/>
            <p:nvPr/>
          </p:nvSpPr>
          <p:spPr>
            <a:xfrm>
              <a:off x="0" y="412524"/>
              <a:ext cx="2381200" cy="1479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400" spc="28">
                  <a:solidFill>
                    <a:srgbClr val="FFFFFF"/>
                  </a:solidFill>
                  <a:latin typeface="Raleway"/>
                </a:rPr>
                <a:t>Increase in salaries of 2% every year. </a:t>
              </a:r>
            </a:p>
            <a:p>
              <a:pPr marL="0" lvl="0" indent="0"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400" spc="28">
                  <a:solidFill>
                    <a:srgbClr val="FFFFFF"/>
                  </a:solidFill>
                  <a:latin typeface="Raleway"/>
                </a:rPr>
                <a:t>Increase of 58 FTEs in the last 7 years.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81200" cy="359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 spc="32">
                  <a:solidFill>
                    <a:srgbClr val="FFFFFF"/>
                  </a:solidFill>
                  <a:latin typeface="Raleway Bold"/>
                </a:rPr>
                <a:t>Salaries (PSR)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3547" y="2296376"/>
              <a:ext cx="1825595" cy="123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"/>
                </a:lnSpc>
              </a:pPr>
              <a:r>
                <a:rPr lang="en-US" sz="600" spc="202">
                  <a:solidFill>
                    <a:srgbClr val="FFFFFF"/>
                  </a:solidFill>
                  <a:latin typeface="Raleway Bold"/>
                </a:rPr>
                <a:t>DISCUSS THIS POINT</a:t>
              </a:r>
            </a:p>
          </p:txBody>
        </p:sp>
        <p:sp>
          <p:nvSpPr>
            <p:cNvPr id="6" name="AutoShape 6"/>
            <p:cNvSpPr/>
            <p:nvPr/>
          </p:nvSpPr>
          <p:spPr>
            <a:xfrm rot="-5400000">
              <a:off x="1178502" y="925247"/>
              <a:ext cx="24197" cy="2381200"/>
            </a:xfrm>
            <a:prstGeom prst="rect">
              <a:avLst/>
            </a:prstGeom>
            <a:solidFill>
              <a:srgbClr val="2D2D77"/>
            </a:solidFill>
          </p:spPr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80815" y="2323611"/>
              <a:ext cx="200386" cy="88534"/>
            </a:xfrm>
            <a:prstGeom prst="rect">
              <a:avLst/>
            </a:prstGeom>
          </p:spPr>
        </p:pic>
      </p:grpSp>
      <p:sp>
        <p:nvSpPr>
          <p:cNvPr id="8" name="TextBox 8"/>
          <p:cNvSpPr txBox="1"/>
          <p:nvPr/>
        </p:nvSpPr>
        <p:spPr>
          <a:xfrm>
            <a:off x="1797552" y="817245"/>
            <a:ext cx="6158495" cy="1164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499" spc="89">
                <a:solidFill>
                  <a:srgbClr val="FFFFFF"/>
                </a:solidFill>
                <a:latin typeface="Raleway Thin Bold"/>
              </a:rPr>
              <a:t>Understanding</a:t>
            </a:r>
          </a:p>
          <a:p>
            <a:pPr algn="ctr">
              <a:lnSpc>
                <a:spcPts val="4500"/>
              </a:lnSpc>
            </a:pPr>
            <a:r>
              <a:rPr lang="en-US" sz="4500" spc="89">
                <a:solidFill>
                  <a:srgbClr val="FFFFFF"/>
                </a:solidFill>
                <a:latin typeface="Raleway Thin Bold"/>
              </a:rPr>
              <a:t>the current landscape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000815" y="2809004"/>
            <a:ext cx="1751970" cy="1778091"/>
            <a:chOff x="0" y="0"/>
            <a:chExt cx="2335960" cy="237078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72141"/>
              <a:ext cx="2335960" cy="1080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97"/>
                </a:lnSpc>
                <a:spcBef>
                  <a:spcPct val="0"/>
                </a:spcBef>
              </a:pPr>
              <a:r>
                <a:rPr lang="en-US" sz="1373" spc="27">
                  <a:solidFill>
                    <a:srgbClr val="FFFFFF"/>
                  </a:solidFill>
                  <a:latin typeface="Raleway"/>
                </a:rPr>
                <a:t>Loss of meals and auxiliary services (NYIT student fees).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335960" cy="7220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97"/>
                </a:lnSpc>
              </a:pPr>
              <a:r>
                <a:rPr lang="en-US" sz="1569" spc="31">
                  <a:solidFill>
                    <a:srgbClr val="FFFFFF"/>
                  </a:solidFill>
                  <a:latin typeface="Raleway Bold"/>
                </a:rPr>
                <a:t>Auxiliary Revenue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3289" y="2248825"/>
              <a:ext cx="1790910" cy="121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4"/>
                </a:lnSpc>
              </a:pPr>
              <a:r>
                <a:rPr lang="en-US" sz="588" spc="198">
                  <a:solidFill>
                    <a:srgbClr val="FFFFFF"/>
                  </a:solidFill>
                  <a:latin typeface="Raleway Bold"/>
                </a:rPr>
                <a:t>DISCUSS THIS POINT</a:t>
              </a:r>
            </a:p>
          </p:txBody>
        </p:sp>
        <p:sp>
          <p:nvSpPr>
            <p:cNvPr id="13" name="AutoShape 13"/>
            <p:cNvSpPr/>
            <p:nvPr/>
          </p:nvSpPr>
          <p:spPr>
            <a:xfrm rot="-5400000">
              <a:off x="1156111" y="904108"/>
              <a:ext cx="23737" cy="2335960"/>
            </a:xfrm>
            <a:prstGeom prst="rect">
              <a:avLst/>
            </a:prstGeom>
            <a:solidFill>
              <a:srgbClr val="2D2D77"/>
            </a:solidFill>
          </p:spPr>
        </p: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9381" y="2275905"/>
              <a:ext cx="196579" cy="86852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6529213" y="2809004"/>
            <a:ext cx="1785900" cy="1815249"/>
            <a:chOff x="0" y="0"/>
            <a:chExt cx="2381200" cy="2420332"/>
          </a:xfrm>
        </p:grpSpPr>
        <p:sp>
          <p:nvSpPr>
            <p:cNvPr id="16" name="TextBox 16"/>
            <p:cNvSpPr txBox="1"/>
            <p:nvPr/>
          </p:nvSpPr>
          <p:spPr>
            <a:xfrm>
              <a:off x="0" y="412524"/>
              <a:ext cx="2381200" cy="1479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400" spc="28">
                  <a:solidFill>
                    <a:srgbClr val="FFFFFF"/>
                  </a:solidFill>
                  <a:latin typeface="Raleway"/>
                </a:rPr>
                <a:t>The 12-month CPI is 7.9% as of 3/10/22. </a:t>
              </a:r>
            </a:p>
            <a:p>
              <a:pPr marL="0" lvl="0" indent="0"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400" spc="28">
                  <a:solidFill>
                    <a:srgbClr val="FFFFFF"/>
                  </a:solidFill>
                  <a:latin typeface="Raleway"/>
                </a:rPr>
                <a:t>Energy costs are up 25.6%.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381200" cy="359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 spc="32">
                  <a:solidFill>
                    <a:srgbClr val="FFFFFF"/>
                  </a:solidFill>
                  <a:latin typeface="Raleway Bold"/>
                </a:rPr>
                <a:t>Inflation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547" y="2296376"/>
              <a:ext cx="1825595" cy="123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"/>
                </a:lnSpc>
              </a:pPr>
              <a:r>
                <a:rPr lang="en-US" sz="600" spc="202">
                  <a:solidFill>
                    <a:srgbClr val="FFFFFF"/>
                  </a:solidFill>
                  <a:latin typeface="Raleway Bold"/>
                </a:rPr>
                <a:t>DISCUSS THIS POINT</a:t>
              </a:r>
            </a:p>
          </p:txBody>
        </p:sp>
        <p:sp>
          <p:nvSpPr>
            <p:cNvPr id="19" name="AutoShape 19"/>
            <p:cNvSpPr/>
            <p:nvPr/>
          </p:nvSpPr>
          <p:spPr>
            <a:xfrm rot="-5400000">
              <a:off x="1178502" y="925247"/>
              <a:ext cx="24197" cy="2381200"/>
            </a:xfrm>
            <a:prstGeom prst="rect">
              <a:avLst/>
            </a:prstGeom>
            <a:solidFill>
              <a:srgbClr val="2D2D77"/>
            </a:solidFill>
          </p:spPr>
        </p: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80815" y="2323611"/>
              <a:ext cx="200386" cy="88534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731520" y="6456153"/>
            <a:ext cx="2809679" cy="14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"/>
              </a:lnSpc>
            </a:pPr>
            <a:r>
              <a:rPr lang="en-US" sz="1000" spc="369" dirty="0">
                <a:solidFill>
                  <a:srgbClr val="FFFFFF"/>
                </a:solidFill>
                <a:latin typeface="Bebas Neue"/>
              </a:rPr>
              <a:t>FACULTY SENATE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731520" y="731520"/>
            <a:ext cx="479358" cy="479358"/>
            <a:chOff x="0" y="0"/>
            <a:chExt cx="639144" cy="639144"/>
          </a:xfrm>
        </p:grpSpPr>
        <p:grpSp>
          <p:nvGrpSpPr>
            <p:cNvPr id="23" name="Group 23"/>
            <p:cNvGrpSpPr/>
            <p:nvPr/>
          </p:nvGrpSpPr>
          <p:grpSpPr>
            <a:xfrm>
              <a:off x="129377" y="250073"/>
              <a:ext cx="380391" cy="138998"/>
              <a:chOff x="0" y="0"/>
              <a:chExt cx="1174741" cy="42926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-5080"/>
                <a:ext cx="117474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174741" h="434340">
                    <a:moveTo>
                      <a:pt x="1156961" y="187960"/>
                    </a:moveTo>
                    <a:lnTo>
                      <a:pt x="895341" y="11430"/>
                    </a:lnTo>
                    <a:cubicBezTo>
                      <a:pt x="877561" y="0"/>
                      <a:pt x="854701" y="3810"/>
                      <a:pt x="842001" y="21590"/>
                    </a:cubicBezTo>
                    <a:cubicBezTo>
                      <a:pt x="830571" y="39370"/>
                      <a:pt x="834381" y="62230"/>
                      <a:pt x="852161" y="74930"/>
                    </a:cubicBezTo>
                    <a:lnTo>
                      <a:pt x="101091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10911" y="257810"/>
                    </a:lnTo>
                    <a:lnTo>
                      <a:pt x="852161" y="364490"/>
                    </a:lnTo>
                    <a:cubicBezTo>
                      <a:pt x="834381" y="375920"/>
                      <a:pt x="830571" y="400050"/>
                      <a:pt x="842001" y="417830"/>
                    </a:cubicBezTo>
                    <a:cubicBezTo>
                      <a:pt x="849621" y="429260"/>
                      <a:pt x="861051" y="434340"/>
                      <a:pt x="873751" y="434340"/>
                    </a:cubicBezTo>
                    <a:cubicBezTo>
                      <a:pt x="881371" y="434340"/>
                      <a:pt x="888991" y="431800"/>
                      <a:pt x="895341" y="427990"/>
                    </a:cubicBezTo>
                    <a:lnTo>
                      <a:pt x="1158231" y="251460"/>
                    </a:lnTo>
                    <a:cubicBezTo>
                      <a:pt x="1168391" y="243840"/>
                      <a:pt x="1174741" y="232410"/>
                      <a:pt x="1174741" y="219710"/>
                    </a:cubicBezTo>
                    <a:cubicBezTo>
                      <a:pt x="1174741" y="207010"/>
                      <a:pt x="1168391" y="195580"/>
                      <a:pt x="1156961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0" y="0"/>
              <a:ext cx="639144" cy="639144"/>
              <a:chOff x="0" y="0"/>
              <a:chExt cx="6355080" cy="635508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27" name="Group 27"/>
          <p:cNvGrpSpPr/>
          <p:nvPr/>
        </p:nvGrpSpPr>
        <p:grpSpPr>
          <a:xfrm rot="-5400000">
            <a:off x="8688774" y="6250374"/>
            <a:ext cx="102556" cy="564056"/>
            <a:chOff x="0" y="0"/>
            <a:chExt cx="136741" cy="752074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 rot="-10800000">
              <a:off x="0" y="410222"/>
              <a:ext cx="136741" cy="136741"/>
              <a:chOff x="0" y="0"/>
              <a:chExt cx="6355080" cy="635508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 rot="-10800000">
              <a:off x="0" y="615334"/>
              <a:ext cx="136741" cy="136741"/>
              <a:chOff x="0" y="0"/>
              <a:chExt cx="6355080" cy="635508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2" name="Group 32"/>
            <p:cNvGrpSpPr>
              <a:grpSpLocks noChangeAspect="1"/>
            </p:cNvGrpSpPr>
            <p:nvPr/>
          </p:nvGrpSpPr>
          <p:grpSpPr>
            <a:xfrm rot="-10800000">
              <a:off x="0" y="205111"/>
              <a:ext cx="136741" cy="136741"/>
              <a:chOff x="0" y="0"/>
              <a:chExt cx="6355080" cy="635508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0" y="0"/>
              <a:ext cx="136741" cy="136741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582832" y="2319795"/>
            <a:ext cx="293968" cy="359045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46453" y="2319795"/>
            <a:ext cx="293968" cy="359045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84103" y="2319795"/>
            <a:ext cx="293968" cy="359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520" y="731520"/>
            <a:ext cx="433475" cy="433475"/>
            <a:chOff x="0" y="0"/>
            <a:chExt cx="577967" cy="577967"/>
          </a:xfrm>
        </p:grpSpPr>
        <p:grpSp>
          <p:nvGrpSpPr>
            <p:cNvPr id="3" name="Group 3"/>
            <p:cNvGrpSpPr/>
            <p:nvPr/>
          </p:nvGrpSpPr>
          <p:grpSpPr>
            <a:xfrm>
              <a:off x="116993" y="226137"/>
              <a:ext cx="343981" cy="125693"/>
              <a:chOff x="0" y="0"/>
              <a:chExt cx="1174741" cy="42926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-5080"/>
                <a:ext cx="117474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174741" h="434340">
                    <a:moveTo>
                      <a:pt x="1156961" y="187960"/>
                    </a:moveTo>
                    <a:lnTo>
                      <a:pt x="895341" y="11430"/>
                    </a:lnTo>
                    <a:cubicBezTo>
                      <a:pt x="877561" y="0"/>
                      <a:pt x="854701" y="3810"/>
                      <a:pt x="842001" y="21590"/>
                    </a:cubicBezTo>
                    <a:cubicBezTo>
                      <a:pt x="830571" y="39370"/>
                      <a:pt x="834381" y="62230"/>
                      <a:pt x="852161" y="74930"/>
                    </a:cubicBezTo>
                    <a:lnTo>
                      <a:pt x="101091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10911" y="257810"/>
                    </a:lnTo>
                    <a:lnTo>
                      <a:pt x="852161" y="364490"/>
                    </a:lnTo>
                    <a:cubicBezTo>
                      <a:pt x="834381" y="375920"/>
                      <a:pt x="830571" y="400050"/>
                      <a:pt x="842001" y="417830"/>
                    </a:cubicBezTo>
                    <a:cubicBezTo>
                      <a:pt x="849621" y="429260"/>
                      <a:pt x="861051" y="434340"/>
                      <a:pt x="873751" y="434340"/>
                    </a:cubicBezTo>
                    <a:cubicBezTo>
                      <a:pt x="881371" y="434340"/>
                      <a:pt x="888991" y="431800"/>
                      <a:pt x="895341" y="427990"/>
                    </a:cubicBezTo>
                    <a:lnTo>
                      <a:pt x="1158231" y="251460"/>
                    </a:lnTo>
                    <a:cubicBezTo>
                      <a:pt x="1168391" y="243840"/>
                      <a:pt x="1174741" y="232410"/>
                      <a:pt x="1174741" y="219710"/>
                    </a:cubicBezTo>
                    <a:cubicBezTo>
                      <a:pt x="1174741" y="207010"/>
                      <a:pt x="1168391" y="195580"/>
                      <a:pt x="1156961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577967" cy="577967"/>
              <a:chOff x="0" y="0"/>
              <a:chExt cx="6355080" cy="63550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 rot="-5400000">
            <a:off x="8688774" y="6250374"/>
            <a:ext cx="102556" cy="564056"/>
            <a:chOff x="0" y="0"/>
            <a:chExt cx="136741" cy="752074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10800000">
              <a:off x="0" y="410222"/>
              <a:ext cx="136741" cy="136741"/>
              <a:chOff x="0" y="0"/>
              <a:chExt cx="6355080" cy="635508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 rot="-10800000">
              <a:off x="0" y="615334"/>
              <a:ext cx="136741" cy="136741"/>
              <a:chOff x="0" y="0"/>
              <a:chExt cx="6355080" cy="635508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 rot="-10800000">
              <a:off x="0" y="205111"/>
              <a:ext cx="136741" cy="136741"/>
              <a:chOff x="0" y="0"/>
              <a:chExt cx="6355080" cy="635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0" y="0"/>
              <a:ext cx="136741" cy="136741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21910"/>
              </p:ext>
            </p:extLst>
          </p:nvPr>
        </p:nvGraphicFramePr>
        <p:xfrm>
          <a:off x="430031" y="1647830"/>
          <a:ext cx="3837169" cy="3108960"/>
        </p:xfrm>
        <a:graphic>
          <a:graphicData uri="http://schemas.openxmlformats.org/drawingml/2006/table">
            <a:tbl>
              <a:tblPr/>
              <a:tblGrid>
                <a:gridCol w="125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51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 Bold"/>
                        </a:rPr>
                        <a:t>2022-2023*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 Bold"/>
                        </a:rPr>
                        <a:t>2015-2016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 Bold"/>
                        </a:rPr>
                        <a:t>% change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2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 Bold"/>
                        </a:rPr>
                        <a:t>Financial Plan (SUNY Approved)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37,130,900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37,845,100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(1.92)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1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latin typeface="Raleway Bold"/>
                        </a:rPr>
                        <a:t>Enrollment Headcount</a:t>
                      </a:r>
                      <a:endParaRPr lang="en-US" sz="600" dirty="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4,264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4,280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(0.38)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2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 Bold"/>
                        </a:rPr>
                        <a:t>State Total Operation Expenses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49,856,265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42,550,878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latin typeface="Raleway"/>
                        </a:rPr>
                        <a:t>14.65</a:t>
                      </a:r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51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 Bold"/>
                        </a:rPr>
                        <a:t>PSR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42,466,735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33,306,879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21.57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51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 Bold"/>
                        </a:rPr>
                        <a:t>TS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2,542,902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2,356,000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7.35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51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 Bold"/>
                        </a:rPr>
                        <a:t>OTPS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4,046,584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6,211,188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(53.49)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51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 Bold"/>
                        </a:rPr>
                        <a:t>Recharges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800,044</a:t>
                      </a:r>
                      <a:endParaRPr lang="en-US" sz="60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Raleway"/>
                        </a:rPr>
                        <a:t>676,811</a:t>
                      </a:r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latin typeface="Raleway"/>
                        </a:rPr>
                        <a:t>15.40</a:t>
                      </a:r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04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latin typeface="Raleway Bold"/>
                        </a:rPr>
                        <a:t>FTE - Count</a:t>
                      </a:r>
                      <a:endParaRPr lang="en-US" sz="600" dirty="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latin typeface="Raleway"/>
                        </a:rPr>
                        <a:t>495.85</a:t>
                      </a:r>
                      <a:endParaRPr lang="en-US" sz="600" dirty="0"/>
                    </a:p>
                  </a:txBody>
                  <a:tcPr>
                    <a:lnL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latin typeface="Raleway"/>
                        </a:rPr>
                        <a:t>437.74</a:t>
                      </a:r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11.2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rgbClr val="FFFFFF"/>
                          </a:solidFill>
                          <a:latin typeface="Raleway"/>
                        </a:rPr>
                        <a:t>(58.11 FTEs)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7" name="Group 17"/>
          <p:cNvGrpSpPr/>
          <p:nvPr/>
        </p:nvGrpSpPr>
        <p:grpSpPr>
          <a:xfrm>
            <a:off x="4625936" y="1200193"/>
            <a:ext cx="4494862" cy="3958579"/>
            <a:chOff x="0" y="76200"/>
            <a:chExt cx="5993149" cy="5278105"/>
          </a:xfrm>
        </p:grpSpPr>
        <p:sp>
          <p:nvSpPr>
            <p:cNvPr id="18" name="TextBox 18"/>
            <p:cNvSpPr txBox="1"/>
            <p:nvPr/>
          </p:nvSpPr>
          <p:spPr>
            <a:xfrm>
              <a:off x="0" y="1629353"/>
              <a:ext cx="5993149" cy="37249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400" spc="28" dirty="0">
                  <a:solidFill>
                    <a:srgbClr val="FFFFFF"/>
                  </a:solidFill>
                  <a:latin typeface="Raleway"/>
                </a:rPr>
                <a:t>Enrollment between these two FYs is very similar, yet expenses are significantly larger: 14.65% (~7.3M).</a:t>
              </a:r>
            </a:p>
            <a:p>
              <a:pPr>
                <a:lnSpc>
                  <a:spcPts val="2240"/>
                </a:lnSpc>
              </a:pPr>
              <a:r>
                <a:rPr lang="en-US" sz="1400" spc="28" dirty="0">
                  <a:solidFill>
                    <a:srgbClr val="FFFFFF"/>
                  </a:solidFill>
                  <a:latin typeface="Raleway"/>
                </a:rPr>
                <a:t>While OTPS and discretionary spending has decreased over 50%, the rest of the expense categories have increased  between 7.35% and 21.57%.</a:t>
              </a:r>
            </a:p>
            <a:p>
              <a:pPr marL="0" lvl="0" indent="0"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400" spc="28" dirty="0">
                  <a:solidFill>
                    <a:srgbClr val="FFFFFF"/>
                  </a:solidFill>
                  <a:latin typeface="Raleway"/>
                </a:rPr>
                <a:t>Our shortfall for this year is projected to be $12.721M.</a:t>
              </a:r>
            </a:p>
            <a:p>
              <a:pPr marL="0" lvl="0" indent="0" algn="l">
                <a:lnSpc>
                  <a:spcPts val="2240"/>
                </a:lnSpc>
                <a:spcBef>
                  <a:spcPct val="0"/>
                </a:spcBef>
              </a:pPr>
              <a:endParaRPr lang="en-US" sz="1400" spc="28" dirty="0">
                <a:solidFill>
                  <a:srgbClr val="FFFFFF"/>
                </a:solidFill>
                <a:latin typeface="Raleway"/>
              </a:endParaRPr>
            </a:p>
            <a:p>
              <a:pPr marL="0" lvl="0" indent="0" algn="l">
                <a:lnSpc>
                  <a:spcPts val="2240"/>
                </a:lnSpc>
                <a:spcBef>
                  <a:spcPct val="0"/>
                </a:spcBef>
              </a:pPr>
              <a:endParaRPr lang="en-US" sz="1400" spc="28" dirty="0">
                <a:solidFill>
                  <a:srgbClr val="FFFFFF"/>
                </a:solidFill>
                <a:latin typeface="Raleway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76200"/>
              <a:ext cx="5993149" cy="833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4500" spc="89">
                  <a:solidFill>
                    <a:srgbClr val="FFFFFF"/>
                  </a:solidFill>
                  <a:latin typeface="Raleway Thin Bold"/>
                </a:rPr>
                <a:t>Time Capsule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039380"/>
              <a:ext cx="5993149" cy="393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US" sz="2100" spc="42">
                  <a:solidFill>
                    <a:srgbClr val="FFFFFF"/>
                  </a:solidFill>
                  <a:latin typeface="Raleway Thin"/>
                </a:rPr>
                <a:t>'22-'23 vs. '15-'16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31520" y="6456153"/>
            <a:ext cx="2809679" cy="14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"/>
              </a:lnSpc>
            </a:pPr>
            <a:r>
              <a:rPr lang="en-US" sz="1000" spc="369" dirty="0">
                <a:solidFill>
                  <a:srgbClr val="FFFFFF"/>
                </a:solidFill>
                <a:latin typeface="Bebas Neue"/>
              </a:rPr>
              <a:t>FACULTY SENATE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52588" y="4920610"/>
            <a:ext cx="567541" cy="312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35"/>
              </a:lnSpc>
              <a:spcBef>
                <a:spcPct val="0"/>
              </a:spcBef>
            </a:pPr>
            <a:r>
              <a:rPr lang="en-US" sz="772" spc="15" dirty="0">
                <a:solidFill>
                  <a:srgbClr val="FFFFFF"/>
                </a:solidFill>
                <a:latin typeface="Raleway"/>
              </a:rPr>
              <a:t>*Projected</a:t>
            </a:r>
          </a:p>
          <a:p>
            <a:pPr marL="0" lvl="0" indent="0" algn="l">
              <a:lnSpc>
                <a:spcPts val="1235"/>
              </a:lnSpc>
              <a:spcBef>
                <a:spcPct val="0"/>
              </a:spcBef>
            </a:pPr>
            <a:endParaRPr lang="en-US" sz="772" spc="15" dirty="0">
              <a:solidFill>
                <a:srgbClr val="FFFFFF"/>
              </a:solidFill>
              <a:latin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" y="2325422"/>
            <a:ext cx="348687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89" dirty="0">
                <a:solidFill>
                  <a:srgbClr val="FFFFFF"/>
                </a:solidFill>
                <a:latin typeface="Raleway Thin Bold"/>
              </a:rPr>
              <a:t>$12.721M Shortfall: How will we address this?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31520" y="4934909"/>
            <a:ext cx="2314317" cy="1084891"/>
            <a:chOff x="0" y="0"/>
            <a:chExt cx="3085756" cy="1446522"/>
          </a:xfrm>
        </p:grpSpPr>
        <p:grpSp>
          <p:nvGrpSpPr>
            <p:cNvPr id="4" name="Group 4"/>
            <p:cNvGrpSpPr/>
            <p:nvPr/>
          </p:nvGrpSpPr>
          <p:grpSpPr>
            <a:xfrm rot="-10800000">
              <a:off x="0" y="736564"/>
              <a:ext cx="980276" cy="709958"/>
              <a:chOff x="0" y="0"/>
              <a:chExt cx="1115234" cy="8077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115234" cy="807700"/>
              </a:xfrm>
              <a:custGeom>
                <a:avLst/>
                <a:gdLst/>
                <a:ahLst/>
                <a:cxnLst/>
                <a:rect l="l" t="t" r="r" b="b"/>
                <a:pathLst>
                  <a:path w="1115234" h="807700">
                    <a:moveTo>
                      <a:pt x="0" y="0"/>
                    </a:moveTo>
                    <a:lnTo>
                      <a:pt x="557617" y="807700"/>
                    </a:lnTo>
                    <a:lnTo>
                      <a:pt x="1115234" y="0"/>
                    </a:lnTo>
                    <a:close/>
                  </a:path>
                </a:pathLst>
              </a:custGeom>
              <a:solidFill>
                <a:srgbClr val="2D2D77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590070" y="0"/>
              <a:ext cx="980276" cy="1446522"/>
              <a:chOff x="0" y="0"/>
              <a:chExt cx="1115234" cy="164566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115234" cy="1645668"/>
              </a:xfrm>
              <a:custGeom>
                <a:avLst/>
                <a:gdLst/>
                <a:ahLst/>
                <a:cxnLst/>
                <a:rect l="l" t="t" r="r" b="b"/>
                <a:pathLst>
                  <a:path w="1115234" h="1645668">
                    <a:moveTo>
                      <a:pt x="0" y="0"/>
                    </a:moveTo>
                    <a:lnTo>
                      <a:pt x="557617" y="1645668"/>
                    </a:lnTo>
                    <a:lnTo>
                      <a:pt x="1115234" y="0"/>
                    </a:lnTo>
                    <a:close/>
                  </a:path>
                </a:pathLst>
              </a:custGeom>
              <a:solidFill>
                <a:srgbClr val="2D2D77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1314107" y="736564"/>
              <a:ext cx="980276" cy="709958"/>
              <a:chOff x="0" y="0"/>
              <a:chExt cx="1115234" cy="8077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115234" cy="807700"/>
              </a:xfrm>
              <a:custGeom>
                <a:avLst/>
                <a:gdLst/>
                <a:ahLst/>
                <a:cxnLst/>
                <a:rect l="l" t="t" r="r" b="b"/>
                <a:pathLst>
                  <a:path w="1115234" h="807700">
                    <a:moveTo>
                      <a:pt x="0" y="0"/>
                    </a:moveTo>
                    <a:lnTo>
                      <a:pt x="557617" y="807700"/>
                    </a:lnTo>
                    <a:lnTo>
                      <a:pt x="1115234" y="0"/>
                    </a:lnTo>
                    <a:close/>
                  </a:path>
                </a:pathLst>
              </a:custGeom>
              <a:solidFill>
                <a:srgbClr val="2D2D7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10800000">
              <a:off x="1727177" y="736564"/>
              <a:ext cx="980276" cy="709958"/>
              <a:chOff x="0" y="0"/>
              <a:chExt cx="1115234" cy="8077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115234" cy="807700"/>
              </a:xfrm>
              <a:custGeom>
                <a:avLst/>
                <a:gdLst/>
                <a:ahLst/>
                <a:cxnLst/>
                <a:rect l="l" t="t" r="r" b="b"/>
                <a:pathLst>
                  <a:path w="1115234" h="807700">
                    <a:moveTo>
                      <a:pt x="0" y="0"/>
                    </a:moveTo>
                    <a:lnTo>
                      <a:pt x="557617" y="807700"/>
                    </a:lnTo>
                    <a:lnTo>
                      <a:pt x="1115234" y="0"/>
                    </a:lnTo>
                    <a:close/>
                  </a:path>
                </a:pathLst>
              </a:custGeom>
              <a:solidFill>
                <a:srgbClr val="2D2D77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 rot="-10800000">
              <a:off x="2105480" y="368282"/>
              <a:ext cx="980276" cy="1078240"/>
              <a:chOff x="0" y="0"/>
              <a:chExt cx="1115234" cy="1226684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115234" cy="1226684"/>
              </a:xfrm>
              <a:custGeom>
                <a:avLst/>
                <a:gdLst/>
                <a:ahLst/>
                <a:cxnLst/>
                <a:rect l="l" t="t" r="r" b="b"/>
                <a:pathLst>
                  <a:path w="1115234" h="1226684">
                    <a:moveTo>
                      <a:pt x="0" y="0"/>
                    </a:moveTo>
                    <a:lnTo>
                      <a:pt x="557617" y="1226684"/>
                    </a:lnTo>
                    <a:lnTo>
                      <a:pt x="1115234" y="0"/>
                    </a:lnTo>
                    <a:close/>
                  </a:path>
                </a:pathLst>
              </a:custGeom>
              <a:solidFill>
                <a:srgbClr val="2D2D77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731520" y="6456153"/>
            <a:ext cx="2809679" cy="14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"/>
              </a:lnSpc>
            </a:pPr>
            <a:r>
              <a:rPr lang="en-US" sz="1000" spc="369" dirty="0">
                <a:solidFill>
                  <a:srgbClr val="FFFFFF"/>
                </a:solidFill>
                <a:latin typeface="Bebas Neue"/>
              </a:rPr>
              <a:t>FACULTY SENATE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8688774" y="6250374"/>
            <a:ext cx="102556" cy="564056"/>
            <a:chOff x="0" y="0"/>
            <a:chExt cx="136741" cy="752074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 rot="-10800000">
              <a:off x="0" y="410222"/>
              <a:ext cx="136741" cy="136741"/>
              <a:chOff x="0" y="0"/>
              <a:chExt cx="6355080" cy="635508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 rot="-10800000">
              <a:off x="0" y="615334"/>
              <a:ext cx="136741" cy="136741"/>
              <a:chOff x="0" y="0"/>
              <a:chExt cx="6355080" cy="635508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 rot="-10800000">
              <a:off x="0" y="205111"/>
              <a:ext cx="136741" cy="136741"/>
              <a:chOff x="0" y="0"/>
              <a:chExt cx="6355080" cy="635508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0" y="0"/>
              <a:ext cx="136741" cy="136741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24" name="Group 24"/>
          <p:cNvGrpSpPr/>
          <p:nvPr/>
        </p:nvGrpSpPr>
        <p:grpSpPr>
          <a:xfrm>
            <a:off x="731520" y="731520"/>
            <a:ext cx="433475" cy="433475"/>
            <a:chOff x="0" y="0"/>
            <a:chExt cx="577967" cy="577967"/>
          </a:xfrm>
        </p:grpSpPr>
        <p:grpSp>
          <p:nvGrpSpPr>
            <p:cNvPr id="25" name="Group 25"/>
            <p:cNvGrpSpPr/>
            <p:nvPr/>
          </p:nvGrpSpPr>
          <p:grpSpPr>
            <a:xfrm>
              <a:off x="116993" y="226137"/>
              <a:ext cx="343981" cy="125693"/>
              <a:chOff x="0" y="0"/>
              <a:chExt cx="1174741" cy="42926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-5080"/>
                <a:ext cx="117474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174741" h="434340">
                    <a:moveTo>
                      <a:pt x="1156961" y="187960"/>
                    </a:moveTo>
                    <a:lnTo>
                      <a:pt x="895341" y="11430"/>
                    </a:lnTo>
                    <a:cubicBezTo>
                      <a:pt x="877561" y="0"/>
                      <a:pt x="854701" y="3810"/>
                      <a:pt x="842001" y="21590"/>
                    </a:cubicBezTo>
                    <a:cubicBezTo>
                      <a:pt x="830571" y="39370"/>
                      <a:pt x="834381" y="62230"/>
                      <a:pt x="852161" y="74930"/>
                    </a:cubicBezTo>
                    <a:lnTo>
                      <a:pt x="101091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10911" y="257810"/>
                    </a:lnTo>
                    <a:lnTo>
                      <a:pt x="852161" y="364490"/>
                    </a:lnTo>
                    <a:cubicBezTo>
                      <a:pt x="834381" y="375920"/>
                      <a:pt x="830571" y="400050"/>
                      <a:pt x="842001" y="417830"/>
                    </a:cubicBezTo>
                    <a:cubicBezTo>
                      <a:pt x="849621" y="429260"/>
                      <a:pt x="861051" y="434340"/>
                      <a:pt x="873751" y="434340"/>
                    </a:cubicBezTo>
                    <a:cubicBezTo>
                      <a:pt x="881371" y="434340"/>
                      <a:pt x="888991" y="431800"/>
                      <a:pt x="895341" y="427990"/>
                    </a:cubicBezTo>
                    <a:lnTo>
                      <a:pt x="1158231" y="251460"/>
                    </a:lnTo>
                    <a:cubicBezTo>
                      <a:pt x="1168391" y="243840"/>
                      <a:pt x="1174741" y="232410"/>
                      <a:pt x="1174741" y="219710"/>
                    </a:cubicBezTo>
                    <a:cubicBezTo>
                      <a:pt x="1174741" y="207010"/>
                      <a:pt x="1168391" y="195580"/>
                      <a:pt x="1156961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7" name="Group 27"/>
            <p:cNvGrpSpPr>
              <a:grpSpLocks noChangeAspect="1"/>
            </p:cNvGrpSpPr>
            <p:nvPr/>
          </p:nvGrpSpPr>
          <p:grpSpPr>
            <a:xfrm>
              <a:off x="0" y="0"/>
              <a:ext cx="577967" cy="577967"/>
              <a:chOff x="0" y="0"/>
              <a:chExt cx="6355080" cy="635508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29" name="Group 29"/>
          <p:cNvGrpSpPr/>
          <p:nvPr/>
        </p:nvGrpSpPr>
        <p:grpSpPr>
          <a:xfrm>
            <a:off x="4509943" y="1895757"/>
            <a:ext cx="4512137" cy="3057243"/>
            <a:chOff x="0" y="-28575"/>
            <a:chExt cx="6016183" cy="4076324"/>
          </a:xfrm>
        </p:grpSpPr>
        <p:sp>
          <p:nvSpPr>
            <p:cNvPr id="30" name="AutoShape 30"/>
            <p:cNvSpPr/>
            <p:nvPr/>
          </p:nvSpPr>
          <p:spPr>
            <a:xfrm rot="-5400000">
              <a:off x="2987431" y="-1949306"/>
              <a:ext cx="41321" cy="6016183"/>
            </a:xfrm>
            <a:prstGeom prst="rect">
              <a:avLst/>
            </a:prstGeom>
            <a:solidFill>
              <a:srgbClr val="2D2D77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332429"/>
              <a:ext cx="6016183" cy="300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920"/>
                </a:lnSpc>
                <a:spcBef>
                  <a:spcPct val="0"/>
                </a:spcBef>
              </a:pPr>
              <a:r>
                <a:rPr lang="en-US" sz="1200" spc="24" dirty="0">
                  <a:solidFill>
                    <a:srgbClr val="FFFFFF"/>
                  </a:solidFill>
                  <a:latin typeface="Raleway"/>
                </a:rPr>
                <a:t>Cost savings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6016183" cy="266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 spc="404" dirty="0">
                  <a:solidFill>
                    <a:srgbClr val="FFFFFF"/>
                  </a:solidFill>
                  <a:latin typeface="Raleway Bold"/>
                </a:rPr>
                <a:t>GOALS 1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1816580"/>
              <a:ext cx="6016183" cy="292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20"/>
                </a:lnSpc>
                <a:spcBef>
                  <a:spcPct val="0"/>
                </a:spcBef>
              </a:pPr>
              <a:r>
                <a:rPr lang="en-US" sz="1200" spc="24" dirty="0">
                  <a:solidFill>
                    <a:srgbClr val="FFFFFF"/>
                  </a:solidFill>
                  <a:latin typeface="Raleway"/>
                </a:rPr>
                <a:t>Increase revenue streams and philanthropy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1455577"/>
              <a:ext cx="6016183" cy="266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 spc="404" dirty="0">
                  <a:solidFill>
                    <a:srgbClr val="FFFFFF"/>
                  </a:solidFill>
                  <a:latin typeface="Raleway Bold"/>
                </a:rPr>
                <a:t>GOALS 2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3300732"/>
              <a:ext cx="6016183" cy="300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920"/>
                </a:lnSpc>
                <a:spcBef>
                  <a:spcPct val="0"/>
                </a:spcBef>
              </a:pPr>
              <a:r>
                <a:rPr lang="en-US" sz="1200" spc="24" dirty="0">
                  <a:solidFill>
                    <a:srgbClr val="FFFFFF"/>
                  </a:solidFill>
                  <a:latin typeface="Raleway"/>
                </a:rPr>
                <a:t>Financial sustainability of our operations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2939728"/>
              <a:ext cx="6016183" cy="266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 spc="404" dirty="0">
                  <a:solidFill>
                    <a:srgbClr val="FFFFFF"/>
                  </a:solidFill>
                  <a:latin typeface="Raleway Bold"/>
                </a:rPr>
                <a:t>GOALS 3</a:t>
              </a:r>
            </a:p>
          </p:txBody>
        </p:sp>
        <p:sp>
          <p:nvSpPr>
            <p:cNvPr id="37" name="AutoShape 37"/>
            <p:cNvSpPr/>
            <p:nvPr/>
          </p:nvSpPr>
          <p:spPr>
            <a:xfrm rot="-5400000">
              <a:off x="2987431" y="-465155"/>
              <a:ext cx="41321" cy="6016183"/>
            </a:xfrm>
            <a:prstGeom prst="rect">
              <a:avLst/>
            </a:prstGeom>
            <a:solidFill>
              <a:srgbClr val="2D2D77"/>
            </a:solidFill>
          </p:spPr>
        </p:sp>
        <p:sp>
          <p:nvSpPr>
            <p:cNvPr id="38" name="AutoShape 38"/>
            <p:cNvSpPr/>
            <p:nvPr/>
          </p:nvSpPr>
          <p:spPr>
            <a:xfrm rot="-5400000">
              <a:off x="2987431" y="1018997"/>
              <a:ext cx="41321" cy="6016183"/>
            </a:xfrm>
            <a:prstGeom prst="rect">
              <a:avLst/>
            </a:prstGeom>
            <a:solidFill>
              <a:srgbClr val="2D2D77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6043" y="2963506"/>
            <a:ext cx="6981513" cy="1388187"/>
            <a:chOff x="0" y="0"/>
            <a:chExt cx="9308684" cy="1850917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308684" cy="833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4500" spc="89">
                  <a:solidFill>
                    <a:srgbClr val="FFFFFF"/>
                  </a:solidFill>
                  <a:latin typeface="Raleway Thin Bold"/>
                </a:rPr>
                <a:t>Question?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97283" y="1422385"/>
              <a:ext cx="7714119" cy="4285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2100" spc="42">
                  <a:solidFill>
                    <a:srgbClr val="FFFFFF"/>
                  </a:solidFill>
                  <a:latin typeface="Raleway Thin"/>
                </a:rPr>
                <a:t>Questions or clarifications.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31520" y="6456153"/>
            <a:ext cx="2809679" cy="14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"/>
              </a:lnSpc>
            </a:pPr>
            <a:r>
              <a:rPr lang="en-US" sz="1000" spc="369" dirty="0">
                <a:solidFill>
                  <a:srgbClr val="FFFFFF"/>
                </a:solidFill>
                <a:latin typeface="Bebas Neue"/>
              </a:rPr>
              <a:t>FACULTY SENATE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8688774" y="6250374"/>
            <a:ext cx="102556" cy="564056"/>
            <a:chOff x="0" y="0"/>
            <a:chExt cx="136741" cy="752074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 rot="-10800000">
              <a:off x="0" y="410222"/>
              <a:ext cx="136741" cy="136741"/>
              <a:chOff x="0" y="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 rot="-10800000">
              <a:off x="0" y="615334"/>
              <a:ext cx="136741" cy="136741"/>
              <a:chOff x="0" y="0"/>
              <a:chExt cx="6355080" cy="635508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 rot="-10800000">
              <a:off x="0" y="205111"/>
              <a:ext cx="136741" cy="136741"/>
              <a:chOff x="0" y="0"/>
              <a:chExt cx="6355080" cy="635508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136741" cy="136741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15" name="Group 15"/>
          <p:cNvGrpSpPr/>
          <p:nvPr/>
        </p:nvGrpSpPr>
        <p:grpSpPr>
          <a:xfrm>
            <a:off x="731520" y="731520"/>
            <a:ext cx="433475" cy="433475"/>
            <a:chOff x="0" y="0"/>
            <a:chExt cx="577967" cy="577967"/>
          </a:xfrm>
        </p:grpSpPr>
        <p:grpSp>
          <p:nvGrpSpPr>
            <p:cNvPr id="16" name="Group 16"/>
            <p:cNvGrpSpPr/>
            <p:nvPr/>
          </p:nvGrpSpPr>
          <p:grpSpPr>
            <a:xfrm>
              <a:off x="116993" y="226137"/>
              <a:ext cx="343981" cy="125693"/>
              <a:chOff x="0" y="0"/>
              <a:chExt cx="1174741" cy="42926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-5080"/>
                <a:ext cx="117474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174741" h="434340">
                    <a:moveTo>
                      <a:pt x="1156961" y="187960"/>
                    </a:moveTo>
                    <a:lnTo>
                      <a:pt x="895341" y="11430"/>
                    </a:lnTo>
                    <a:cubicBezTo>
                      <a:pt x="877561" y="0"/>
                      <a:pt x="854701" y="3810"/>
                      <a:pt x="842001" y="21590"/>
                    </a:cubicBezTo>
                    <a:cubicBezTo>
                      <a:pt x="830571" y="39370"/>
                      <a:pt x="834381" y="62230"/>
                      <a:pt x="852161" y="74930"/>
                    </a:cubicBezTo>
                    <a:lnTo>
                      <a:pt x="101091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10911" y="257810"/>
                    </a:lnTo>
                    <a:lnTo>
                      <a:pt x="852161" y="364490"/>
                    </a:lnTo>
                    <a:cubicBezTo>
                      <a:pt x="834381" y="375920"/>
                      <a:pt x="830571" y="400050"/>
                      <a:pt x="842001" y="417830"/>
                    </a:cubicBezTo>
                    <a:cubicBezTo>
                      <a:pt x="849621" y="429260"/>
                      <a:pt x="861051" y="434340"/>
                      <a:pt x="873751" y="434340"/>
                    </a:cubicBezTo>
                    <a:cubicBezTo>
                      <a:pt x="881371" y="434340"/>
                      <a:pt x="888991" y="431800"/>
                      <a:pt x="895341" y="427990"/>
                    </a:cubicBezTo>
                    <a:lnTo>
                      <a:pt x="1158231" y="251460"/>
                    </a:lnTo>
                    <a:cubicBezTo>
                      <a:pt x="1168391" y="243840"/>
                      <a:pt x="1174741" y="232410"/>
                      <a:pt x="1174741" y="219710"/>
                    </a:cubicBezTo>
                    <a:cubicBezTo>
                      <a:pt x="1174741" y="207010"/>
                      <a:pt x="1168391" y="195580"/>
                      <a:pt x="1156961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0"/>
              <a:ext cx="577967" cy="577967"/>
              <a:chOff x="0" y="0"/>
              <a:chExt cx="6355080" cy="635508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333</Words>
  <Application>Microsoft Office PowerPoint</Application>
  <PresentationFormat>Custom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Bebas Neue Bold</vt:lpstr>
      <vt:lpstr>Raleway Thin</vt:lpstr>
      <vt:lpstr>Calibri</vt:lpstr>
      <vt:lpstr>Arial</vt:lpstr>
      <vt:lpstr>Raleway</vt:lpstr>
      <vt:lpstr>Bebas Neue</vt:lpstr>
      <vt:lpstr>Raleway Thin Bold</vt:lpstr>
      <vt:lpstr>Raleway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BFY '22-'23 Budget Considerations</dc:title>
  <cp:lastModifiedBy>Martha M. Santana</cp:lastModifiedBy>
  <cp:revision>2</cp:revision>
  <cp:lastPrinted>2022-04-07T17:22:27Z</cp:lastPrinted>
  <dcterms:created xsi:type="dcterms:W3CDTF">2006-08-16T00:00:00Z</dcterms:created>
  <dcterms:modified xsi:type="dcterms:W3CDTF">2022-04-08T16:51:05Z</dcterms:modified>
  <dc:identifier>DAE7oio2wtQ</dc:identifier>
</cp:coreProperties>
</file>