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3.jpg" ContentType="image/jpg"/>
  <Override PartName="/ppt/media/image14.jpg" ContentType="image/jpg"/>
  <Override PartName="/ppt/media/image15.jpg" ContentType="image/jpg"/>
  <Override PartName="/ppt/media/image20.jpg" ContentType="image/jpg"/>
  <Override PartName="/ppt/notesSlides/notesSlide1.xml" ContentType="application/vnd.openxmlformats-officedocument.presentationml.notesSlide+xml"/>
  <Override PartName="/ppt/media/image21.jpg" ContentType="image/jpg"/>
  <Override PartName="/ppt/media/image25.jpg" ContentType="image/jpg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0"/>
  </p:notesMasterIdLst>
  <p:sldIdLst>
    <p:sldId id="591" r:id="rId3"/>
    <p:sldId id="256" r:id="rId4"/>
    <p:sldId id="277" r:id="rId5"/>
    <p:sldId id="271" r:id="rId6"/>
    <p:sldId id="260" r:id="rId7"/>
    <p:sldId id="261" r:id="rId8"/>
    <p:sldId id="290" r:id="rId9"/>
    <p:sldId id="263" r:id="rId10"/>
    <p:sldId id="297" r:id="rId11"/>
    <p:sldId id="265" r:id="rId12"/>
    <p:sldId id="268" r:id="rId13"/>
    <p:sldId id="273" r:id="rId14"/>
    <p:sldId id="303" r:id="rId15"/>
    <p:sldId id="278" r:id="rId16"/>
    <p:sldId id="279" r:id="rId17"/>
    <p:sldId id="288" r:id="rId18"/>
    <p:sldId id="296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44E81-BACB-493B-A0AC-09EEC6C0E13D}" v="2" dt="2022-04-08T16:17:29.8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9" autoAdjust="0"/>
    <p:restoredTop sz="79881" autoAdjust="0"/>
  </p:normalViewPr>
  <p:slideViewPr>
    <p:cSldViewPr>
      <p:cViewPr varScale="1">
        <p:scale>
          <a:sx n="78" d="100"/>
          <a:sy n="78" d="100"/>
        </p:scale>
        <p:origin x="13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Calzolari" userId="c61b6019-97be-431d-8c9c-dfd1976911a4" providerId="ADAL" clId="{A6B44E81-BACB-493B-A0AC-09EEC6C0E13D}"/>
    <pc:docChg chg="custSel addSld delSld modSld">
      <pc:chgData name="Monica Calzolari" userId="c61b6019-97be-431d-8c9c-dfd1976911a4" providerId="ADAL" clId="{A6B44E81-BACB-493B-A0AC-09EEC6C0E13D}" dt="2022-04-08T16:27:06.084" v="239" actId="47"/>
      <pc:docMkLst>
        <pc:docMk/>
      </pc:docMkLst>
      <pc:sldChg chg="modSp mod">
        <pc:chgData name="Monica Calzolari" userId="c61b6019-97be-431d-8c9c-dfd1976911a4" providerId="ADAL" clId="{A6B44E81-BACB-493B-A0AC-09EEC6C0E13D}" dt="2022-04-08T16:24:11.953" v="227" actId="255"/>
        <pc:sldMkLst>
          <pc:docMk/>
          <pc:sldMk cId="0" sldId="260"/>
        </pc:sldMkLst>
        <pc:spChg chg="mod">
          <ac:chgData name="Monica Calzolari" userId="c61b6019-97be-431d-8c9c-dfd1976911a4" providerId="ADAL" clId="{A6B44E81-BACB-493B-A0AC-09EEC6C0E13D}" dt="2022-04-08T16:24:11.953" v="227" actId="255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Monica Calzolari" userId="c61b6019-97be-431d-8c9c-dfd1976911a4" providerId="ADAL" clId="{A6B44E81-BACB-493B-A0AC-09EEC6C0E13D}" dt="2022-04-08T16:26:07.868" v="237" actId="13926"/>
        <pc:sldMkLst>
          <pc:docMk/>
          <pc:sldMk cId="0" sldId="265"/>
        </pc:sldMkLst>
        <pc:spChg chg="mod">
          <ac:chgData name="Monica Calzolari" userId="c61b6019-97be-431d-8c9c-dfd1976911a4" providerId="ADAL" clId="{A6B44E81-BACB-493B-A0AC-09EEC6C0E13D}" dt="2022-04-08T16:26:07.868" v="237" actId="13926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Monica Calzolari" userId="c61b6019-97be-431d-8c9c-dfd1976911a4" providerId="ADAL" clId="{A6B44E81-BACB-493B-A0AC-09EEC6C0E13D}" dt="2022-04-08T16:26:31.426" v="238" actId="255"/>
        <pc:sldMkLst>
          <pc:docMk/>
          <pc:sldMk cId="0" sldId="278"/>
        </pc:sldMkLst>
        <pc:spChg chg="mod">
          <ac:chgData name="Monica Calzolari" userId="c61b6019-97be-431d-8c9c-dfd1976911a4" providerId="ADAL" clId="{A6B44E81-BACB-493B-A0AC-09EEC6C0E13D}" dt="2022-04-08T16:26:31.426" v="238" actId="255"/>
          <ac:spMkLst>
            <pc:docMk/>
            <pc:sldMk cId="0" sldId="278"/>
            <ac:spMk id="3" creationId="{00000000-0000-0000-0000-000000000000}"/>
          </ac:spMkLst>
        </pc:spChg>
      </pc:sldChg>
      <pc:sldChg chg="del">
        <pc:chgData name="Monica Calzolari" userId="c61b6019-97be-431d-8c9c-dfd1976911a4" providerId="ADAL" clId="{A6B44E81-BACB-493B-A0AC-09EEC6C0E13D}" dt="2022-04-08T16:27:06.084" v="239" actId="47"/>
        <pc:sldMkLst>
          <pc:docMk/>
          <pc:sldMk cId="0" sldId="302"/>
        </pc:sldMkLst>
      </pc:sldChg>
      <pc:sldChg chg="addSp del">
        <pc:chgData name="Monica Calzolari" userId="c61b6019-97be-431d-8c9c-dfd1976911a4" providerId="ADAL" clId="{A6B44E81-BACB-493B-A0AC-09EEC6C0E13D}" dt="2022-04-08T16:17:34.501" v="2" actId="47"/>
        <pc:sldMkLst>
          <pc:docMk/>
          <pc:sldMk cId="2063346755" sldId="304"/>
        </pc:sldMkLst>
        <pc:picChg chg="add">
          <ac:chgData name="Monica Calzolari" userId="c61b6019-97be-431d-8c9c-dfd1976911a4" providerId="ADAL" clId="{A6B44E81-BACB-493B-A0AC-09EEC6C0E13D}" dt="2022-04-08T16:17:16.656" v="0"/>
          <ac:picMkLst>
            <pc:docMk/>
            <pc:sldMk cId="2063346755" sldId="304"/>
            <ac:picMk id="2" creationId="{3840475E-DD66-4B64-9742-D344607579BC}"/>
          </ac:picMkLst>
        </pc:picChg>
      </pc:sldChg>
      <pc:sldChg chg="del">
        <pc:chgData name="Monica Calzolari" userId="c61b6019-97be-431d-8c9c-dfd1976911a4" providerId="ADAL" clId="{A6B44E81-BACB-493B-A0AC-09EEC6C0E13D}" dt="2022-04-08T16:21:07.265" v="144" actId="2696"/>
        <pc:sldMkLst>
          <pc:docMk/>
          <pc:sldMk cId="3229367423" sldId="306"/>
        </pc:sldMkLst>
      </pc:sldChg>
      <pc:sldChg chg="modSp add mod">
        <pc:chgData name="Monica Calzolari" userId="c61b6019-97be-431d-8c9c-dfd1976911a4" providerId="ADAL" clId="{A6B44E81-BACB-493B-A0AC-09EEC6C0E13D}" dt="2022-04-08T16:21:41.824" v="171" actId="6549"/>
        <pc:sldMkLst>
          <pc:docMk/>
          <pc:sldMk cId="199767746" sldId="591"/>
        </pc:sldMkLst>
        <pc:spChg chg="mod">
          <ac:chgData name="Monica Calzolari" userId="c61b6019-97be-431d-8c9c-dfd1976911a4" providerId="ADAL" clId="{A6B44E81-BACB-493B-A0AC-09EEC6C0E13D}" dt="2022-04-08T16:17:52.173" v="6" actId="6549"/>
          <ac:spMkLst>
            <pc:docMk/>
            <pc:sldMk cId="199767746" sldId="591"/>
            <ac:spMk id="2" creationId="{9E549D59-18E0-458D-AA81-73773299B536}"/>
          </ac:spMkLst>
        </pc:spChg>
        <pc:spChg chg="mod">
          <ac:chgData name="Monica Calzolari" userId="c61b6019-97be-431d-8c9c-dfd1976911a4" providerId="ADAL" clId="{A6B44E81-BACB-493B-A0AC-09EEC6C0E13D}" dt="2022-04-08T16:21:41.824" v="171" actId="6549"/>
          <ac:spMkLst>
            <pc:docMk/>
            <pc:sldMk cId="199767746" sldId="591"/>
            <ac:spMk id="3" creationId="{85E3D9FF-8ECE-4422-8694-0FBC4C24FD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4DBE-212C-4195-A1FF-BDF7DC4AE1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FA8B7-AFF8-4B17-A60F-2426287AA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FA8B7-AFF8-4B17-A60F-2426287AAD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FA8B7-AFF8-4B17-A60F-2426287AAD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6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hanoverresearch.com/" TargetMode="Externa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hanoverresearch.com/" TargetMode="Externa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tle 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6E6B4-A755-470A-A402-0545B35287F5}"/>
              </a:ext>
            </a:extLst>
          </p:cNvPr>
          <p:cNvSpPr/>
          <p:nvPr userDrawn="1"/>
        </p:nvSpPr>
        <p:spPr>
          <a:xfrm>
            <a:off x="5527964" y="1"/>
            <a:ext cx="3616036" cy="51434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925"/>
            <a:ext cx="8515350" cy="553372"/>
          </a:xfrm>
          <a:solidFill>
            <a:schemeClr val="accent3"/>
          </a:solidFill>
        </p:spPr>
        <p:txBody>
          <a:bodyPr lIns="274320" tIns="13716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14" y="955963"/>
            <a:ext cx="4473605" cy="337368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BADD8-C00E-D84E-9A99-B5E798630096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1F8068-44A5-4040-B51A-B4D2AB353D9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60473" y="955963"/>
            <a:ext cx="3001587" cy="337368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22243-3E7B-4034-AF70-F58DD43EF7AF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2EC3DA6-B8F6-498A-BB13-A1A6428D2C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EE0D07-FEF3-4A88-BD21-B7CF5147B73D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42622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tle 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6E6B4-A755-470A-A402-0545B35287F5}"/>
              </a:ext>
            </a:extLst>
          </p:cNvPr>
          <p:cNvSpPr/>
          <p:nvPr userDrawn="1"/>
        </p:nvSpPr>
        <p:spPr>
          <a:xfrm>
            <a:off x="0" y="1"/>
            <a:ext cx="3616036" cy="51434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925"/>
            <a:ext cx="8515350" cy="553372"/>
          </a:xfrm>
          <a:solidFill>
            <a:schemeClr val="accent3"/>
          </a:solidFill>
        </p:spPr>
        <p:txBody>
          <a:bodyPr lIns="274320" tIns="13716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104" y="955963"/>
            <a:ext cx="4473605" cy="3373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BADD8-C00E-D84E-9A99-B5E798630096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1F8068-44A5-4040-B51A-B4D2AB353D9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09" y="955963"/>
            <a:ext cx="3001587" cy="3373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AFA2E4-6824-4E31-B3B9-45CBD78A867E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56AEFCE-940C-48AC-880B-DD0C0126C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418526-2F4A-4FB3-8817-4623785C5EFB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57539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86519F-9B5A-AA4E-BCA9-0DBE68C0E91F}"/>
              </a:ext>
            </a:extLst>
          </p:cNvPr>
          <p:cNvSpPr/>
          <p:nvPr userDrawn="1"/>
        </p:nvSpPr>
        <p:spPr>
          <a:xfrm>
            <a:off x="0" y="151514"/>
            <a:ext cx="8515350" cy="845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The section title goes on top (Celadon), in all caps. The slide title goes on the lower line (white) in all caps.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BADD8-C00E-D84E-9A99-B5E798630096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4A22E69-C1D5-439C-99B4-87A1D811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2F041-3C5B-427C-948E-89EC6430E27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94222" y="254959"/>
            <a:ext cx="7957001" cy="287962"/>
          </a:xfrm>
        </p:spPr>
        <p:txBody>
          <a:bodyPr>
            <a:noAutofit/>
          </a:bodyPr>
          <a:lstStyle>
            <a:lvl1pPr marL="0" indent="0" algn="l">
              <a:buNone/>
              <a:defRPr sz="1500" b="1" cap="all" baseline="0">
                <a:solidFill>
                  <a:schemeClr val="bg2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9AD610-3669-4E9F-9121-964EB15595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42921"/>
            <a:ext cx="8515350" cy="453883"/>
          </a:xfrm>
          <a:noFill/>
        </p:spPr>
        <p:txBody>
          <a:bodyPr lIns="274320" tIns="13716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Slide HEADLINE ALL CAPS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B9416C-5BD4-4E17-A17B-9F2FE6F77641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7DB045A-284E-48CE-8390-5E27269824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435DDE-449A-4996-8378-4AAB0E7AE621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09402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- With Subtitle, Presentation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F60CDCC-999F-E948-B0B7-F167E70A3110}"/>
              </a:ext>
            </a:extLst>
          </p:cNvPr>
          <p:cNvSpPr/>
          <p:nvPr userDrawn="1"/>
        </p:nvSpPr>
        <p:spPr>
          <a:xfrm>
            <a:off x="2246246" y="0"/>
            <a:ext cx="6897756" cy="5265956"/>
          </a:xfrm>
          <a:prstGeom prst="rect">
            <a:avLst/>
          </a:prstGeom>
          <a:gradFill flip="none" rotWithShape="1">
            <a:gsLst>
              <a:gs pos="35000">
                <a:srgbClr val="FFFFFF"/>
              </a:gs>
              <a:gs pos="0">
                <a:schemeClr val="bg1">
                  <a:alpha val="0"/>
                </a:schemeClr>
              </a:gs>
              <a:gs pos="75000">
                <a:schemeClr val="accent2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CC4EF6C-E79A-7840-A134-CCB5F583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53" y="1258468"/>
            <a:ext cx="4927197" cy="358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6519F-9B5A-AA4E-BCA9-0DBE68C0E91F}"/>
              </a:ext>
            </a:extLst>
          </p:cNvPr>
          <p:cNvSpPr/>
          <p:nvPr userDrawn="1"/>
        </p:nvSpPr>
        <p:spPr>
          <a:xfrm>
            <a:off x="0" y="151514"/>
            <a:ext cx="8515350" cy="845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BADD8-C00E-D84E-9A99-B5E798630096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4A22E69-C1D5-439C-99B4-87A1D811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2F041-3C5B-427C-948E-89EC6430E27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94222" y="254959"/>
            <a:ext cx="7957001" cy="287962"/>
          </a:xfrm>
        </p:spPr>
        <p:txBody>
          <a:bodyPr>
            <a:noAutofit/>
          </a:bodyPr>
          <a:lstStyle>
            <a:lvl1pPr marL="0" indent="0" algn="l">
              <a:buNone/>
              <a:defRPr sz="1500" b="1" cap="all" baseline="0">
                <a:solidFill>
                  <a:schemeClr val="bg2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9AD610-3669-4E9F-9121-964EB15595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42921"/>
            <a:ext cx="8515350" cy="453883"/>
          </a:xfrm>
          <a:noFill/>
        </p:spPr>
        <p:txBody>
          <a:bodyPr lIns="274320" tIns="13716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Slide HEADLINE ALL CAPS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830D3E-F968-445F-9784-094CB93984A1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B108856-46A4-42EB-AE3D-41C560BE71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D13CEC-6A1D-41E2-9A6A-A74D642AE192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4032123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6E6B4-A755-470A-A402-0545B35287F5}"/>
              </a:ext>
            </a:extLst>
          </p:cNvPr>
          <p:cNvSpPr/>
          <p:nvPr userDrawn="1"/>
        </p:nvSpPr>
        <p:spPr>
          <a:xfrm>
            <a:off x="5527964" y="1"/>
            <a:ext cx="3616036" cy="51434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14" y="1136939"/>
            <a:ext cx="4473605" cy="3373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BADD8-C00E-D84E-9A99-B5E798630096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1F8068-44A5-4040-B51A-B4D2AB353D9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60473" y="1136939"/>
            <a:ext cx="3001587" cy="3373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5742-136A-3C49-BDD8-1DBB95A0A679}"/>
              </a:ext>
            </a:extLst>
          </p:cNvPr>
          <p:cNvSpPr/>
          <p:nvPr userDrawn="1"/>
        </p:nvSpPr>
        <p:spPr>
          <a:xfrm>
            <a:off x="0" y="151514"/>
            <a:ext cx="8515350" cy="845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78A3B10-47D7-FA40-9D4E-A79A2D65E570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194222" y="254959"/>
            <a:ext cx="7957001" cy="287962"/>
          </a:xfrm>
        </p:spPr>
        <p:txBody>
          <a:bodyPr>
            <a:noAutofit/>
          </a:bodyPr>
          <a:lstStyle>
            <a:lvl1pPr marL="0" indent="0" algn="l">
              <a:buNone/>
              <a:defRPr sz="1500" b="1" cap="all" baseline="0">
                <a:solidFill>
                  <a:schemeClr val="bg2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431035-8DD1-E445-97D1-A0D815F23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42921"/>
            <a:ext cx="8515350" cy="453883"/>
          </a:xfrm>
          <a:noFill/>
        </p:spPr>
        <p:txBody>
          <a:bodyPr lIns="274320" tIns="13716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Slide HEADLINE ALL CAPS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681D2-E6B9-4A5B-A01D-D69413ABE065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58F3A81-FC2F-4E4C-8B8F-575B8B99AF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109A13-B744-4ED6-A270-507280F46206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3643175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6E6B4-A755-470A-A402-0545B35287F5}"/>
              </a:ext>
            </a:extLst>
          </p:cNvPr>
          <p:cNvSpPr/>
          <p:nvPr userDrawn="1"/>
        </p:nvSpPr>
        <p:spPr>
          <a:xfrm>
            <a:off x="0" y="1"/>
            <a:ext cx="3616036" cy="51434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104" y="1117889"/>
            <a:ext cx="4473605" cy="3373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BADD8-C00E-D84E-9A99-B5E798630096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1F8068-44A5-4040-B51A-B4D2AB353D9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2509" y="1117889"/>
            <a:ext cx="3001587" cy="3373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F04D35-D4A1-4C47-BAA0-9B691924EFA8}"/>
              </a:ext>
            </a:extLst>
          </p:cNvPr>
          <p:cNvSpPr/>
          <p:nvPr userDrawn="1"/>
        </p:nvSpPr>
        <p:spPr>
          <a:xfrm>
            <a:off x="0" y="151514"/>
            <a:ext cx="8515350" cy="845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D027B95-AB67-2D44-9046-0B97E9BDCE48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194222" y="254959"/>
            <a:ext cx="7957001" cy="287962"/>
          </a:xfrm>
        </p:spPr>
        <p:txBody>
          <a:bodyPr>
            <a:noAutofit/>
          </a:bodyPr>
          <a:lstStyle>
            <a:lvl1pPr marL="0" indent="0" algn="l">
              <a:buNone/>
              <a:defRPr sz="1500" b="1" cap="all" baseline="0">
                <a:solidFill>
                  <a:schemeClr val="bg2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EC064C-32DB-6840-B12A-A64D707766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42921"/>
            <a:ext cx="8515350" cy="453883"/>
          </a:xfrm>
          <a:noFill/>
        </p:spPr>
        <p:txBody>
          <a:bodyPr lIns="274320" tIns="13716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Slide HEADLINE ALL CAPS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C45CC7-0E39-44E4-A6E2-EB8685BA4977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A5896-4DBB-4A9B-9D09-0B0AEDCE79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D96EA2-E81D-4DFA-949C-9324D62A222D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3280421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ist Sing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770"/>
            <a:ext cx="8515350" cy="438593"/>
          </a:xfrm>
          <a:noFill/>
        </p:spPr>
        <p:txBody>
          <a:bodyPr lIns="274320" tIns="137160">
            <a:norm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14A2A-A72A-2C41-AD17-E5E18F519E4C}"/>
              </a:ext>
            </a:extLst>
          </p:cNvPr>
          <p:cNvSpPr/>
          <p:nvPr userDrawn="1"/>
        </p:nvSpPr>
        <p:spPr>
          <a:xfrm>
            <a:off x="0" y="71766"/>
            <a:ext cx="8515350" cy="55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7BB264-BB80-40F8-B341-EBADBF68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4380"/>
            <a:ext cx="7886700" cy="3762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A7F26B-57C1-4A0B-A7D4-13167B034C77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D114F06-7BAC-413D-9240-A2A09B0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7E61C4-F503-4C8C-B353-39BA3A5496C0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87C1E-2CB4-4F41-9049-2D07804C7F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901A03-19BC-441D-8794-BF5447AF2E04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5190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ist Single Title 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F5928B-BEA1-45D4-B1B6-BF086AABC72C}"/>
              </a:ext>
            </a:extLst>
          </p:cNvPr>
          <p:cNvSpPr/>
          <p:nvPr userDrawn="1"/>
        </p:nvSpPr>
        <p:spPr>
          <a:xfrm>
            <a:off x="5529680" y="1"/>
            <a:ext cx="3616036" cy="51434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DDD407-13A7-4A69-989E-32A845FF11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2618" y="649705"/>
            <a:ext cx="4473605" cy="374827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489806-EE33-4BBC-B33C-CDCFA72AA50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862189" y="649705"/>
            <a:ext cx="3001587" cy="374827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770"/>
            <a:ext cx="8515350" cy="438593"/>
          </a:xfrm>
          <a:noFill/>
        </p:spPr>
        <p:txBody>
          <a:bodyPr lIns="274320" tIns="137160">
            <a:norm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14A2A-A72A-2C41-AD17-E5E18F519E4C}"/>
              </a:ext>
            </a:extLst>
          </p:cNvPr>
          <p:cNvSpPr/>
          <p:nvPr userDrawn="1"/>
        </p:nvSpPr>
        <p:spPr>
          <a:xfrm>
            <a:off x="0" y="71766"/>
            <a:ext cx="8515350" cy="55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A7F26B-57C1-4A0B-A7D4-13167B034C77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D114F06-7BAC-413D-9240-A2A09B0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FA9DC-DD78-46AB-8D2F-340940DE3893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FBCA065-0343-47B1-97FB-011532E10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C38A49-2374-4A69-829C-99FA073E87CF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707654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ist Single Title 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F5928B-BEA1-45D4-B1B6-BF086AABC72C}"/>
              </a:ext>
            </a:extLst>
          </p:cNvPr>
          <p:cNvSpPr/>
          <p:nvPr userDrawn="1"/>
        </p:nvSpPr>
        <p:spPr>
          <a:xfrm>
            <a:off x="0" y="1"/>
            <a:ext cx="3616036" cy="51434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DDD407-13A7-4A69-989E-32A845FF11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16104" y="649705"/>
            <a:ext cx="4473605" cy="374827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489806-EE33-4BBC-B33C-CDCFA72AA50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2509" y="649705"/>
            <a:ext cx="3001587" cy="374827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770"/>
            <a:ext cx="8515350" cy="438593"/>
          </a:xfrm>
          <a:noFill/>
        </p:spPr>
        <p:txBody>
          <a:bodyPr lIns="274320" tIns="137160">
            <a:norm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14A2A-A72A-2C41-AD17-E5E18F519E4C}"/>
              </a:ext>
            </a:extLst>
          </p:cNvPr>
          <p:cNvSpPr/>
          <p:nvPr userDrawn="1"/>
        </p:nvSpPr>
        <p:spPr>
          <a:xfrm>
            <a:off x="0" y="71766"/>
            <a:ext cx="8515350" cy="55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A7F26B-57C1-4A0B-A7D4-13167B034C77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D114F06-7BAC-413D-9240-A2A09B0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181501-1423-41E3-A5DA-C34F3B1BC932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D91265B-54A4-4679-A853-961CEFD1F1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0C8D4C-BECB-4B38-845E-73D11F978B00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2793343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 Single Title Celad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5CA452-4E6F-4BCE-A239-C42B92EB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8515350" cy="553372"/>
          </a:xfrm>
          <a:solidFill>
            <a:schemeClr val="accent3"/>
          </a:solidFill>
        </p:spPr>
        <p:txBody>
          <a:bodyPr lIns="274320" tIns="13716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90E010-32B5-4A26-B122-CB208E76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6140"/>
            <a:ext cx="78867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1B1217-B1EE-4026-9A18-3D0159C0FD0B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13E7A2-8586-455C-B04F-5C4596A4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48B1D4-EEF3-42C7-9A37-13B5DF03D04A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95C44ED-13B6-4575-9141-8FCE8CCDC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982C7B-C7FD-4FA7-B1A2-050B052865BE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38731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A8E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 With Subtitle Celad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20267C-5AC4-4122-BF34-F49AE00B79A2}"/>
              </a:ext>
            </a:extLst>
          </p:cNvPr>
          <p:cNvSpPr/>
          <p:nvPr userDrawn="1"/>
        </p:nvSpPr>
        <p:spPr>
          <a:xfrm>
            <a:off x="0" y="151514"/>
            <a:ext cx="8515350" cy="845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55D29A-6AC0-4C7D-8728-D1325D74A9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The section title goes on top (orange), in all caps. The slide title goes on the lower line (white) in all caps.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DD919-9EA2-438C-82B9-0E1D3E8EBA07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A638C6-9C54-41E3-B6CA-EE283ED1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20E34E2-BACA-4350-9BAE-0413E487C21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94222" y="254959"/>
            <a:ext cx="7957001" cy="287962"/>
          </a:xfrm>
        </p:spPr>
        <p:txBody>
          <a:bodyPr>
            <a:noAutofit/>
          </a:bodyPr>
          <a:lstStyle>
            <a:lvl1pPr marL="0" indent="0" algn="l">
              <a:buNone/>
              <a:defRPr sz="1500" b="1" cap="all" baseline="0">
                <a:solidFill>
                  <a:schemeClr val="bg2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06F964A-1F28-4487-995D-0BBD92620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42921"/>
            <a:ext cx="8515350" cy="453883"/>
          </a:xfrm>
          <a:noFill/>
        </p:spPr>
        <p:txBody>
          <a:bodyPr lIns="274320" tIns="13716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Slide HEADLINE ALL CAPS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02472-12DC-4203-B092-35CC9022F601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9F1DDBA-DF27-481B-9774-79E5F9E13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40E2A7-CA34-4F25-8064-149BE8193DC3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320866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ist Single Title Celad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6A3D30D-DE92-4360-8366-5A53DB59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70"/>
            <a:ext cx="8515350" cy="438593"/>
          </a:xfrm>
          <a:noFill/>
        </p:spPr>
        <p:txBody>
          <a:bodyPr lIns="274320" tIns="137160">
            <a:norm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F9D3E-C1F5-4069-97B4-1193A5643CF1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D371F-4544-4138-8695-489C75999398}"/>
              </a:ext>
            </a:extLst>
          </p:cNvPr>
          <p:cNvSpPr/>
          <p:nvPr userDrawn="1"/>
        </p:nvSpPr>
        <p:spPr>
          <a:xfrm>
            <a:off x="0" y="71766"/>
            <a:ext cx="8515350" cy="55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97C12-3B2E-4A69-B41D-1779822D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4BE17B0-1A2C-436F-B6C6-61D4AB7B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4380"/>
            <a:ext cx="7886700" cy="3762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B9FA99-FF2C-44B8-8289-BDFCCC281578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06BC3-2984-4A8E-8AFC-9B930274E5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37CCBC-8BDD-4439-858E-BB3EC960D779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616212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tlight- Workspace">
    <p:bg>
      <p:bgPr>
        <a:blipFill dpi="0"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7F15A3-EC60-4F33-B09A-EB05A38E034D}"/>
              </a:ext>
            </a:extLst>
          </p:cNvPr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5000">
                <a:schemeClr val="bg1">
                  <a:alpha val="90000"/>
                </a:schemeClr>
              </a:gs>
              <a:gs pos="100000">
                <a:schemeClr val="bg1"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42754" y="1430383"/>
            <a:ext cx="5963826" cy="2263140"/>
          </a:xfrm>
          <a:noFill/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slide is for text that you want to call special attention to. It should be used sparingly and shouldn’t contain much text, just a few lines. To use a different background image: choose one of the slide layouts available, or “format background.” Insert a picture from file (best size is 800x600px), and use the “recolor” function. Choose Dark Teal, in the center of the bottom row.</a:t>
            </a: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B35594-F02E-4580-85A2-1C4B9C26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13" y="71770"/>
            <a:ext cx="8251046" cy="682610"/>
          </a:xfrm>
          <a:noFill/>
        </p:spPr>
        <p:txBody>
          <a:bodyPr lIns="274320" tIns="137160">
            <a:normAutofit/>
          </a:bodyPr>
          <a:lstStyle>
            <a:lvl1pPr algn="r">
              <a:defRPr sz="3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E2466-5F0F-4CDD-9C92-A2FE15362109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2909F14-1618-4000-96BE-7859FB70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A505B5-59FD-461F-B873-DF9F0E6648C5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81FF4AD-C2C7-482A-B31D-EADFDB64C4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6E6018-513B-4D7C-B64B-2F3480202C65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3477157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- Campu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E6D69-1EC9-4A8E-9F1E-4EEEC80B9EA3}"/>
              </a:ext>
            </a:extLst>
          </p:cNvPr>
          <p:cNvSpPr/>
          <p:nvPr userDrawn="1"/>
        </p:nvSpPr>
        <p:spPr>
          <a:xfrm>
            <a:off x="0" y="0"/>
            <a:ext cx="5583382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7C608-9D89-4F0B-BBFC-A71D436E9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927" y="786517"/>
            <a:ext cx="4821382" cy="35704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Asking a question? Try this layout.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F04BF0-ECAF-4D9D-AD13-F27BE119D924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9ED187-B487-43B8-A3D6-8D8EC55A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Slide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EF92A5-B789-074F-B89E-F4D04FC04D77}"/>
              </a:ext>
            </a:extLst>
          </p:cNvPr>
          <p:cNvSpPr/>
          <p:nvPr userDrawn="1"/>
        </p:nvSpPr>
        <p:spPr>
          <a:xfrm>
            <a:off x="2103439" y="2000500"/>
            <a:ext cx="7043737" cy="1404578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1943" y="2216345"/>
            <a:ext cx="6506482" cy="535782"/>
          </a:xfrm>
        </p:spPr>
        <p:txBody>
          <a:bodyPr anchor="b">
            <a:normAutofit/>
          </a:bodyPr>
          <a:lstStyle>
            <a:lvl1pPr algn="l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in all caps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43" y="2875523"/>
            <a:ext cx="5519057" cy="335586"/>
          </a:xfrm>
        </p:spPr>
        <p:txBody>
          <a:bodyPr>
            <a:normAutofit/>
          </a:bodyPr>
          <a:lstStyle>
            <a:lvl1pPr marL="0" indent="0" algn="l">
              <a:buNone/>
              <a:defRPr sz="225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C3DD0C-9AA4-4E2C-AB1C-362B5531367D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D755-387A-4621-BF97-B79969C3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52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F2BB32-C35D-4DA1-A7C4-8B90AEA019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19009" y="1680563"/>
            <a:ext cx="6506482" cy="535782"/>
          </a:xfrm>
        </p:spPr>
        <p:txBody>
          <a:bodyPr anchor="b">
            <a:normAutofit/>
          </a:bodyPr>
          <a:lstStyle>
            <a:lvl1pPr algn="ctr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in all caps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ED81E92-2CB1-4867-A8E9-89FEAB6C2F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1908" y="2315766"/>
            <a:ext cx="5500687" cy="46910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In Title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F89B55B-EB43-4FCF-AB87-86A0F4C6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581" y="4767263"/>
            <a:ext cx="455479" cy="287015"/>
          </a:xfrm>
        </p:spPr>
        <p:txBody>
          <a:bodyPr/>
          <a:lstStyle>
            <a:lvl1pPr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34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- Solid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FAED68-0690-4544-93E6-97D3928B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581" y="4767263"/>
            <a:ext cx="455479" cy="287015"/>
          </a:xfrm>
        </p:spPr>
        <p:txBody>
          <a:bodyPr/>
          <a:lstStyle>
            <a:lvl1pPr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B97922C-1D1A-455B-8DF3-01BE470624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7017" y="1983982"/>
            <a:ext cx="6851650" cy="191636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Pull quote text.  This layout is best for longer quotes. Use the photo-decorated pull quote layouts for shorter quotes.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6BA1696-DF1F-41C4-829B-CB657C8442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7537" y="4246469"/>
            <a:ext cx="5519057" cy="335586"/>
          </a:xfrm>
        </p:spPr>
        <p:txBody>
          <a:bodyPr>
            <a:normAutofit/>
          </a:bodyPr>
          <a:lstStyle>
            <a:lvl1pPr marL="0" indent="0" algn="r">
              <a:buNone/>
              <a:defRPr lang="en-US" b="1" i="0" smtClean="0">
                <a:solidFill>
                  <a:schemeClr val="bg1"/>
                </a:solidFill>
                <a:effectLst/>
                <a:latin typeface="Oswald" pitchFamily="2" charset="77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— Author Name, Author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B6D34D-BDFC-4353-9AB6-94DC17BA383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413" y="-998342"/>
            <a:ext cx="6506482" cy="535782"/>
          </a:xfrm>
        </p:spPr>
        <p:txBody>
          <a:bodyPr anchor="b">
            <a:normAutofit/>
          </a:bodyPr>
          <a:lstStyle>
            <a:lvl1pPr algn="l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in all caps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4332D-8E53-8148-8467-F1CAD022D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947" y="469231"/>
            <a:ext cx="1547774" cy="11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77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8B0840-A8A6-F04A-B47F-69B6F1F2D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925"/>
            <a:ext cx="8515350" cy="553372"/>
          </a:xfrm>
          <a:solidFill>
            <a:schemeClr val="accent3"/>
          </a:solidFill>
        </p:spPr>
        <p:txBody>
          <a:bodyPr lIns="274320" tIns="137160"/>
          <a:lstStyle/>
          <a:p>
            <a:r>
              <a:rPr lang="en-US" dirty="0"/>
              <a:t>BIOGRAPHIES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B75AC-D430-5D42-A87A-8800796B829C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422A2C8-C06C-7C4E-8845-5F9A4ACC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3443546-62C5-124F-BB05-CA1A87DF77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4514" y="1147639"/>
            <a:ext cx="1807515" cy="132390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A5ACD88F-738D-204D-8DC8-C84235F6FE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513" y="3111862"/>
            <a:ext cx="1805148" cy="132217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355412-3D54-574D-AC8C-2B8EE8C0F8EF}"/>
              </a:ext>
            </a:extLst>
          </p:cNvPr>
          <p:cNvCxnSpPr>
            <a:cxnSpLocks/>
          </p:cNvCxnSpPr>
          <p:nvPr userDrawn="1"/>
        </p:nvCxnSpPr>
        <p:spPr>
          <a:xfrm>
            <a:off x="2522235" y="1043615"/>
            <a:ext cx="1" cy="153195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0424F8D-4BFA-9C4E-9822-B61B814A6F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2874" y="1044179"/>
            <a:ext cx="5822476" cy="231930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4"/>
                </a:solidFill>
                <a:latin typeface="Oswald" pitchFamily="2" charset="77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D533632-2E90-6549-B246-FADA9EB02E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92874" y="1276109"/>
            <a:ext cx="5822476" cy="231930"/>
          </a:xfrm>
        </p:spPr>
        <p:txBody>
          <a:bodyPr>
            <a:noAutofit/>
          </a:bodyPr>
          <a:lstStyle>
            <a:lvl1pPr marL="0" indent="0">
              <a:buNone/>
              <a:defRPr sz="1200" b="0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755ADD8-3506-0546-A32D-DDDD26AD73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92442" y="1771166"/>
            <a:ext cx="5822909" cy="804405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825"/>
            </a:lvl3pPr>
            <a:lvl4pPr marL="1028700" indent="0">
              <a:buNone/>
              <a:defRPr sz="788"/>
            </a:lvl4pPr>
            <a:lvl5pPr marL="1371600" indent="0">
              <a:buNone/>
              <a:defRPr sz="788"/>
            </a:lvl5pPr>
          </a:lstStyle>
          <a:p>
            <a:pPr lvl="0"/>
            <a:r>
              <a:rPr lang="en-US" dirty="0"/>
              <a:t>Insert biography here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475AD95-6416-D14A-BA5C-EA95571E75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2442" y="1539237"/>
            <a:ext cx="5822909" cy="20073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750" b="1"/>
            </a:lvl1pPr>
            <a:lvl2pPr>
              <a:defRPr sz="750" b="1"/>
            </a:lvl2pPr>
            <a:lvl3pPr>
              <a:defRPr sz="675" b="1"/>
            </a:lvl3pPr>
            <a:lvl4pPr>
              <a:defRPr sz="600" b="1"/>
            </a:lvl4pPr>
            <a:lvl5pPr>
              <a:defRPr sz="600" b="1"/>
            </a:lvl5pPr>
          </a:lstStyle>
          <a:p>
            <a:pPr lvl="0"/>
            <a:r>
              <a:rPr lang="en-US" dirty="0"/>
              <a:t>Degree 1 | Degree 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0C6BD2-3890-DA42-B1B5-7B23779993D9}"/>
              </a:ext>
            </a:extLst>
          </p:cNvPr>
          <p:cNvCxnSpPr>
            <a:cxnSpLocks/>
          </p:cNvCxnSpPr>
          <p:nvPr userDrawn="1"/>
        </p:nvCxnSpPr>
        <p:spPr>
          <a:xfrm>
            <a:off x="2522234" y="3006972"/>
            <a:ext cx="1" cy="153195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8F96B80-B09D-0F41-BF9A-AEE370841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92874" y="3003489"/>
            <a:ext cx="5822476" cy="231930"/>
          </a:xfrm>
        </p:spPr>
        <p:txBody>
          <a:bodyPr>
            <a:noAutofit/>
          </a:bodyPr>
          <a:lstStyle>
            <a:lvl1pPr marL="0" indent="0">
              <a:buNone/>
              <a:defRPr sz="1350" b="1">
                <a:solidFill>
                  <a:schemeClr val="accent4"/>
                </a:solidFill>
                <a:latin typeface="Oswald" pitchFamily="2" charset="77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1445BD0-F3AD-1041-A557-49E841C281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92874" y="3235419"/>
            <a:ext cx="5822476" cy="231930"/>
          </a:xfrm>
        </p:spPr>
        <p:txBody>
          <a:bodyPr>
            <a:noAutofit/>
          </a:bodyPr>
          <a:lstStyle>
            <a:lvl1pPr marL="0" indent="0">
              <a:buNone/>
              <a:defRPr sz="1200" b="0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B67704CA-0ECB-CB4E-B0A8-44C0EF83C5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92442" y="3738469"/>
            <a:ext cx="5822909" cy="804405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825"/>
            </a:lvl3pPr>
            <a:lvl4pPr marL="1028700" indent="0">
              <a:buNone/>
              <a:defRPr sz="788"/>
            </a:lvl4pPr>
            <a:lvl5pPr marL="1371600" indent="0">
              <a:buNone/>
              <a:defRPr sz="788"/>
            </a:lvl5pPr>
          </a:lstStyle>
          <a:p>
            <a:pPr lvl="0"/>
            <a:r>
              <a:rPr lang="en-US" dirty="0"/>
              <a:t>Insert biography here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BAB2C178-E556-8146-862E-1E3F205807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2442" y="3506540"/>
            <a:ext cx="5822909" cy="20073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750" b="1"/>
            </a:lvl1pPr>
            <a:lvl2pPr>
              <a:defRPr sz="750" b="1"/>
            </a:lvl2pPr>
            <a:lvl3pPr>
              <a:defRPr sz="675" b="1"/>
            </a:lvl3pPr>
            <a:lvl4pPr>
              <a:defRPr sz="600" b="1"/>
            </a:lvl4pPr>
            <a:lvl5pPr>
              <a:defRPr sz="600" b="1"/>
            </a:lvl5pPr>
          </a:lstStyle>
          <a:p>
            <a:pPr lvl="0"/>
            <a:r>
              <a:rPr lang="en-US" dirty="0"/>
              <a:t>Degree 1 | Degree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AD1746-8D99-4D90-8B5E-DFCB6031EABA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0C7E703-3160-4E54-A15F-1C2D86C1E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C3120B-5E6A-456C-B821-946CF7FE007F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298335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Col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796C45-C44F-854B-AC91-A8A40BE785E7}"/>
              </a:ext>
            </a:extLst>
          </p:cNvPr>
          <p:cNvSpPr/>
          <p:nvPr userDrawn="1"/>
        </p:nvSpPr>
        <p:spPr>
          <a:xfrm>
            <a:off x="0" y="2718197"/>
            <a:ext cx="1822450" cy="154662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Lato" panose="020F0502020204030203" pitchFamily="34" charset="0"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381B1654-7D43-A947-AA7A-A731650230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2836069"/>
            <a:ext cx="1462088" cy="13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2EAC07-4995-45F5-82D9-1451E8462849}"/>
              </a:ext>
            </a:extLst>
          </p:cNvPr>
          <p:cNvSpPr/>
          <p:nvPr userDrawn="1"/>
        </p:nvSpPr>
        <p:spPr>
          <a:xfrm>
            <a:off x="2103439" y="2718197"/>
            <a:ext cx="7043737" cy="1529953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B31CA-7441-401B-BFC7-66B64705EDE1}"/>
              </a:ext>
            </a:extLst>
          </p:cNvPr>
          <p:cNvSpPr txBox="1"/>
          <p:nvPr userDrawn="1"/>
        </p:nvSpPr>
        <p:spPr>
          <a:xfrm>
            <a:off x="2272145" y="2804895"/>
            <a:ext cx="33943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+mn-lt"/>
              </a:rPr>
              <a:t>Thank you.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D68F9-C08C-4EEE-9F52-EBFCB67702EC}"/>
              </a:ext>
            </a:extLst>
          </p:cNvPr>
          <p:cNvSpPr txBox="1"/>
          <p:nvPr userDrawn="1"/>
        </p:nvSpPr>
        <p:spPr>
          <a:xfrm>
            <a:off x="5065423" y="2804895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CONTACT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753996C-B7F9-4466-A7B6-0577242E6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65423" y="3046544"/>
            <a:ext cx="3159125" cy="3568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Jane Hanover Doe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B3508A9-159C-4901-967F-96C4F0D117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65714" y="3310941"/>
            <a:ext cx="3159125" cy="318760"/>
          </a:xfrm>
        </p:spPr>
        <p:txBody>
          <a:bodyPr>
            <a:normAutofit/>
          </a:bodyPr>
          <a:lstStyle>
            <a:lvl1pPr marL="0" indent="0">
              <a:buNone/>
              <a:defRPr sz="1500" i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04584997-28F2-43A1-BE38-708AEA3DC1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7855" y="3552174"/>
            <a:ext cx="2992870" cy="232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jdoe@hanoverresearch.com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5F7D5-6FB9-4BF0-BE4A-F9EF1AB7338A}"/>
              </a:ext>
            </a:extLst>
          </p:cNvPr>
          <p:cNvSpPr txBox="1"/>
          <p:nvPr userDrawn="1"/>
        </p:nvSpPr>
        <p:spPr>
          <a:xfrm>
            <a:off x="5065423" y="3552174"/>
            <a:ext cx="398029" cy="47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050" b="1" dirty="0">
                <a:solidFill>
                  <a:schemeClr val="bg1"/>
                </a:solidFill>
              </a:rPr>
              <a:t>E:</a:t>
            </a:r>
          </a:p>
          <a:p>
            <a:pPr>
              <a:spcBef>
                <a:spcPts val="450"/>
              </a:spcBef>
            </a:pPr>
            <a:r>
              <a:rPr lang="en-US" sz="1050" b="1" dirty="0">
                <a:solidFill>
                  <a:schemeClr val="bg1"/>
                </a:solidFill>
              </a:rPr>
              <a:t>P: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71B9F2-6459-46FE-AE04-2D230CCC1A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43901" y="4041244"/>
            <a:ext cx="164750" cy="123563"/>
          </a:xfrm>
          <a:prstGeom prst="rect">
            <a:avLst/>
          </a:prstGeom>
        </p:spPr>
      </p:pic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9EEC76D8-878D-4A46-B5AC-320BC58B96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8289" y="3801546"/>
            <a:ext cx="3044825" cy="159544"/>
          </a:xfrm>
        </p:spPr>
        <p:txBody>
          <a:bodyPr>
            <a:noAutofit/>
          </a:bodyPr>
          <a:lstStyle>
            <a:lvl1pPr marL="0" indent="0">
              <a:buNone/>
              <a:defRPr sz="105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Xxx-xxx-xxx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D80B2-1491-4226-A426-02AE3EC1558D}"/>
              </a:ext>
            </a:extLst>
          </p:cNvPr>
          <p:cNvSpPr txBox="1"/>
          <p:nvPr userDrawn="1"/>
        </p:nvSpPr>
        <p:spPr>
          <a:xfrm>
            <a:off x="5348289" y="3984911"/>
            <a:ext cx="3044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5"/>
              </a:rPr>
              <a:t>hanoverresearch.com</a:t>
            </a:r>
            <a:endParaRPr lang="en-US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9D21D-E202-4A0D-9FB6-449ED231E853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DB7836-E68B-4AD4-8D8E-AE7410FA412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0A0E3-BC3A-4D0A-979A-A601732EC13C}"/>
              </a:ext>
            </a:extLst>
          </p:cNvPr>
          <p:cNvCxnSpPr/>
          <p:nvPr userDrawn="1"/>
        </p:nvCxnSpPr>
        <p:spPr>
          <a:xfrm>
            <a:off x="4821383" y="2846460"/>
            <a:ext cx="0" cy="1303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23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itle-B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A5132D-3F8F-49E3-A3DE-55B80BDDA1AB}"/>
              </a:ext>
            </a:extLst>
          </p:cNvPr>
          <p:cNvSpPr/>
          <p:nvPr userDrawn="1"/>
        </p:nvSpPr>
        <p:spPr>
          <a:xfrm>
            <a:off x="0" y="2718197"/>
            <a:ext cx="1822450" cy="154662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A76CA-9E4B-426E-97F6-06156BA25D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2836069"/>
            <a:ext cx="1462088" cy="13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335249-4939-4EF8-A7F8-04791E84FF4F}"/>
              </a:ext>
            </a:extLst>
          </p:cNvPr>
          <p:cNvSpPr/>
          <p:nvPr userDrawn="1"/>
        </p:nvSpPr>
        <p:spPr>
          <a:xfrm>
            <a:off x="2103439" y="2718197"/>
            <a:ext cx="7043737" cy="1529953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4A5F3-9220-46F7-8EF7-F4F374BFD54E}"/>
              </a:ext>
            </a:extLst>
          </p:cNvPr>
          <p:cNvSpPr txBox="1"/>
          <p:nvPr userDrawn="1"/>
        </p:nvSpPr>
        <p:spPr>
          <a:xfrm>
            <a:off x="2272145" y="2804895"/>
            <a:ext cx="33943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+mn-lt"/>
              </a:rPr>
              <a:t>Thank you.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EBC63-27B6-4ACD-96E9-478827E6B7DF}"/>
              </a:ext>
            </a:extLst>
          </p:cNvPr>
          <p:cNvSpPr txBox="1"/>
          <p:nvPr userDrawn="1"/>
        </p:nvSpPr>
        <p:spPr>
          <a:xfrm>
            <a:off x="5065423" y="2804895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j-lt"/>
              </a:rPr>
              <a:t>CONTACT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884A0D8A-AC85-4E43-B2AB-D6D0F10102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65423" y="3046544"/>
            <a:ext cx="3159125" cy="3568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Jane Hanover Doe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D229631-B842-47EB-BD3B-09EE5C9C40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65714" y="3310941"/>
            <a:ext cx="3159125" cy="318760"/>
          </a:xfrm>
        </p:spPr>
        <p:txBody>
          <a:bodyPr>
            <a:normAutofit/>
          </a:bodyPr>
          <a:lstStyle>
            <a:lvl1pPr marL="0" indent="0">
              <a:buNone/>
              <a:defRPr sz="1500" i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A39B461-DFFA-43BA-BB00-63542B5FD1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7855" y="3552174"/>
            <a:ext cx="2992870" cy="232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jdoe@hanoverresearch.com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46220B-A1EB-4B69-9380-C7468F7595D4}"/>
              </a:ext>
            </a:extLst>
          </p:cNvPr>
          <p:cNvSpPr txBox="1"/>
          <p:nvPr userDrawn="1"/>
        </p:nvSpPr>
        <p:spPr>
          <a:xfrm>
            <a:off x="5065423" y="3552174"/>
            <a:ext cx="398029" cy="47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US" sz="1050" b="1" dirty="0">
                <a:solidFill>
                  <a:schemeClr val="bg1"/>
                </a:solidFill>
              </a:rPr>
              <a:t>E:</a:t>
            </a:r>
          </a:p>
          <a:p>
            <a:pPr>
              <a:spcBef>
                <a:spcPts val="450"/>
              </a:spcBef>
            </a:pPr>
            <a:r>
              <a:rPr lang="en-US" sz="1050" b="1" dirty="0">
                <a:solidFill>
                  <a:schemeClr val="bg1"/>
                </a:solidFill>
              </a:rPr>
              <a:t>P: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2B247F-88C9-4272-B3D9-4AD6370E79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43901" y="4041244"/>
            <a:ext cx="164750" cy="123563"/>
          </a:xfrm>
          <a:prstGeom prst="rect">
            <a:avLst/>
          </a:prstGeom>
        </p:spPr>
      </p:pic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179139A0-6BD3-4333-907E-2465FEE683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8289" y="3801546"/>
            <a:ext cx="3044825" cy="159544"/>
          </a:xfrm>
        </p:spPr>
        <p:txBody>
          <a:bodyPr>
            <a:noAutofit/>
          </a:bodyPr>
          <a:lstStyle>
            <a:lvl1pPr marL="0" indent="0">
              <a:buNone/>
              <a:defRPr sz="105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Xxx-xxx-xxx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6A0A4-43A1-4CC3-9889-0BB1955E62D4}"/>
              </a:ext>
            </a:extLst>
          </p:cNvPr>
          <p:cNvSpPr txBox="1"/>
          <p:nvPr userDrawn="1"/>
        </p:nvSpPr>
        <p:spPr>
          <a:xfrm>
            <a:off x="5348289" y="3984911"/>
            <a:ext cx="3044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5"/>
              </a:rPr>
              <a:t>hanoverresearch.com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7AFCC4-2141-4D2C-A4A3-34CCE3C72E1A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A66C8E36-011D-4716-96B9-0EB2B6A21EF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C2EFB6-6DCE-4124-9666-F1F97F5E327B}"/>
              </a:ext>
            </a:extLst>
          </p:cNvPr>
          <p:cNvCxnSpPr/>
          <p:nvPr userDrawn="1"/>
        </p:nvCxnSpPr>
        <p:spPr>
          <a:xfrm>
            <a:off x="4821383" y="2846460"/>
            <a:ext cx="0" cy="1303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5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A8E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A8E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 Col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796C45-C44F-854B-AC91-A8A40BE785E7}"/>
              </a:ext>
            </a:extLst>
          </p:cNvPr>
          <p:cNvSpPr/>
          <p:nvPr userDrawn="1"/>
        </p:nvSpPr>
        <p:spPr>
          <a:xfrm>
            <a:off x="0" y="2718197"/>
            <a:ext cx="1822450" cy="1546622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F92A5-B789-074F-B89E-F4D04FC04D77}"/>
              </a:ext>
            </a:extLst>
          </p:cNvPr>
          <p:cNvSpPr/>
          <p:nvPr userDrawn="1"/>
        </p:nvSpPr>
        <p:spPr>
          <a:xfrm>
            <a:off x="2103439" y="2718197"/>
            <a:ext cx="7043737" cy="152995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1943" y="2934043"/>
            <a:ext cx="6506482" cy="535782"/>
          </a:xfrm>
        </p:spPr>
        <p:txBody>
          <a:bodyPr anchor="b">
            <a:normAutofit/>
          </a:bodyPr>
          <a:lstStyle>
            <a:lvl1pPr algn="l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in all caps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43" y="3593220"/>
            <a:ext cx="5519057" cy="335586"/>
          </a:xfrm>
        </p:spPr>
        <p:txBody>
          <a:bodyPr>
            <a:normAutofit/>
          </a:bodyPr>
          <a:lstStyle>
            <a:lvl1pPr marL="0" indent="0" algn="l">
              <a:buNone/>
              <a:defRPr sz="225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381B1654-7D43-A947-AA7A-A731650230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2836069"/>
            <a:ext cx="1462088" cy="13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7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 B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796C45-C44F-854B-AC91-A8A40BE785E7}"/>
              </a:ext>
            </a:extLst>
          </p:cNvPr>
          <p:cNvSpPr/>
          <p:nvPr userDrawn="1"/>
        </p:nvSpPr>
        <p:spPr>
          <a:xfrm>
            <a:off x="0" y="2718197"/>
            <a:ext cx="1822450" cy="1546622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F92A5-B789-074F-B89E-F4D04FC04D77}"/>
              </a:ext>
            </a:extLst>
          </p:cNvPr>
          <p:cNvSpPr/>
          <p:nvPr userDrawn="1"/>
        </p:nvSpPr>
        <p:spPr>
          <a:xfrm>
            <a:off x="2103439" y="2718197"/>
            <a:ext cx="7043737" cy="152995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1943" y="2934043"/>
            <a:ext cx="6506482" cy="535782"/>
          </a:xfrm>
        </p:spPr>
        <p:txBody>
          <a:bodyPr anchor="b">
            <a:normAutofit/>
          </a:bodyPr>
          <a:lstStyle>
            <a:lvl1pPr algn="l">
              <a:defRPr sz="3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in all caps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43" y="3593220"/>
            <a:ext cx="5519057" cy="335586"/>
          </a:xfrm>
        </p:spPr>
        <p:txBody>
          <a:bodyPr>
            <a:normAutofit/>
          </a:bodyPr>
          <a:lstStyle>
            <a:lvl1pPr marL="0" indent="0" algn="l">
              <a:buNone/>
              <a:defRPr sz="225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381B1654-7D43-A947-AA7A-A731650230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2836069"/>
            <a:ext cx="1462088" cy="13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08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925"/>
            <a:ext cx="8515350" cy="553372"/>
          </a:xfrm>
          <a:solidFill>
            <a:schemeClr val="accent3"/>
          </a:solidFill>
        </p:spPr>
        <p:txBody>
          <a:bodyPr lIns="274320" tIns="13716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140"/>
            <a:ext cx="7886700" cy="32635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BADD8-C00E-D84E-9A99-B5E798630096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0E7665-5D0A-40A0-8B02-3C4562B57AF9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8EA3884-B790-49BE-B678-629C14CBB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7D5C63-62B8-4EFF-94D4-68454DD9FA32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86597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- Single Title, Presentation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69834D-CC88-5E4B-B635-53C4D017D273}"/>
              </a:ext>
            </a:extLst>
          </p:cNvPr>
          <p:cNvSpPr/>
          <p:nvPr userDrawn="1"/>
        </p:nvSpPr>
        <p:spPr>
          <a:xfrm>
            <a:off x="2246246" y="0"/>
            <a:ext cx="6897756" cy="5265956"/>
          </a:xfrm>
          <a:prstGeom prst="rect">
            <a:avLst/>
          </a:prstGeom>
          <a:gradFill flip="none" rotWithShape="1">
            <a:gsLst>
              <a:gs pos="35000">
                <a:srgbClr val="FFFFFF"/>
              </a:gs>
              <a:gs pos="0">
                <a:schemeClr val="bg1">
                  <a:alpha val="0"/>
                </a:schemeClr>
              </a:gs>
              <a:gs pos="75000">
                <a:schemeClr val="accent2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925"/>
            <a:ext cx="8515350" cy="553372"/>
          </a:xfrm>
          <a:solidFill>
            <a:schemeClr val="accent3"/>
          </a:solidFill>
        </p:spPr>
        <p:txBody>
          <a:bodyPr lIns="274320" tIns="13716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153" y="980955"/>
            <a:ext cx="4927197" cy="3582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BADD8-C00E-D84E-9A99-B5E798630096}"/>
              </a:ext>
            </a:extLst>
          </p:cNvPr>
          <p:cNvSpPr/>
          <p:nvPr userDrawn="1"/>
        </p:nvSpPr>
        <p:spPr>
          <a:xfrm>
            <a:off x="8515350" y="4680348"/>
            <a:ext cx="346710" cy="463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01" y="4767263"/>
            <a:ext cx="455479" cy="287015"/>
          </a:xfrm>
        </p:spPr>
        <p:txBody>
          <a:bodyPr/>
          <a:lstStyle>
            <a:lvl1pPr algn="ctr">
              <a:defRPr b="1" i="0" baseline="0"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F9FC82-6FCB-4764-A56F-2D9978CE2B0E}"/>
              </a:ext>
            </a:extLst>
          </p:cNvPr>
          <p:cNvCxnSpPr>
            <a:cxnSpLocks/>
          </p:cNvCxnSpPr>
          <p:nvPr userDrawn="1"/>
        </p:nvCxnSpPr>
        <p:spPr>
          <a:xfrm>
            <a:off x="767420" y="4680347"/>
            <a:ext cx="0" cy="373931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64D2E0D-95F6-4F3B-AEA7-5BE45E8B45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21" y="4699079"/>
            <a:ext cx="479511" cy="313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1ED255-EE66-4409-B9A2-C347DE3CC3A0}"/>
              </a:ext>
            </a:extLst>
          </p:cNvPr>
          <p:cNvSpPr txBox="1"/>
          <p:nvPr userDrawn="1"/>
        </p:nvSpPr>
        <p:spPr>
          <a:xfrm>
            <a:off x="796916" y="4780751"/>
            <a:ext cx="1878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b="0" i="0" cap="all" spc="0" baseline="0" dirty="0">
                <a:solidFill>
                  <a:schemeClr val="accent4"/>
                </a:solidFill>
                <a:latin typeface="Lato" panose="020F0502020204030203" pitchFamily="34" charset="0"/>
              </a:rPr>
              <a:t>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1849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7817" y="1595069"/>
            <a:ext cx="6468364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00A8E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498" y="1447832"/>
            <a:ext cx="6689090" cy="274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4438" y="4857639"/>
            <a:ext cx="217170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3461AE43-F4A1-4449-B587-275689E404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just" defTabSz="685800" rtl="0" eaLnBrk="1" latinLnBrk="0" hangingPunct="1">
        <a:lnSpc>
          <a:spcPct val="110000"/>
        </a:lnSpc>
        <a:spcBef>
          <a:spcPts val="75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just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just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just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just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www.oldwestbury.edu/why-old-westbu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nocking.wiche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knocking.wiche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D59-18E0-458D-AA81-73773299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Enrollment Numbers as of 3/30/22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D9FF-8ECE-4422-8694-0FBC4C24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/>
              <a:t>4,002 First Year applications received, on par with last year</a:t>
            </a:r>
          </a:p>
          <a:p>
            <a:pPr lvl="1"/>
            <a:r>
              <a:rPr lang="en-US" sz="6400" dirty="0"/>
              <a:t>2,950 accepted students already notified </a:t>
            </a:r>
          </a:p>
          <a:p>
            <a:pPr lvl="1"/>
            <a:r>
              <a:rPr lang="en-US" sz="6400" dirty="0"/>
              <a:t>75 EOP students already accepted; 2 months ahead of schedule. </a:t>
            </a:r>
          </a:p>
          <a:p>
            <a:pPr lvl="1"/>
            <a:r>
              <a:rPr lang="en-US" sz="6400" dirty="0"/>
              <a:t>Took until 5/13/21 to accept 2,950 in 2021.</a:t>
            </a:r>
          </a:p>
          <a:p>
            <a:pPr lvl="1"/>
            <a:r>
              <a:rPr lang="en-US" sz="6400" dirty="0"/>
              <a:t>194 already deposited compared to 74 this time last year (163% increase)</a:t>
            </a:r>
          </a:p>
          <a:p>
            <a:r>
              <a:rPr lang="en-US" sz="6400" dirty="0"/>
              <a:t>571 Transfer applications received, 15% decline from 2021</a:t>
            </a:r>
          </a:p>
          <a:p>
            <a:pPr lvl="1"/>
            <a:r>
              <a:rPr lang="en-US" sz="6400" dirty="0"/>
              <a:t>268 transfers accepted </a:t>
            </a:r>
          </a:p>
          <a:p>
            <a:pPr lvl="1"/>
            <a:r>
              <a:rPr lang="en-US" sz="6400" dirty="0"/>
              <a:t>57 deposits </a:t>
            </a:r>
          </a:p>
          <a:p>
            <a:r>
              <a:rPr lang="en-US" sz="6400" dirty="0"/>
              <a:t>191 Graduate applications received</a:t>
            </a:r>
          </a:p>
          <a:p>
            <a:pPr lvl="1"/>
            <a:r>
              <a:rPr lang="en-US" sz="6400" dirty="0"/>
              <a:t>24 accepted </a:t>
            </a:r>
          </a:p>
          <a:p>
            <a:pPr lvl="1"/>
            <a:r>
              <a:rPr lang="en-US" sz="6400" dirty="0"/>
              <a:t>Speed to review critical to our success in yielding students</a:t>
            </a:r>
          </a:p>
          <a:p>
            <a:pPr lvl="1"/>
            <a:endParaRPr lang="en-US" sz="1050" dirty="0"/>
          </a:p>
          <a:p>
            <a:endParaRPr lang="en-US" sz="1350" dirty="0"/>
          </a:p>
          <a:p>
            <a:pPr marL="0" indent="0">
              <a:buNone/>
            </a:pPr>
            <a:r>
              <a:rPr lang="en-US" sz="135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41DD-8EBA-4E69-9BE3-3727254F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rtl="0"/>
            <a:fld id="{3461AE43-F4A1-4449-B587-275689E4046A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 defTabSz="685800" rtl="0"/>
              <a:t>1</a:t>
            </a:fld>
            <a:endParaRPr lang="en-US" kern="1200" dirty="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548" y="499109"/>
            <a:ext cx="6804659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Admission</a:t>
            </a:r>
            <a:r>
              <a:rPr sz="2300" spc="-7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Observations</a:t>
            </a:r>
            <a:r>
              <a:rPr sz="2300" spc="-6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and</a:t>
            </a:r>
            <a:r>
              <a:rPr sz="2300" spc="-10" dirty="0">
                <a:solidFill>
                  <a:srgbClr val="002C5C"/>
                </a:solidFill>
              </a:rPr>
              <a:t> Recommendations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1063548" y="1215390"/>
            <a:ext cx="8004252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194310" indent="-116205">
              <a:spcBef>
                <a:spcPts val="1200"/>
              </a:spcBef>
              <a:buFont typeface="Arial"/>
              <a:buChar char="•"/>
              <a:tabLst>
                <a:tab pos="128905" algn="l"/>
              </a:tabLst>
            </a:pPr>
            <a:r>
              <a:rPr lang="en-US" sz="1600" b="1" spc="-10" dirty="0">
                <a:latin typeface="Cambria"/>
                <a:cs typeface="Cambria"/>
              </a:rPr>
              <a:t>We </a:t>
            </a:r>
            <a:r>
              <a:rPr lang="en-US" sz="1600" b="1" dirty="0">
                <a:latin typeface="Cambria"/>
                <a:cs typeface="Cambria"/>
              </a:rPr>
              <a:t>are</a:t>
            </a:r>
            <a:r>
              <a:rPr lang="en-US" sz="1600" b="1" spc="-20" dirty="0">
                <a:latin typeface="Cambria"/>
                <a:cs typeface="Cambria"/>
              </a:rPr>
              <a:t> </a:t>
            </a:r>
            <a:r>
              <a:rPr lang="en-US" sz="1600" b="1" spc="-10" dirty="0">
                <a:latin typeface="Cambria"/>
                <a:cs typeface="Cambria"/>
              </a:rPr>
              <a:t>heavily</a:t>
            </a:r>
            <a:r>
              <a:rPr lang="en-US" sz="1600" b="1" spc="-30" dirty="0">
                <a:latin typeface="Cambria"/>
                <a:cs typeface="Cambria"/>
              </a:rPr>
              <a:t> </a:t>
            </a:r>
            <a:r>
              <a:rPr lang="en-US" sz="1600" b="1" dirty="0">
                <a:latin typeface="Cambria"/>
                <a:cs typeface="Cambria"/>
              </a:rPr>
              <a:t>dependent</a:t>
            </a:r>
            <a:r>
              <a:rPr lang="en-US" sz="1600" b="1" spc="-25" dirty="0">
                <a:latin typeface="Cambria"/>
                <a:cs typeface="Cambria"/>
              </a:rPr>
              <a:t> </a:t>
            </a:r>
            <a:r>
              <a:rPr lang="en-US" sz="1600" b="1" dirty="0">
                <a:latin typeface="Cambria"/>
                <a:cs typeface="Cambria"/>
              </a:rPr>
              <a:t>on</a:t>
            </a:r>
            <a:r>
              <a:rPr lang="en-US" sz="1600" b="1" spc="-20" dirty="0">
                <a:latin typeface="Cambria"/>
                <a:cs typeface="Cambria"/>
              </a:rPr>
              <a:t> </a:t>
            </a:r>
            <a:r>
              <a:rPr lang="en-US" sz="1600" b="1" dirty="0">
                <a:latin typeface="Cambria"/>
                <a:cs typeface="Cambria"/>
              </a:rPr>
              <a:t>Long</a:t>
            </a:r>
            <a:r>
              <a:rPr lang="en-US" sz="1600" b="1" spc="-20" dirty="0">
                <a:latin typeface="Cambria"/>
                <a:cs typeface="Cambria"/>
              </a:rPr>
              <a:t> </a:t>
            </a:r>
            <a:r>
              <a:rPr lang="en-US" sz="1600" b="1" dirty="0">
                <a:latin typeface="Cambria"/>
                <a:cs typeface="Cambria"/>
              </a:rPr>
              <a:t>Island.</a:t>
            </a:r>
            <a:r>
              <a:rPr lang="en-US" sz="1600" b="1" spc="-15" dirty="0">
                <a:latin typeface="Cambria"/>
                <a:cs typeface="Cambria"/>
              </a:rPr>
              <a:t> E</a:t>
            </a:r>
            <a:r>
              <a:rPr lang="en-US" sz="1600" b="1" spc="-10" dirty="0">
                <a:latin typeface="Cambria"/>
                <a:cs typeface="Cambria"/>
              </a:rPr>
              <a:t>xpand </a:t>
            </a:r>
            <a:r>
              <a:rPr lang="en-US" sz="1600" b="1" dirty="0">
                <a:latin typeface="Cambria"/>
                <a:cs typeface="Cambria"/>
              </a:rPr>
              <a:t>our</a:t>
            </a:r>
            <a:r>
              <a:rPr lang="en-US" sz="1600" b="1" spc="-30" dirty="0">
                <a:latin typeface="Cambria"/>
                <a:cs typeface="Cambria"/>
              </a:rPr>
              <a:t> </a:t>
            </a:r>
            <a:r>
              <a:rPr lang="en-US" sz="1600" b="1" dirty="0">
                <a:latin typeface="Cambria"/>
                <a:cs typeface="Cambria"/>
              </a:rPr>
              <a:t>marketplace</a:t>
            </a:r>
            <a:r>
              <a:rPr lang="en-US" sz="1600" b="1" spc="-30" dirty="0">
                <a:latin typeface="Cambria"/>
                <a:cs typeface="Cambria"/>
              </a:rPr>
              <a:t> </a:t>
            </a:r>
            <a:r>
              <a:rPr lang="en-US" sz="1600" b="1" dirty="0">
                <a:latin typeface="Cambria"/>
                <a:cs typeface="Cambria"/>
              </a:rPr>
              <a:t>(beyond</a:t>
            </a:r>
            <a:r>
              <a:rPr lang="en-US" sz="1600" b="1" spc="-20" dirty="0">
                <a:latin typeface="Cambria"/>
                <a:cs typeface="Cambria"/>
              </a:rPr>
              <a:t> </a:t>
            </a:r>
            <a:r>
              <a:rPr lang="en-US" sz="1600" b="1" dirty="0">
                <a:latin typeface="Cambria"/>
                <a:cs typeface="Cambria"/>
              </a:rPr>
              <a:t>the</a:t>
            </a:r>
            <a:r>
              <a:rPr lang="en-US" sz="1600" b="1" spc="-30" dirty="0">
                <a:latin typeface="Cambria"/>
                <a:cs typeface="Cambria"/>
              </a:rPr>
              <a:t> </a:t>
            </a:r>
            <a:r>
              <a:rPr lang="en-US" sz="1600" b="1" dirty="0">
                <a:latin typeface="Cambria"/>
                <a:cs typeface="Cambria"/>
              </a:rPr>
              <a:t>traditional</a:t>
            </a:r>
            <a:r>
              <a:rPr lang="en-US" sz="1600" b="1" spc="-15" dirty="0">
                <a:latin typeface="Cambria"/>
                <a:cs typeface="Cambria"/>
              </a:rPr>
              <a:t> </a:t>
            </a:r>
            <a:r>
              <a:rPr lang="en-US" sz="1600" b="1" dirty="0">
                <a:latin typeface="Cambria"/>
                <a:cs typeface="Cambria"/>
              </a:rPr>
              <a:t>18-22</a:t>
            </a:r>
            <a:r>
              <a:rPr lang="en-US" sz="1600" b="1" spc="-15" dirty="0">
                <a:latin typeface="Cambria"/>
                <a:cs typeface="Cambria"/>
              </a:rPr>
              <a:t> </a:t>
            </a:r>
            <a:r>
              <a:rPr lang="en-US" sz="1600" b="1" spc="-10" dirty="0">
                <a:latin typeface="Cambria"/>
                <a:cs typeface="Cambria"/>
              </a:rPr>
              <a:t>population).</a:t>
            </a:r>
            <a:endParaRPr lang="en-US" sz="1600" b="1" dirty="0">
              <a:latin typeface="Cambria"/>
              <a:cs typeface="Cambria"/>
            </a:endParaRPr>
          </a:p>
          <a:p>
            <a:pPr marL="128270" marR="194310" indent="-11620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8905" algn="l"/>
              </a:tabLst>
            </a:pPr>
            <a:r>
              <a:rPr lang="en-US" sz="1600" dirty="0">
                <a:latin typeface="Cambria"/>
                <a:cs typeface="Cambria"/>
              </a:rPr>
              <a:t>Audit </a:t>
            </a:r>
            <a:r>
              <a:rPr sz="1600" dirty="0">
                <a:latin typeface="Cambria"/>
                <a:cs typeface="Cambria"/>
              </a:rPr>
              <a:t>all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communications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lang="en-US" sz="1600" spc="-10" dirty="0">
                <a:latin typeface="Cambria"/>
                <a:cs typeface="Cambria"/>
              </a:rPr>
              <a:t>from </a:t>
            </a:r>
            <a:r>
              <a:rPr sz="1600" dirty="0">
                <a:latin typeface="Cambria"/>
                <a:cs typeface="Cambria"/>
              </a:rPr>
              <a:t>Admissions,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Marketing,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Financial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Aid, etc.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ensure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messag</a:t>
            </a:r>
            <a:r>
              <a:rPr lang="en-US" sz="1600" dirty="0">
                <a:latin typeface="Cambria"/>
                <a:cs typeface="Cambria"/>
              </a:rPr>
              <a:t>es are compelling and clear.</a:t>
            </a:r>
            <a:r>
              <a:rPr sz="1600" spc="-35" dirty="0">
                <a:latin typeface="Cambria"/>
                <a:cs typeface="Cambria"/>
              </a:rPr>
              <a:t> </a:t>
            </a:r>
            <a:endParaRPr lang="en-US" sz="1600" spc="-35" dirty="0">
              <a:latin typeface="Cambria"/>
              <a:cs typeface="Cambria"/>
            </a:endParaRPr>
          </a:p>
          <a:p>
            <a:pPr marL="128270" marR="194310" indent="-11620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8905" algn="l"/>
              </a:tabLst>
            </a:pPr>
            <a:r>
              <a:rPr lang="en-US" sz="1600" dirty="0">
                <a:highlight>
                  <a:srgbClr val="FFFF00"/>
                </a:highlight>
                <a:latin typeface="Cambria"/>
                <a:cs typeface="Cambria"/>
              </a:rPr>
              <a:t>D</a:t>
            </a:r>
            <a:r>
              <a:rPr sz="1600" dirty="0">
                <a:highlight>
                  <a:srgbClr val="FFFF00"/>
                </a:highlight>
                <a:latin typeface="Cambria"/>
                <a:cs typeface="Cambria"/>
              </a:rPr>
              <a:t>evelop</a:t>
            </a:r>
            <a:r>
              <a:rPr sz="1600" spc="-1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1600" dirty="0">
                <a:highlight>
                  <a:srgbClr val="FFFF00"/>
                </a:highlight>
                <a:latin typeface="Cambria"/>
                <a:cs typeface="Cambria"/>
              </a:rPr>
              <a:t>a</a:t>
            </a:r>
            <a:r>
              <a:rPr sz="1600" spc="-15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Cambria"/>
                <a:cs typeface="Cambria"/>
              </a:rPr>
              <a:t>stronger </a:t>
            </a:r>
            <a:r>
              <a:rPr sz="1600" dirty="0">
                <a:highlight>
                  <a:srgbClr val="FFFF00"/>
                </a:highlight>
                <a:latin typeface="Cambria"/>
                <a:cs typeface="Cambria"/>
              </a:rPr>
              <a:t>“first</a:t>
            </a:r>
            <a:r>
              <a:rPr sz="1600" spc="-20" dirty="0">
                <a:highlight>
                  <a:srgbClr val="FFFF00"/>
                </a:highlight>
                <a:latin typeface="Cambria"/>
                <a:cs typeface="Cambria"/>
              </a:rPr>
              <a:t> </a:t>
            </a:r>
            <a:r>
              <a:rPr sz="1600" dirty="0">
                <a:highlight>
                  <a:srgbClr val="FFFF00"/>
                </a:highlight>
                <a:latin typeface="Cambria"/>
                <a:cs typeface="Cambria"/>
              </a:rPr>
              <a:t>choice” </a:t>
            </a:r>
            <a:r>
              <a:rPr sz="1600" spc="-10" dirty="0">
                <a:highlight>
                  <a:srgbClr val="FFFF00"/>
                </a:highlight>
                <a:latin typeface="Cambria"/>
                <a:cs typeface="Cambria"/>
              </a:rPr>
              <a:t>population.</a:t>
            </a:r>
            <a:endParaRPr sz="1600" dirty="0">
              <a:highlight>
                <a:srgbClr val="FFFF00"/>
              </a:highlight>
              <a:latin typeface="Cambria"/>
              <a:cs typeface="Cambria"/>
            </a:endParaRPr>
          </a:p>
          <a:p>
            <a:pPr marL="128270" marR="86995" indent="-11620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8905" algn="l"/>
              </a:tabLst>
            </a:pPr>
            <a:r>
              <a:rPr sz="1600" dirty="0">
                <a:latin typeface="Cambria"/>
                <a:cs typeface="Cambria"/>
              </a:rPr>
              <a:t>Create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set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standard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enrollment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retention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lang="en-US" sz="1600" spc="-30" dirty="0">
                <a:latin typeface="Cambria"/>
                <a:cs typeface="Cambria"/>
              </a:rPr>
              <a:t>reports &amp;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disseminate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them</a:t>
            </a:r>
            <a:r>
              <a:rPr lang="en-US" sz="1600" spc="-20" dirty="0">
                <a:latin typeface="Cambria"/>
                <a:cs typeface="Cambria"/>
              </a:rPr>
              <a:t> to all stakeholders</a:t>
            </a:r>
            <a:r>
              <a:rPr sz="1600" spc="-20" dirty="0">
                <a:latin typeface="Cambria"/>
                <a:cs typeface="Cambria"/>
              </a:rPr>
              <a:t>.</a:t>
            </a:r>
            <a:endParaRPr sz="1600" dirty="0">
              <a:latin typeface="Cambria"/>
              <a:cs typeface="Cambria"/>
            </a:endParaRPr>
          </a:p>
          <a:p>
            <a:pPr marL="128270" indent="-11620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28905" algn="l"/>
              </a:tabLst>
            </a:pPr>
            <a:r>
              <a:rPr sz="1600" dirty="0">
                <a:latin typeface="Cambria"/>
                <a:cs typeface="Cambria"/>
              </a:rPr>
              <a:t>Establish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Recruiter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goals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lang="en-US" sz="1600" spc="-20" dirty="0">
                <a:latin typeface="Cambria"/>
                <a:cs typeface="Cambria"/>
              </a:rPr>
              <a:t>to reach projected enrollment targets. </a:t>
            </a:r>
          </a:p>
          <a:p>
            <a:pPr marL="128270" indent="-116205">
              <a:spcBef>
                <a:spcPts val="1205"/>
              </a:spcBef>
              <a:buFont typeface="Arial"/>
              <a:buChar char="•"/>
              <a:tabLst>
                <a:tab pos="128905" algn="l"/>
              </a:tabLst>
            </a:pPr>
            <a:r>
              <a:rPr lang="en-US" sz="1600" dirty="0">
                <a:latin typeface="Cambria"/>
                <a:cs typeface="Cambria"/>
              </a:rPr>
              <a:t>The</a:t>
            </a:r>
            <a:r>
              <a:rPr lang="en-US" sz="1600" spc="-3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Honors</a:t>
            </a:r>
            <a:r>
              <a:rPr lang="en-US" sz="1600" spc="-1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program</a:t>
            </a:r>
            <a:r>
              <a:rPr lang="en-US" sz="1600" spc="-3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should</a:t>
            </a:r>
            <a:r>
              <a:rPr lang="en-US" sz="1600" spc="-2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be</a:t>
            </a:r>
            <a:r>
              <a:rPr lang="en-US" sz="1600" spc="-2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used</a:t>
            </a:r>
            <a:r>
              <a:rPr lang="en-US" sz="1600" spc="-2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to</a:t>
            </a:r>
            <a:r>
              <a:rPr lang="en-US" sz="1600" spc="-4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drive</a:t>
            </a:r>
            <a:r>
              <a:rPr lang="en-US" sz="1600" spc="-1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applications.</a:t>
            </a:r>
            <a:endParaRPr sz="120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" cy="5143500"/>
            <a:chOff x="0" y="0"/>
            <a:chExt cx="914400" cy="51435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00A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179" y="75438"/>
            <a:ext cx="7268209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Number of</a:t>
            </a:r>
            <a:r>
              <a:rPr sz="2300" spc="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new</a:t>
            </a:r>
            <a:r>
              <a:rPr sz="2300" spc="-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Undergraduates</a:t>
            </a:r>
            <a:r>
              <a:rPr sz="2300" spc="-3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for</a:t>
            </a:r>
            <a:r>
              <a:rPr sz="2300" spc="-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each</a:t>
            </a:r>
            <a:r>
              <a:rPr sz="2300" spc="5" dirty="0">
                <a:solidFill>
                  <a:srgbClr val="002C5C"/>
                </a:solidFill>
              </a:rPr>
              <a:t> </a:t>
            </a:r>
            <a:r>
              <a:rPr sz="2300" spc="-25" dirty="0">
                <a:solidFill>
                  <a:srgbClr val="002C5C"/>
                </a:solidFill>
              </a:rPr>
              <a:t>FTE </a:t>
            </a:r>
            <a:r>
              <a:rPr sz="2300" dirty="0">
                <a:solidFill>
                  <a:srgbClr val="002C5C"/>
                </a:solidFill>
              </a:rPr>
              <a:t>employee involved</a:t>
            </a:r>
            <a:r>
              <a:rPr sz="2300" spc="-3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in</a:t>
            </a:r>
            <a:r>
              <a:rPr sz="2300" spc="10" dirty="0">
                <a:solidFill>
                  <a:srgbClr val="002C5C"/>
                </a:solidFill>
              </a:rPr>
              <a:t> </a:t>
            </a:r>
            <a:r>
              <a:rPr sz="2300" spc="-20" dirty="0">
                <a:solidFill>
                  <a:srgbClr val="002C5C"/>
                </a:solidFill>
              </a:rPr>
              <a:t>face-</a:t>
            </a:r>
            <a:r>
              <a:rPr sz="2300" dirty="0">
                <a:solidFill>
                  <a:srgbClr val="002C5C"/>
                </a:solidFill>
              </a:rPr>
              <a:t>to-face</a:t>
            </a:r>
            <a:r>
              <a:rPr sz="2300" spc="-5" dirty="0">
                <a:solidFill>
                  <a:srgbClr val="002C5C"/>
                </a:solidFill>
              </a:rPr>
              <a:t> </a:t>
            </a:r>
            <a:r>
              <a:rPr sz="2300" spc="-10" dirty="0">
                <a:solidFill>
                  <a:srgbClr val="002C5C"/>
                </a:solidFill>
              </a:rPr>
              <a:t>Undergraduate outreach</a:t>
            </a:r>
            <a:endParaRPr sz="23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770620" cy="5143500"/>
            <a:chOff x="0" y="0"/>
            <a:chExt cx="877062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00A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822" y="1357645"/>
              <a:ext cx="8191759" cy="266253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9124" y="4504131"/>
            <a:ext cx="373887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mbria"/>
                <a:cs typeface="Cambria"/>
              </a:rPr>
              <a:t>©</a:t>
            </a:r>
            <a:r>
              <a:rPr sz="800" spc="15" dirty="0">
                <a:latin typeface="Cambria"/>
                <a:cs typeface="Cambria"/>
              </a:rPr>
              <a:t> </a:t>
            </a:r>
            <a:r>
              <a:rPr sz="800" spc="-10" dirty="0">
                <a:latin typeface="Cambria"/>
                <a:cs typeface="Cambria"/>
              </a:rPr>
              <a:t>Ruffalo</a:t>
            </a:r>
            <a:r>
              <a:rPr sz="800" spc="-5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Noel</a:t>
            </a:r>
            <a:r>
              <a:rPr sz="800" spc="-10" dirty="0">
                <a:latin typeface="Cambria"/>
                <a:cs typeface="Cambria"/>
              </a:rPr>
              <a:t> Levitz,</a:t>
            </a:r>
            <a:r>
              <a:rPr sz="800" spc="-5" dirty="0">
                <a:latin typeface="Cambria"/>
                <a:cs typeface="Cambria"/>
              </a:rPr>
              <a:t> </a:t>
            </a:r>
            <a:r>
              <a:rPr sz="800" spc="-20" dirty="0">
                <a:latin typeface="Cambria"/>
                <a:cs typeface="Cambria"/>
              </a:rPr>
              <a:t>LLC.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Cambria"/>
                <a:cs typeface="Cambria"/>
              </a:rPr>
              <a:t>Cost</a:t>
            </a:r>
            <a:r>
              <a:rPr sz="800" spc="10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of</a:t>
            </a:r>
            <a:r>
              <a:rPr sz="800" spc="-5" dirty="0">
                <a:latin typeface="Cambria"/>
                <a:cs typeface="Cambria"/>
              </a:rPr>
              <a:t> </a:t>
            </a:r>
            <a:r>
              <a:rPr sz="800" spc="-10" dirty="0">
                <a:latin typeface="Cambria"/>
                <a:cs typeface="Cambria"/>
              </a:rPr>
              <a:t>Recruiting </a:t>
            </a:r>
            <a:r>
              <a:rPr sz="800" dirty="0">
                <a:latin typeface="Cambria"/>
                <a:cs typeface="Cambria"/>
              </a:rPr>
              <a:t>an</a:t>
            </a:r>
            <a:r>
              <a:rPr sz="800" spc="5" dirty="0">
                <a:latin typeface="Cambria"/>
                <a:cs typeface="Cambria"/>
              </a:rPr>
              <a:t> </a:t>
            </a:r>
            <a:r>
              <a:rPr sz="800" spc="-10" dirty="0">
                <a:latin typeface="Cambria"/>
                <a:cs typeface="Cambria"/>
              </a:rPr>
              <a:t>Undergraduate</a:t>
            </a:r>
            <a:r>
              <a:rPr sz="800" spc="-25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Student</a:t>
            </a:r>
            <a:r>
              <a:rPr sz="800" spc="25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for</a:t>
            </a:r>
            <a:r>
              <a:rPr sz="800" spc="-10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Four-</a:t>
            </a:r>
            <a:r>
              <a:rPr sz="800" spc="-10" dirty="0">
                <a:latin typeface="Cambria"/>
                <a:cs typeface="Cambria"/>
              </a:rPr>
              <a:t>Year</a:t>
            </a:r>
            <a:r>
              <a:rPr sz="800" spc="-30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and</a:t>
            </a:r>
            <a:r>
              <a:rPr sz="800" spc="10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Two-Year</a:t>
            </a:r>
            <a:r>
              <a:rPr sz="800" spc="-10" dirty="0">
                <a:latin typeface="Cambria"/>
                <a:cs typeface="Cambria"/>
              </a:rPr>
              <a:t> Institutions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548" y="538988"/>
            <a:ext cx="691515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Marketing,</a:t>
            </a:r>
            <a:r>
              <a:rPr sz="2300" spc="-3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Website,</a:t>
            </a:r>
            <a:r>
              <a:rPr sz="2300" spc="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and</a:t>
            </a:r>
            <a:r>
              <a:rPr sz="2300" spc="-2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SEO</a:t>
            </a:r>
            <a:r>
              <a:rPr sz="2300" spc="-5" dirty="0">
                <a:solidFill>
                  <a:srgbClr val="002C5C"/>
                </a:solidFill>
              </a:rPr>
              <a:t> </a:t>
            </a:r>
            <a:r>
              <a:rPr sz="2300" spc="-10" dirty="0">
                <a:solidFill>
                  <a:srgbClr val="002C5C"/>
                </a:solidFill>
              </a:rPr>
              <a:t>Recommendations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1063548" y="1127252"/>
            <a:ext cx="4211837" cy="41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10795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lang="en-US" spc="-30" dirty="0">
                <a:latin typeface="Cambria"/>
                <a:cs typeface="Cambria"/>
              </a:rPr>
              <a:t>C</a:t>
            </a:r>
            <a:r>
              <a:rPr dirty="0">
                <a:latin typeface="Cambria"/>
                <a:cs typeface="Cambria"/>
              </a:rPr>
              <a:t>reate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</a:t>
            </a:r>
            <a:r>
              <a:rPr spc="-10" dirty="0">
                <a:latin typeface="Cambria"/>
                <a:cs typeface="Cambria"/>
              </a:rPr>
              <a:t> integrated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marketing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&amp;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recruitment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plan </a:t>
            </a:r>
            <a:r>
              <a:rPr dirty="0">
                <a:latin typeface="Cambria"/>
                <a:cs typeface="Cambria"/>
              </a:rPr>
              <a:t>linking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strategies, </a:t>
            </a:r>
            <a:r>
              <a:rPr dirty="0">
                <a:latin typeface="Cambria"/>
                <a:cs typeface="Cambria"/>
              </a:rPr>
              <a:t>resources,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timing</a:t>
            </a:r>
            <a:r>
              <a:rPr lang="en-US" spc="-10" dirty="0">
                <a:latin typeface="Cambria"/>
                <a:cs typeface="Cambria"/>
              </a:rPr>
              <a:t>.</a:t>
            </a: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endParaRPr lang="en-US" spc="-25" dirty="0">
              <a:latin typeface="Cambria"/>
              <a:cs typeface="Cambria"/>
            </a:endParaRP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r>
              <a:rPr lang="en-US" dirty="0">
                <a:latin typeface="Cambria"/>
                <a:cs typeface="Cambria"/>
              </a:rPr>
              <a:t>Develop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consistent</a:t>
            </a:r>
            <a:r>
              <a:rPr lang="en-US" spc="-4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Points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Distinction.</a:t>
            </a: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endParaRPr lang="en-US" spc="-10" dirty="0">
              <a:latin typeface="Cambria"/>
              <a:cs typeface="Cambria"/>
            </a:endParaRP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r>
              <a:rPr lang="en-US" spc="-40" dirty="0">
                <a:latin typeface="Cambria"/>
                <a:cs typeface="Cambria"/>
              </a:rPr>
              <a:t>Update t</a:t>
            </a:r>
            <a:r>
              <a:rPr lang="en-US" dirty="0">
                <a:latin typeface="Cambria"/>
                <a:cs typeface="Cambria"/>
              </a:rPr>
              <a:t>he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“</a:t>
            </a:r>
            <a:r>
              <a:rPr lang="en-US" u="sng" dirty="0">
                <a:solidFill>
                  <a:srgbClr val="0070CE"/>
                </a:solidFill>
                <a:uFill>
                  <a:solidFill>
                    <a:srgbClr val="0070CE"/>
                  </a:solidFill>
                </a:uFill>
                <a:latin typeface="Cambria"/>
                <a:cs typeface="Cambria"/>
                <a:hlinkClick r:id="rId2"/>
              </a:rPr>
              <a:t>Why</a:t>
            </a:r>
            <a:r>
              <a:rPr lang="en-US" u="sng" spc="-40" dirty="0">
                <a:solidFill>
                  <a:srgbClr val="0070CE"/>
                </a:solidFill>
                <a:uFill>
                  <a:solidFill>
                    <a:srgbClr val="0070CE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lang="en-US" u="sng" dirty="0">
                <a:solidFill>
                  <a:srgbClr val="0070CE"/>
                </a:solidFill>
                <a:uFill>
                  <a:solidFill>
                    <a:srgbClr val="0070CE"/>
                  </a:solidFill>
                </a:uFill>
                <a:latin typeface="Cambria"/>
                <a:cs typeface="Cambria"/>
                <a:hlinkClick r:id="rId2"/>
              </a:rPr>
              <a:t>Old</a:t>
            </a:r>
            <a:r>
              <a:rPr lang="en-US" u="sng" spc="-20" dirty="0">
                <a:solidFill>
                  <a:srgbClr val="0070CE"/>
                </a:solidFill>
                <a:uFill>
                  <a:solidFill>
                    <a:srgbClr val="0070CE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lang="en-US" u="sng" spc="-10" dirty="0">
                <a:solidFill>
                  <a:srgbClr val="0070CE"/>
                </a:solidFill>
                <a:uFill>
                  <a:solidFill>
                    <a:srgbClr val="0070CE"/>
                  </a:solidFill>
                </a:uFill>
                <a:latin typeface="Cambria"/>
                <a:cs typeface="Cambria"/>
                <a:hlinkClick r:id="rId2"/>
              </a:rPr>
              <a:t>Westbury</a:t>
            </a:r>
            <a:r>
              <a:rPr lang="en-US" spc="-10" dirty="0">
                <a:latin typeface="Cambria"/>
                <a:cs typeface="Cambria"/>
              </a:rPr>
              <a:t>”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web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page.</a:t>
            </a: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endParaRPr lang="en-US" spc="-10" dirty="0">
              <a:latin typeface="Cambria"/>
              <a:cs typeface="Cambria"/>
            </a:endParaRP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r>
              <a:rPr lang="en-US" dirty="0">
                <a:latin typeface="Cambria"/>
                <a:cs typeface="Cambria"/>
              </a:rPr>
              <a:t>Highlight value</a:t>
            </a:r>
            <a:r>
              <a:rPr lang="en-US" spc="-25" dirty="0">
                <a:latin typeface="Cambria"/>
                <a:cs typeface="Cambria"/>
              </a:rPr>
              <a:t> and a</a:t>
            </a:r>
            <a:r>
              <a:rPr lang="en-US" spc="-10" dirty="0">
                <a:latin typeface="Cambria"/>
                <a:cs typeface="Cambria"/>
              </a:rPr>
              <a:t>ffordability.</a:t>
            </a: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endParaRPr lang="en-US" spc="-10" dirty="0">
              <a:latin typeface="Cambria"/>
              <a:cs typeface="Cambria"/>
            </a:endParaRP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endParaRPr lang="en-US" spc="-10" dirty="0">
              <a:latin typeface="Cambria"/>
              <a:cs typeface="Cambria"/>
            </a:endParaRP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r>
              <a:rPr lang="en-US" spc="-10" dirty="0">
                <a:latin typeface="Cambria"/>
                <a:cs typeface="Cambria"/>
              </a:rPr>
              <a:t>Create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30-</a:t>
            </a:r>
            <a:r>
              <a:rPr lang="en-US" dirty="0">
                <a:latin typeface="Cambria"/>
                <a:cs typeface="Cambria"/>
              </a:rPr>
              <a:t>second elevator speech plus a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3-</a:t>
            </a:r>
            <a:r>
              <a:rPr lang="en-US" dirty="0">
                <a:latin typeface="Cambria"/>
                <a:cs typeface="Cambria"/>
              </a:rPr>
              <a:t>minute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and</a:t>
            </a:r>
            <a:r>
              <a:rPr lang="en-US" spc="-10" dirty="0">
                <a:latin typeface="Cambria"/>
                <a:cs typeface="Cambria"/>
              </a:rPr>
              <a:t> 30-minute </a:t>
            </a:r>
            <a:r>
              <a:rPr lang="en-US" dirty="0">
                <a:latin typeface="Cambria"/>
                <a:cs typeface="Cambria"/>
              </a:rPr>
              <a:t>version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key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messages.</a:t>
            </a:r>
            <a:r>
              <a:rPr lang="en-US" spc="-25" dirty="0">
                <a:latin typeface="Cambria"/>
                <a:cs typeface="Cambria"/>
              </a:rPr>
              <a:t> </a:t>
            </a: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endParaRPr lang="en-US" spc="-10" dirty="0">
              <a:latin typeface="Cambria"/>
              <a:cs typeface="Cambria"/>
            </a:endParaRP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r>
              <a:rPr lang="en-US" spc="-10" dirty="0">
                <a:latin typeface="Cambria"/>
                <a:cs typeface="Cambria"/>
              </a:rPr>
              <a:t>Augment catalogue pages with compelling academic pages that sell programs. </a:t>
            </a:r>
            <a:endParaRPr lang="en-US" dirty="0">
              <a:latin typeface="Cambria"/>
              <a:cs typeface="Cambria"/>
            </a:endParaRPr>
          </a:p>
          <a:p>
            <a:pPr marL="127000" indent="-114300">
              <a:lnSpc>
                <a:spcPts val="137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endParaRPr lang="en-US" sz="1200" dirty="0">
              <a:latin typeface="Cambria"/>
              <a:cs typeface="Cambria"/>
            </a:endParaRPr>
          </a:p>
          <a:p>
            <a:pPr marL="184785" marR="10795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5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8884" y="2010623"/>
            <a:ext cx="3035808" cy="16088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914400" cy="5143500"/>
            <a:chOff x="0" y="0"/>
            <a:chExt cx="914400" cy="514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00A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94E12-3814-401D-BD80-494B40C21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767" y="971439"/>
            <a:ext cx="3424047" cy="33421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93CB-509F-4A4D-8766-17F32BB6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09E64-63EF-43AD-B233-75751750F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8E143-12C2-4A48-B471-219FAC394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90500"/>
            <a:ext cx="8934450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D3858-D914-43E2-894E-A306FFAB4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352551"/>
            <a:ext cx="5374005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2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548" y="495122"/>
            <a:ext cx="722439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Financial</a:t>
            </a:r>
            <a:r>
              <a:rPr sz="2300" spc="-3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Aid</a:t>
            </a:r>
            <a:r>
              <a:rPr sz="2300" spc="-1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Observations</a:t>
            </a:r>
            <a:r>
              <a:rPr sz="2300" spc="-5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and</a:t>
            </a:r>
            <a:r>
              <a:rPr sz="2300" spc="-10" dirty="0">
                <a:solidFill>
                  <a:srgbClr val="002C5C"/>
                </a:solidFill>
              </a:rPr>
              <a:t> Recommendations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1080295" y="1504950"/>
            <a:ext cx="7911305" cy="212622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0" marR="5080" indent="-114300">
              <a:lnSpc>
                <a:spcPts val="1300"/>
              </a:lnSpc>
              <a:spcBef>
                <a:spcPts val="260"/>
              </a:spcBef>
              <a:buFont typeface="Arial"/>
              <a:buChar char="•"/>
              <a:tabLst>
                <a:tab pos="127000" algn="l"/>
              </a:tabLst>
            </a:pPr>
            <a:r>
              <a:rPr lang="en-US" dirty="0">
                <a:latin typeface="Cambria"/>
                <a:cs typeface="Cambria"/>
              </a:rPr>
              <a:t>V</a:t>
            </a:r>
            <a:r>
              <a:rPr dirty="0">
                <a:latin typeface="Cambria"/>
                <a:cs typeface="Cambria"/>
              </a:rPr>
              <a:t>ery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traditional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approach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financial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aid with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lower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cost</a:t>
            </a:r>
            <a:r>
              <a:rPr spc="-25" dirty="0">
                <a:latin typeface="Cambria"/>
                <a:cs typeface="Cambria"/>
              </a:rPr>
              <a:t> and </a:t>
            </a:r>
            <a:r>
              <a:rPr dirty="0">
                <a:latin typeface="Cambria"/>
                <a:cs typeface="Cambria"/>
              </a:rPr>
              <a:t>limited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institutional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aid.</a:t>
            </a:r>
            <a:r>
              <a:rPr spc="-20" dirty="0">
                <a:latin typeface="Cambria"/>
                <a:cs typeface="Cambria"/>
              </a:rPr>
              <a:t> </a:t>
            </a:r>
            <a:endParaRPr lang="en-US" spc="-20" dirty="0">
              <a:latin typeface="Cambria"/>
              <a:cs typeface="Cambria"/>
            </a:endParaRPr>
          </a:p>
          <a:p>
            <a:pPr marL="127000" marR="5080" indent="-114300">
              <a:lnSpc>
                <a:spcPts val="1300"/>
              </a:lnSpc>
              <a:spcBef>
                <a:spcPts val="260"/>
              </a:spcBef>
              <a:buFont typeface="Arial"/>
              <a:buChar char="•"/>
              <a:tabLst>
                <a:tab pos="127000" algn="l"/>
              </a:tabLst>
            </a:pPr>
            <a:endParaRPr lang="en-US" spc="-20" dirty="0">
              <a:latin typeface="Cambria"/>
              <a:cs typeface="Cambria"/>
            </a:endParaRPr>
          </a:p>
          <a:p>
            <a:pPr marL="127000" marR="12065" indent="-114300">
              <a:lnSpc>
                <a:spcPts val="1300"/>
              </a:lnSpc>
              <a:buFont typeface="Arial"/>
              <a:buChar char="•"/>
              <a:tabLst>
                <a:tab pos="127000" algn="l"/>
              </a:tabLst>
            </a:pPr>
            <a:r>
              <a:rPr lang="en-US" spc="-10" dirty="0">
                <a:latin typeface="Cambria"/>
                <a:cs typeface="Cambria"/>
              </a:rPr>
              <a:t>S</a:t>
            </a:r>
            <a:r>
              <a:rPr dirty="0">
                <a:latin typeface="Cambria"/>
                <a:cs typeface="Cambria"/>
              </a:rPr>
              <a:t>trengthen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actual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award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letter.</a:t>
            </a:r>
            <a:r>
              <a:rPr spc="-30" dirty="0">
                <a:latin typeface="Cambria"/>
                <a:cs typeface="Cambria"/>
              </a:rPr>
              <a:t> </a:t>
            </a:r>
            <a:endParaRPr lang="en-US" spc="-30" dirty="0">
              <a:latin typeface="Cambria"/>
              <a:cs typeface="Cambria"/>
            </a:endParaRPr>
          </a:p>
          <a:p>
            <a:pPr marL="127000" marR="12065" indent="-114300">
              <a:lnSpc>
                <a:spcPts val="1300"/>
              </a:lnSpc>
              <a:buFont typeface="Arial"/>
              <a:buChar char="•"/>
              <a:tabLst>
                <a:tab pos="127000" algn="l"/>
              </a:tabLst>
            </a:pPr>
            <a:endParaRPr lang="en-US" spc="-30" dirty="0">
              <a:latin typeface="Cambria"/>
              <a:cs typeface="Cambria"/>
            </a:endParaRPr>
          </a:p>
          <a:p>
            <a:pPr marL="127000" marR="12065" indent="-114300">
              <a:lnSpc>
                <a:spcPts val="1300"/>
              </a:lnSpc>
              <a:buFont typeface="Arial"/>
              <a:buChar char="•"/>
              <a:tabLst>
                <a:tab pos="127000" algn="l"/>
              </a:tabLst>
            </a:pPr>
            <a:r>
              <a:rPr dirty="0">
                <a:latin typeface="Cambria"/>
                <a:cs typeface="Cambria"/>
              </a:rPr>
              <a:t>Families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may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have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difficult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time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understanding </a:t>
            </a:r>
            <a:r>
              <a:rPr dirty="0">
                <a:latin typeface="Cambria"/>
                <a:cs typeface="Cambria"/>
              </a:rPr>
              <a:t>balance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due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information</a:t>
            </a:r>
            <a:r>
              <a:rPr lang="en-US" dirty="0">
                <a:latin typeface="Cambria"/>
                <a:cs typeface="Cambria"/>
              </a:rPr>
              <a:t>.</a:t>
            </a:r>
            <a:endParaRPr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dirty="0">
              <a:latin typeface="Cambria"/>
              <a:cs typeface="Cambria"/>
            </a:endParaRPr>
          </a:p>
          <a:p>
            <a:pPr marL="127000" marR="247650" indent="-114300">
              <a:lnSpc>
                <a:spcPts val="1300"/>
              </a:lnSpc>
              <a:buFont typeface="Arial"/>
              <a:buChar char="•"/>
              <a:tabLst>
                <a:tab pos="127000" algn="l"/>
              </a:tabLst>
            </a:pPr>
            <a:r>
              <a:rPr lang="en-US" dirty="0">
                <a:latin typeface="Cambria"/>
                <a:cs typeface="Cambria"/>
              </a:rPr>
              <a:t>We</a:t>
            </a:r>
            <a:r>
              <a:rPr dirty="0">
                <a:latin typeface="Cambria"/>
                <a:cs typeface="Cambria"/>
              </a:rPr>
              <a:t> need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communicate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 financial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aid process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(step-by-</a:t>
            </a:r>
            <a:r>
              <a:rPr dirty="0">
                <a:latin typeface="Cambria"/>
                <a:cs typeface="Cambria"/>
              </a:rPr>
              <a:t>step)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and </a:t>
            </a:r>
            <a:r>
              <a:rPr dirty="0">
                <a:latin typeface="Cambria"/>
                <a:cs typeface="Cambria"/>
              </a:rPr>
              <a:t>highlight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affordability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students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their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families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early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on.</a:t>
            </a:r>
            <a:r>
              <a:rPr spc="-10" dirty="0">
                <a:latin typeface="Cambria"/>
                <a:cs typeface="Cambria"/>
              </a:rPr>
              <a:t> </a:t>
            </a:r>
            <a:endParaRPr lang="en-US" spc="-10" dirty="0">
              <a:latin typeface="Cambria"/>
              <a:cs typeface="Cambria"/>
            </a:endParaRPr>
          </a:p>
          <a:p>
            <a:pPr marL="127000" marR="247650" indent="-114300">
              <a:lnSpc>
                <a:spcPts val="1300"/>
              </a:lnSpc>
              <a:buFont typeface="Arial"/>
              <a:buChar char="•"/>
              <a:tabLst>
                <a:tab pos="127000" algn="l"/>
              </a:tabLst>
            </a:pPr>
            <a:endParaRPr lang="en-US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r>
              <a:rPr lang="en-US" dirty="0">
                <a:latin typeface="Cambria"/>
                <a:cs typeface="Cambria"/>
              </a:rPr>
              <a:t>  W</a:t>
            </a:r>
            <a:r>
              <a:rPr dirty="0">
                <a:latin typeface="Cambria"/>
                <a:cs typeface="Cambria"/>
              </a:rPr>
              <a:t>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need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have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strong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cross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training </a:t>
            </a:r>
            <a:r>
              <a:rPr dirty="0">
                <a:latin typeface="Cambria"/>
                <a:cs typeface="Cambria"/>
              </a:rPr>
              <a:t>between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Admissions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Financial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Aid</a:t>
            </a:r>
            <a:r>
              <a:rPr lang="en-US" dirty="0">
                <a:latin typeface="Cambria"/>
                <a:cs typeface="Cambria"/>
              </a:rPr>
              <a:t>.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" cy="5143500"/>
            <a:chOff x="0" y="0"/>
            <a:chExt cx="914400" cy="51435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00A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548" y="494157"/>
            <a:ext cx="722122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Financial</a:t>
            </a:r>
            <a:r>
              <a:rPr sz="2300" spc="-4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Aid</a:t>
            </a:r>
            <a:r>
              <a:rPr sz="2300" spc="-2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Observations</a:t>
            </a:r>
            <a:r>
              <a:rPr sz="2300" spc="-5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and</a:t>
            </a:r>
            <a:r>
              <a:rPr sz="2300" spc="-5" dirty="0">
                <a:solidFill>
                  <a:srgbClr val="002C5C"/>
                </a:solidFill>
              </a:rPr>
              <a:t> </a:t>
            </a:r>
            <a:r>
              <a:rPr sz="2300" spc="-10" dirty="0">
                <a:solidFill>
                  <a:srgbClr val="002C5C"/>
                </a:solidFill>
              </a:rPr>
              <a:t>Recommendations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1063548" y="1132713"/>
            <a:ext cx="7221220" cy="19646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0" marR="499109" indent="-114300">
              <a:lnSpc>
                <a:spcPts val="1300"/>
              </a:lnSpc>
              <a:buFont typeface="Arial"/>
              <a:buChar char="•"/>
              <a:tabLst>
                <a:tab pos="127000" algn="l"/>
              </a:tabLst>
            </a:pPr>
            <a:r>
              <a:rPr sz="1600" dirty="0">
                <a:latin typeface="Cambria"/>
                <a:cs typeface="Cambria"/>
              </a:rPr>
              <a:t>Copy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parents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on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Financial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Aid</a:t>
            </a:r>
            <a:r>
              <a:rPr sz="1600" spc="-10" dirty="0">
                <a:latin typeface="Cambria"/>
                <a:cs typeface="Cambria"/>
              </a:rPr>
              <a:t> Award </a:t>
            </a:r>
            <a:r>
              <a:rPr sz="1600" dirty="0">
                <a:latin typeface="Cambria"/>
                <a:cs typeface="Cambria"/>
              </a:rPr>
              <a:t>letter</a:t>
            </a:r>
            <a:r>
              <a:rPr lang="en-US" sz="1600" dirty="0">
                <a:latin typeface="Cambria"/>
                <a:cs typeface="Cambria"/>
              </a:rPr>
              <a:t>.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600" dirty="0">
              <a:latin typeface="Cambria"/>
              <a:cs typeface="Cambria"/>
            </a:endParaRPr>
          </a:p>
          <a:p>
            <a:pPr marL="127000" marR="108585" indent="-114300">
              <a:lnSpc>
                <a:spcPts val="130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r>
              <a:rPr sz="1600" dirty="0">
                <a:latin typeface="Cambria"/>
                <a:cs typeface="Cambria"/>
              </a:rPr>
              <a:t>Create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post-</a:t>
            </a:r>
            <a:r>
              <a:rPr sz="1600" spc="-10" dirty="0">
                <a:latin typeface="Cambria"/>
                <a:cs typeface="Cambria"/>
              </a:rPr>
              <a:t>award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notification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communications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reinforcing</a:t>
            </a:r>
            <a:r>
              <a:rPr lang="en-US" sz="160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value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SUNY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Old </a:t>
            </a:r>
            <a:r>
              <a:rPr sz="1600" spc="-10" dirty="0">
                <a:latin typeface="Cambria"/>
                <a:cs typeface="Cambria"/>
              </a:rPr>
              <a:t>Westbury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education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investment.</a:t>
            </a:r>
            <a:r>
              <a:rPr sz="1600" spc="-30" dirty="0">
                <a:latin typeface="Cambria"/>
                <a:cs typeface="Cambria"/>
              </a:rPr>
              <a:t> </a:t>
            </a:r>
            <a:endParaRPr lang="en-US" sz="1600" spc="-30" dirty="0">
              <a:latin typeface="Cambria"/>
              <a:cs typeface="Cambria"/>
            </a:endParaRPr>
          </a:p>
          <a:p>
            <a:pPr marL="127000" marR="108585" indent="-114300">
              <a:lnSpc>
                <a:spcPts val="130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endParaRPr lang="en-US" sz="1600" spc="-30" dirty="0">
              <a:latin typeface="Cambria"/>
              <a:cs typeface="Cambria"/>
            </a:endParaRPr>
          </a:p>
          <a:p>
            <a:pPr marL="127000" marR="108585" indent="-114300">
              <a:lnSpc>
                <a:spcPts val="130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r>
              <a:rPr lang="en-US" sz="1600" spc="-30" dirty="0">
                <a:latin typeface="Cambria"/>
                <a:cs typeface="Cambria"/>
              </a:rPr>
              <a:t>P</a:t>
            </a:r>
            <a:r>
              <a:rPr sz="1600" dirty="0">
                <a:latin typeface="Cambria"/>
                <a:cs typeface="Cambria"/>
              </a:rPr>
              <a:t>rovide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Early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Payment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Plan </a:t>
            </a:r>
            <a:r>
              <a:rPr sz="1600" spc="-10" dirty="0">
                <a:latin typeface="Cambria"/>
                <a:cs typeface="Cambria"/>
              </a:rPr>
              <a:t>communication.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00" dirty="0">
              <a:latin typeface="Cambria"/>
              <a:cs typeface="Cambria"/>
            </a:endParaRPr>
          </a:p>
          <a:p>
            <a:pPr marL="127000" marR="160020" indent="-114300">
              <a:lnSpc>
                <a:spcPts val="1300"/>
              </a:lnSpc>
              <a:spcBef>
                <a:spcPts val="5"/>
              </a:spcBef>
              <a:buFont typeface="Arial"/>
              <a:buChar char="•"/>
              <a:tabLst>
                <a:tab pos="127000" algn="l"/>
              </a:tabLst>
            </a:pPr>
            <a:r>
              <a:rPr sz="1600" dirty="0">
                <a:latin typeface="Cambria"/>
                <a:cs typeface="Cambria"/>
              </a:rPr>
              <a:t>Continual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retaining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our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chat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bot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essential.</a:t>
            </a:r>
            <a:r>
              <a:rPr sz="1600" spc="-20" dirty="0">
                <a:latin typeface="Cambria"/>
                <a:cs typeface="Cambria"/>
              </a:rPr>
              <a:t> 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35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" cy="5143500"/>
            <a:chOff x="0" y="0"/>
            <a:chExt cx="914400" cy="51435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00A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548" y="490855"/>
            <a:ext cx="305816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Athletic</a:t>
            </a:r>
            <a:r>
              <a:rPr sz="2300" spc="-15" dirty="0">
                <a:solidFill>
                  <a:srgbClr val="002C5C"/>
                </a:solidFill>
              </a:rPr>
              <a:t> </a:t>
            </a:r>
            <a:r>
              <a:rPr sz="2300" spc="-10" dirty="0">
                <a:solidFill>
                  <a:srgbClr val="002C5C"/>
                </a:solidFill>
              </a:rPr>
              <a:t>Engagement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1044955" y="1218691"/>
            <a:ext cx="710844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42290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600" dirty="0">
                <a:latin typeface="Cambria"/>
                <a:cs typeface="Cambria"/>
              </a:rPr>
              <a:t>The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Athletic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department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does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not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have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database</a:t>
            </a:r>
            <a:r>
              <a:rPr lang="en-US" sz="1600" dirty="0">
                <a:latin typeface="Cambria"/>
                <a:cs typeface="Cambria"/>
              </a:rPr>
              <a:t> and has not been sharing the inquiries it receives on the athletic website with Admissions.</a:t>
            </a:r>
            <a:endParaRPr sz="1600" dirty="0">
              <a:latin typeface="Cambria"/>
              <a:cs typeface="Cambria"/>
            </a:endParaRPr>
          </a:p>
          <a:p>
            <a:pPr marL="184785" marR="15875" indent="-1727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600" spc="-10" dirty="0">
                <a:latin typeface="Cambria"/>
                <a:cs typeface="Cambria"/>
              </a:rPr>
              <a:t>C</a:t>
            </a:r>
            <a:r>
              <a:rPr sz="1600" dirty="0">
                <a:latin typeface="Cambria"/>
                <a:cs typeface="Cambria"/>
              </a:rPr>
              <a:t>reate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two-</a:t>
            </a:r>
            <a:r>
              <a:rPr sz="1600" dirty="0">
                <a:latin typeface="Cambria"/>
                <a:cs typeface="Cambria"/>
              </a:rPr>
              <a:t>way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street</a:t>
            </a:r>
            <a:r>
              <a:rPr lang="en-US" sz="1600" dirty="0">
                <a:latin typeface="Cambria"/>
                <a:cs typeface="Cambria"/>
              </a:rPr>
              <a:t>:</a:t>
            </a:r>
          </a:p>
          <a:p>
            <a:pPr marL="184785" marR="15875" lvl="8" indent="-172720" algn="just">
              <a:spcBef>
                <a:spcPts val="1200"/>
              </a:spcBef>
              <a:buFont typeface="Arial"/>
              <a:buChar char="•"/>
              <a:tabLst>
                <a:tab pos="185420" algn="l"/>
              </a:tabLst>
            </a:pPr>
            <a:r>
              <a:rPr sz="1600" spc="-45" dirty="0">
                <a:latin typeface="Cambria"/>
                <a:cs typeface="Cambria"/>
              </a:rPr>
              <a:t> </a:t>
            </a:r>
            <a:r>
              <a:rPr lang="en-US" sz="1600" spc="-45" dirty="0">
                <a:latin typeface="Cambria"/>
                <a:cs typeface="Cambria"/>
              </a:rPr>
              <a:t>a</a:t>
            </a:r>
            <a:r>
              <a:rPr sz="1600" dirty="0">
                <a:latin typeface="Cambria"/>
                <a:cs typeface="Cambria"/>
              </a:rPr>
              <a:t>thletic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lang="en-US" sz="1600" spc="-45" dirty="0">
                <a:latin typeface="Cambria"/>
                <a:cs typeface="Cambria"/>
              </a:rPr>
              <a:t>prospect receive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admission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communications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lang="en-US" sz="1600" spc="-20" dirty="0">
                <a:latin typeface="Cambria"/>
                <a:cs typeface="Cambria"/>
              </a:rPr>
              <a:t>as early as sophomore year in high school </a:t>
            </a:r>
          </a:p>
          <a:p>
            <a:pPr marL="184785" marR="15875" lvl="8" indent="-172720">
              <a:spcBef>
                <a:spcPts val="1200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600" spc="-20" dirty="0">
                <a:latin typeface="Cambria"/>
                <a:cs typeface="Cambria"/>
              </a:rPr>
              <a:t>athletics receives reports of which applicants expressed interest in athletics. </a:t>
            </a:r>
            <a:r>
              <a:rPr sz="1600" spc="-20" dirty="0">
                <a:latin typeface="Cambria"/>
                <a:cs typeface="Cambria"/>
              </a:rPr>
              <a:t> </a:t>
            </a:r>
            <a:endParaRPr sz="160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" cy="5143500"/>
            <a:chOff x="0" y="0"/>
            <a:chExt cx="914400" cy="51435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00A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491983" y="1190244"/>
            <a:ext cx="478790" cy="480059"/>
            <a:chOff x="7491983" y="1190244"/>
            <a:chExt cx="478790" cy="48005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1983" y="1440180"/>
              <a:ext cx="201168" cy="114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92663" y="1272794"/>
              <a:ext cx="377825" cy="397510"/>
            </a:xfrm>
            <a:custGeom>
              <a:avLst/>
              <a:gdLst/>
              <a:ahLst/>
              <a:cxnLst/>
              <a:rect l="l" t="t" r="r" b="b"/>
              <a:pathLst>
                <a:path w="377825" h="397510">
                  <a:moveTo>
                    <a:pt x="153006" y="49530"/>
                  </a:moveTo>
                  <a:lnTo>
                    <a:pt x="133889" y="49530"/>
                  </a:lnTo>
                  <a:lnTo>
                    <a:pt x="99726" y="113030"/>
                  </a:lnTo>
                  <a:lnTo>
                    <a:pt x="90201" y="149860"/>
                  </a:lnTo>
                  <a:lnTo>
                    <a:pt x="90582" y="156210"/>
                  </a:lnTo>
                  <a:lnTo>
                    <a:pt x="91471" y="161289"/>
                  </a:lnTo>
                  <a:lnTo>
                    <a:pt x="92233" y="166370"/>
                  </a:lnTo>
                  <a:lnTo>
                    <a:pt x="93376" y="170180"/>
                  </a:lnTo>
                  <a:lnTo>
                    <a:pt x="96043" y="177800"/>
                  </a:lnTo>
                  <a:lnTo>
                    <a:pt x="97313" y="180339"/>
                  </a:lnTo>
                  <a:lnTo>
                    <a:pt x="99345" y="185420"/>
                  </a:lnTo>
                  <a:lnTo>
                    <a:pt x="100234" y="186689"/>
                  </a:lnTo>
                  <a:lnTo>
                    <a:pt x="100488" y="186689"/>
                  </a:lnTo>
                  <a:lnTo>
                    <a:pt x="155733" y="275589"/>
                  </a:lnTo>
                  <a:lnTo>
                    <a:pt x="156749" y="276860"/>
                  </a:lnTo>
                  <a:lnTo>
                    <a:pt x="157638" y="279400"/>
                  </a:lnTo>
                  <a:lnTo>
                    <a:pt x="158527" y="280670"/>
                  </a:lnTo>
                  <a:lnTo>
                    <a:pt x="159162" y="283210"/>
                  </a:lnTo>
                  <a:lnTo>
                    <a:pt x="159797" y="287020"/>
                  </a:lnTo>
                  <a:lnTo>
                    <a:pt x="160051" y="289560"/>
                  </a:lnTo>
                  <a:lnTo>
                    <a:pt x="159924" y="293370"/>
                  </a:lnTo>
                  <a:lnTo>
                    <a:pt x="159162" y="297180"/>
                  </a:lnTo>
                  <a:lnTo>
                    <a:pt x="157892" y="300989"/>
                  </a:lnTo>
                  <a:lnTo>
                    <a:pt x="124872" y="369570"/>
                  </a:lnTo>
                  <a:lnTo>
                    <a:pt x="123475" y="373380"/>
                  </a:lnTo>
                  <a:lnTo>
                    <a:pt x="123306" y="375920"/>
                  </a:lnTo>
                  <a:lnTo>
                    <a:pt x="123348" y="378460"/>
                  </a:lnTo>
                  <a:lnTo>
                    <a:pt x="123602" y="381000"/>
                  </a:lnTo>
                  <a:lnTo>
                    <a:pt x="139477" y="397510"/>
                  </a:lnTo>
                  <a:lnTo>
                    <a:pt x="150907" y="397510"/>
                  </a:lnTo>
                  <a:lnTo>
                    <a:pt x="154209" y="394970"/>
                  </a:lnTo>
                  <a:lnTo>
                    <a:pt x="157257" y="393700"/>
                  </a:lnTo>
                  <a:lnTo>
                    <a:pt x="159543" y="391160"/>
                  </a:lnTo>
                  <a:lnTo>
                    <a:pt x="161702" y="387350"/>
                  </a:lnTo>
                  <a:lnTo>
                    <a:pt x="165492" y="381000"/>
                  </a:lnTo>
                  <a:lnTo>
                    <a:pt x="142144" y="381000"/>
                  </a:lnTo>
                  <a:lnTo>
                    <a:pt x="140874" y="379730"/>
                  </a:lnTo>
                  <a:lnTo>
                    <a:pt x="139858" y="378460"/>
                  </a:lnTo>
                  <a:lnTo>
                    <a:pt x="139477" y="377189"/>
                  </a:lnTo>
                  <a:lnTo>
                    <a:pt x="139731" y="375920"/>
                  </a:lnTo>
                  <a:lnTo>
                    <a:pt x="172751" y="308610"/>
                  </a:lnTo>
                  <a:lnTo>
                    <a:pt x="174529" y="303530"/>
                  </a:lnTo>
                  <a:lnTo>
                    <a:pt x="175799" y="298450"/>
                  </a:lnTo>
                  <a:lnTo>
                    <a:pt x="176434" y="294639"/>
                  </a:lnTo>
                  <a:lnTo>
                    <a:pt x="176434" y="289560"/>
                  </a:lnTo>
                  <a:lnTo>
                    <a:pt x="171608" y="270510"/>
                  </a:lnTo>
                  <a:lnTo>
                    <a:pt x="170719" y="267970"/>
                  </a:lnTo>
                  <a:lnTo>
                    <a:pt x="169957" y="266700"/>
                  </a:lnTo>
                  <a:lnTo>
                    <a:pt x="169703" y="266700"/>
                  </a:lnTo>
                  <a:lnTo>
                    <a:pt x="114458" y="179070"/>
                  </a:lnTo>
                  <a:lnTo>
                    <a:pt x="114077" y="177800"/>
                  </a:lnTo>
                  <a:lnTo>
                    <a:pt x="113442" y="176530"/>
                  </a:lnTo>
                  <a:lnTo>
                    <a:pt x="112553" y="175260"/>
                  </a:lnTo>
                  <a:lnTo>
                    <a:pt x="111410" y="172720"/>
                  </a:lnTo>
                  <a:lnTo>
                    <a:pt x="110394" y="168910"/>
                  </a:lnTo>
                  <a:lnTo>
                    <a:pt x="109251" y="166370"/>
                  </a:lnTo>
                  <a:lnTo>
                    <a:pt x="108362" y="162560"/>
                  </a:lnTo>
                  <a:lnTo>
                    <a:pt x="107346" y="157480"/>
                  </a:lnTo>
                  <a:lnTo>
                    <a:pt x="106693" y="149860"/>
                  </a:lnTo>
                  <a:lnTo>
                    <a:pt x="106775" y="146050"/>
                  </a:lnTo>
                  <a:lnTo>
                    <a:pt x="113950" y="120650"/>
                  </a:lnTo>
                  <a:lnTo>
                    <a:pt x="153006" y="49530"/>
                  </a:lnTo>
                  <a:close/>
                </a:path>
                <a:path w="377825" h="397510">
                  <a:moveTo>
                    <a:pt x="219741" y="77470"/>
                  </a:moveTo>
                  <a:lnTo>
                    <a:pt x="213772" y="77470"/>
                  </a:lnTo>
                  <a:lnTo>
                    <a:pt x="211740" y="78739"/>
                  </a:lnTo>
                  <a:lnTo>
                    <a:pt x="165766" y="157480"/>
                  </a:lnTo>
                  <a:lnTo>
                    <a:pt x="161194" y="167639"/>
                  </a:lnTo>
                  <a:lnTo>
                    <a:pt x="159416" y="171450"/>
                  </a:lnTo>
                  <a:lnTo>
                    <a:pt x="158146" y="176530"/>
                  </a:lnTo>
                  <a:lnTo>
                    <a:pt x="157511" y="180339"/>
                  </a:lnTo>
                  <a:lnTo>
                    <a:pt x="157448" y="181610"/>
                  </a:lnTo>
                  <a:lnTo>
                    <a:pt x="157352" y="186689"/>
                  </a:lnTo>
                  <a:lnTo>
                    <a:pt x="157638" y="190500"/>
                  </a:lnTo>
                  <a:lnTo>
                    <a:pt x="193452" y="274320"/>
                  </a:lnTo>
                  <a:lnTo>
                    <a:pt x="195865" y="278130"/>
                  </a:lnTo>
                  <a:lnTo>
                    <a:pt x="197135" y="281939"/>
                  </a:lnTo>
                  <a:lnTo>
                    <a:pt x="197389" y="284480"/>
                  </a:lnTo>
                  <a:lnTo>
                    <a:pt x="197516" y="289560"/>
                  </a:lnTo>
                  <a:lnTo>
                    <a:pt x="197262" y="292100"/>
                  </a:lnTo>
                  <a:lnTo>
                    <a:pt x="196627" y="294639"/>
                  </a:lnTo>
                  <a:lnTo>
                    <a:pt x="195230" y="299720"/>
                  </a:lnTo>
                  <a:lnTo>
                    <a:pt x="194722" y="299720"/>
                  </a:lnTo>
                  <a:lnTo>
                    <a:pt x="194468" y="300989"/>
                  </a:lnTo>
                  <a:lnTo>
                    <a:pt x="146589" y="381000"/>
                  </a:lnTo>
                  <a:lnTo>
                    <a:pt x="165492" y="381000"/>
                  </a:lnTo>
                  <a:lnTo>
                    <a:pt x="208692" y="308610"/>
                  </a:lnTo>
                  <a:lnTo>
                    <a:pt x="208946" y="308610"/>
                  </a:lnTo>
                  <a:lnTo>
                    <a:pt x="209581" y="307339"/>
                  </a:lnTo>
                  <a:lnTo>
                    <a:pt x="211232" y="303530"/>
                  </a:lnTo>
                  <a:lnTo>
                    <a:pt x="212121" y="299720"/>
                  </a:lnTo>
                  <a:lnTo>
                    <a:pt x="212883" y="297180"/>
                  </a:lnTo>
                  <a:lnTo>
                    <a:pt x="213645" y="293370"/>
                  </a:lnTo>
                  <a:lnTo>
                    <a:pt x="214153" y="289560"/>
                  </a:lnTo>
                  <a:lnTo>
                    <a:pt x="213899" y="284480"/>
                  </a:lnTo>
                  <a:lnTo>
                    <a:pt x="213518" y="280670"/>
                  </a:lnTo>
                  <a:lnTo>
                    <a:pt x="212248" y="275589"/>
                  </a:lnTo>
                  <a:lnTo>
                    <a:pt x="210470" y="270510"/>
                  </a:lnTo>
                  <a:lnTo>
                    <a:pt x="207930" y="266700"/>
                  </a:lnTo>
                  <a:lnTo>
                    <a:pt x="177450" y="199389"/>
                  </a:lnTo>
                  <a:lnTo>
                    <a:pt x="175799" y="195580"/>
                  </a:lnTo>
                  <a:lnTo>
                    <a:pt x="174529" y="191770"/>
                  </a:lnTo>
                  <a:lnTo>
                    <a:pt x="173894" y="187960"/>
                  </a:lnTo>
                  <a:lnTo>
                    <a:pt x="173894" y="181610"/>
                  </a:lnTo>
                  <a:lnTo>
                    <a:pt x="174783" y="177800"/>
                  </a:lnTo>
                  <a:lnTo>
                    <a:pt x="175926" y="175260"/>
                  </a:lnTo>
                  <a:lnTo>
                    <a:pt x="179990" y="166370"/>
                  </a:lnTo>
                  <a:lnTo>
                    <a:pt x="216947" y="100330"/>
                  </a:lnTo>
                  <a:lnTo>
                    <a:pt x="237140" y="100330"/>
                  </a:lnTo>
                  <a:lnTo>
                    <a:pt x="222916" y="80010"/>
                  </a:lnTo>
                  <a:lnTo>
                    <a:pt x="221519" y="78739"/>
                  </a:lnTo>
                  <a:lnTo>
                    <a:pt x="219741" y="77470"/>
                  </a:lnTo>
                  <a:close/>
                </a:path>
                <a:path w="377825" h="397510">
                  <a:moveTo>
                    <a:pt x="237140" y="100330"/>
                  </a:moveTo>
                  <a:lnTo>
                    <a:pt x="216947" y="100330"/>
                  </a:lnTo>
                  <a:lnTo>
                    <a:pt x="250094" y="147320"/>
                  </a:lnTo>
                  <a:lnTo>
                    <a:pt x="250475" y="147320"/>
                  </a:lnTo>
                  <a:lnTo>
                    <a:pt x="251110" y="148589"/>
                  </a:lnTo>
                  <a:lnTo>
                    <a:pt x="252253" y="149860"/>
                  </a:lnTo>
                  <a:lnTo>
                    <a:pt x="254031" y="152400"/>
                  </a:lnTo>
                  <a:lnTo>
                    <a:pt x="256063" y="154939"/>
                  </a:lnTo>
                  <a:lnTo>
                    <a:pt x="258603" y="156210"/>
                  </a:lnTo>
                  <a:lnTo>
                    <a:pt x="261524" y="160020"/>
                  </a:lnTo>
                  <a:lnTo>
                    <a:pt x="264953" y="161289"/>
                  </a:lnTo>
                  <a:lnTo>
                    <a:pt x="268763" y="163830"/>
                  </a:lnTo>
                  <a:lnTo>
                    <a:pt x="272954" y="165100"/>
                  </a:lnTo>
                  <a:lnTo>
                    <a:pt x="277780" y="166370"/>
                  </a:lnTo>
                  <a:lnTo>
                    <a:pt x="361219" y="166370"/>
                  </a:lnTo>
                  <a:lnTo>
                    <a:pt x="377602" y="149860"/>
                  </a:lnTo>
                  <a:lnTo>
                    <a:pt x="279177" y="149860"/>
                  </a:lnTo>
                  <a:lnTo>
                    <a:pt x="275748" y="148589"/>
                  </a:lnTo>
                  <a:lnTo>
                    <a:pt x="272700" y="147320"/>
                  </a:lnTo>
                  <a:lnTo>
                    <a:pt x="270287" y="144780"/>
                  </a:lnTo>
                  <a:lnTo>
                    <a:pt x="268128" y="143510"/>
                  </a:lnTo>
                  <a:lnTo>
                    <a:pt x="266350" y="142239"/>
                  </a:lnTo>
                  <a:lnTo>
                    <a:pt x="265080" y="139700"/>
                  </a:lnTo>
                  <a:lnTo>
                    <a:pt x="263810" y="138430"/>
                  </a:lnTo>
                  <a:lnTo>
                    <a:pt x="237140" y="100330"/>
                  </a:lnTo>
                  <a:close/>
                </a:path>
                <a:path w="377825" h="397510">
                  <a:moveTo>
                    <a:pt x="205348" y="16510"/>
                  </a:moveTo>
                  <a:lnTo>
                    <a:pt x="147732" y="16510"/>
                  </a:lnTo>
                  <a:lnTo>
                    <a:pt x="171862" y="20320"/>
                  </a:lnTo>
                  <a:lnTo>
                    <a:pt x="179482" y="22860"/>
                  </a:lnTo>
                  <a:lnTo>
                    <a:pt x="186467" y="25400"/>
                  </a:lnTo>
                  <a:lnTo>
                    <a:pt x="193198" y="29210"/>
                  </a:lnTo>
                  <a:lnTo>
                    <a:pt x="205390" y="35560"/>
                  </a:lnTo>
                  <a:lnTo>
                    <a:pt x="210470" y="39370"/>
                  </a:lnTo>
                  <a:lnTo>
                    <a:pt x="215042" y="43180"/>
                  </a:lnTo>
                  <a:lnTo>
                    <a:pt x="219106" y="45720"/>
                  </a:lnTo>
                  <a:lnTo>
                    <a:pt x="224821" y="52070"/>
                  </a:lnTo>
                  <a:lnTo>
                    <a:pt x="230155" y="57150"/>
                  </a:lnTo>
                  <a:lnTo>
                    <a:pt x="234727" y="63500"/>
                  </a:lnTo>
                  <a:lnTo>
                    <a:pt x="267874" y="115570"/>
                  </a:lnTo>
                  <a:lnTo>
                    <a:pt x="288956" y="132080"/>
                  </a:lnTo>
                  <a:lnTo>
                    <a:pt x="292258" y="133350"/>
                  </a:lnTo>
                  <a:lnTo>
                    <a:pt x="294925" y="134620"/>
                  </a:lnTo>
                  <a:lnTo>
                    <a:pt x="299624" y="134620"/>
                  </a:lnTo>
                  <a:lnTo>
                    <a:pt x="356266" y="140970"/>
                  </a:lnTo>
                  <a:lnTo>
                    <a:pt x="358171" y="142239"/>
                  </a:lnTo>
                  <a:lnTo>
                    <a:pt x="359695" y="142239"/>
                  </a:lnTo>
                  <a:lnTo>
                    <a:pt x="360965" y="143510"/>
                  </a:lnTo>
                  <a:lnTo>
                    <a:pt x="361219" y="144780"/>
                  </a:lnTo>
                  <a:lnTo>
                    <a:pt x="361346" y="146050"/>
                  </a:lnTo>
                  <a:lnTo>
                    <a:pt x="360965" y="147320"/>
                  </a:lnTo>
                  <a:lnTo>
                    <a:pt x="359949" y="148589"/>
                  </a:lnTo>
                  <a:lnTo>
                    <a:pt x="358425" y="149860"/>
                  </a:lnTo>
                  <a:lnTo>
                    <a:pt x="377602" y="149860"/>
                  </a:lnTo>
                  <a:lnTo>
                    <a:pt x="377772" y="147320"/>
                  </a:lnTo>
                  <a:lnTo>
                    <a:pt x="377666" y="143510"/>
                  </a:lnTo>
                  <a:lnTo>
                    <a:pt x="377475" y="140970"/>
                  </a:lnTo>
                  <a:lnTo>
                    <a:pt x="376332" y="137160"/>
                  </a:lnTo>
                  <a:lnTo>
                    <a:pt x="374300" y="134620"/>
                  </a:lnTo>
                  <a:lnTo>
                    <a:pt x="372014" y="130810"/>
                  </a:lnTo>
                  <a:lnTo>
                    <a:pt x="369093" y="129539"/>
                  </a:lnTo>
                  <a:lnTo>
                    <a:pt x="365791" y="127000"/>
                  </a:lnTo>
                  <a:lnTo>
                    <a:pt x="362235" y="125730"/>
                  </a:lnTo>
                  <a:lnTo>
                    <a:pt x="358171" y="124460"/>
                  </a:lnTo>
                  <a:lnTo>
                    <a:pt x="301402" y="118110"/>
                  </a:lnTo>
                  <a:lnTo>
                    <a:pt x="297719" y="118110"/>
                  </a:lnTo>
                  <a:lnTo>
                    <a:pt x="295306" y="116839"/>
                  </a:lnTo>
                  <a:lnTo>
                    <a:pt x="292512" y="115570"/>
                  </a:lnTo>
                  <a:lnTo>
                    <a:pt x="289591" y="114300"/>
                  </a:lnTo>
                  <a:lnTo>
                    <a:pt x="284003" y="109220"/>
                  </a:lnTo>
                  <a:lnTo>
                    <a:pt x="281590" y="106680"/>
                  </a:lnTo>
                  <a:lnTo>
                    <a:pt x="244379" y="48260"/>
                  </a:lnTo>
                  <a:lnTo>
                    <a:pt x="239807" y="43180"/>
                  </a:lnTo>
                  <a:lnTo>
                    <a:pt x="234727" y="38100"/>
                  </a:lnTo>
                  <a:lnTo>
                    <a:pt x="229520" y="33020"/>
                  </a:lnTo>
                  <a:lnTo>
                    <a:pt x="225456" y="30480"/>
                  </a:lnTo>
                  <a:lnTo>
                    <a:pt x="220503" y="26670"/>
                  </a:lnTo>
                  <a:lnTo>
                    <a:pt x="215423" y="22860"/>
                  </a:lnTo>
                  <a:lnTo>
                    <a:pt x="209581" y="19050"/>
                  </a:lnTo>
                  <a:lnTo>
                    <a:pt x="205348" y="16510"/>
                  </a:lnTo>
                  <a:close/>
                </a:path>
                <a:path w="377825" h="397510">
                  <a:moveTo>
                    <a:pt x="147732" y="0"/>
                  </a:moveTo>
                  <a:lnTo>
                    <a:pt x="82454" y="0"/>
                  </a:lnTo>
                  <a:lnTo>
                    <a:pt x="80676" y="1270"/>
                  </a:lnTo>
                  <a:lnTo>
                    <a:pt x="78009" y="1270"/>
                  </a:lnTo>
                  <a:lnTo>
                    <a:pt x="75342" y="2539"/>
                  </a:lnTo>
                  <a:lnTo>
                    <a:pt x="72040" y="3810"/>
                  </a:lnTo>
                  <a:lnTo>
                    <a:pt x="68611" y="5080"/>
                  </a:lnTo>
                  <a:lnTo>
                    <a:pt x="64928" y="6350"/>
                  </a:lnTo>
                  <a:lnTo>
                    <a:pt x="61372" y="10160"/>
                  </a:lnTo>
                  <a:lnTo>
                    <a:pt x="57816" y="12700"/>
                  </a:lnTo>
                  <a:lnTo>
                    <a:pt x="54387" y="16510"/>
                  </a:lnTo>
                  <a:lnTo>
                    <a:pt x="3206" y="101600"/>
                  </a:lnTo>
                  <a:lnTo>
                    <a:pt x="2952" y="101600"/>
                  </a:lnTo>
                  <a:lnTo>
                    <a:pt x="1174" y="105410"/>
                  </a:lnTo>
                  <a:lnTo>
                    <a:pt x="158" y="107950"/>
                  </a:lnTo>
                  <a:lnTo>
                    <a:pt x="74" y="109220"/>
                  </a:lnTo>
                  <a:lnTo>
                    <a:pt x="0" y="113030"/>
                  </a:lnTo>
                  <a:lnTo>
                    <a:pt x="285" y="116839"/>
                  </a:lnTo>
                  <a:lnTo>
                    <a:pt x="20478" y="133350"/>
                  </a:lnTo>
                  <a:lnTo>
                    <a:pt x="28098" y="130810"/>
                  </a:lnTo>
                  <a:lnTo>
                    <a:pt x="31527" y="129539"/>
                  </a:lnTo>
                  <a:lnTo>
                    <a:pt x="34702" y="127000"/>
                  </a:lnTo>
                  <a:lnTo>
                    <a:pt x="37115" y="124460"/>
                  </a:lnTo>
                  <a:lnTo>
                    <a:pt x="42607" y="116839"/>
                  </a:lnTo>
                  <a:lnTo>
                    <a:pt x="20478" y="116839"/>
                  </a:lnTo>
                  <a:lnTo>
                    <a:pt x="18827" y="115570"/>
                  </a:lnTo>
                  <a:lnTo>
                    <a:pt x="17557" y="115570"/>
                  </a:lnTo>
                  <a:lnTo>
                    <a:pt x="16668" y="114300"/>
                  </a:lnTo>
                  <a:lnTo>
                    <a:pt x="16287" y="111760"/>
                  </a:lnTo>
                  <a:lnTo>
                    <a:pt x="16668" y="110489"/>
                  </a:lnTo>
                  <a:lnTo>
                    <a:pt x="17049" y="110489"/>
                  </a:lnTo>
                  <a:lnTo>
                    <a:pt x="65309" y="29210"/>
                  </a:lnTo>
                  <a:lnTo>
                    <a:pt x="67849" y="26670"/>
                  </a:lnTo>
                  <a:lnTo>
                    <a:pt x="70643" y="22860"/>
                  </a:lnTo>
                  <a:lnTo>
                    <a:pt x="73437" y="21589"/>
                  </a:lnTo>
                  <a:lnTo>
                    <a:pt x="76358" y="19050"/>
                  </a:lnTo>
                  <a:lnTo>
                    <a:pt x="78771" y="17780"/>
                  </a:lnTo>
                  <a:lnTo>
                    <a:pt x="82962" y="17780"/>
                  </a:lnTo>
                  <a:lnTo>
                    <a:pt x="84232" y="16510"/>
                  </a:lnTo>
                  <a:lnTo>
                    <a:pt x="205348" y="16510"/>
                  </a:lnTo>
                  <a:lnTo>
                    <a:pt x="203231" y="15239"/>
                  </a:lnTo>
                  <a:lnTo>
                    <a:pt x="196246" y="12700"/>
                  </a:lnTo>
                  <a:lnTo>
                    <a:pt x="189261" y="8889"/>
                  </a:lnTo>
                  <a:lnTo>
                    <a:pt x="181641" y="6350"/>
                  </a:lnTo>
                  <a:lnTo>
                    <a:pt x="173640" y="3810"/>
                  </a:lnTo>
                  <a:lnTo>
                    <a:pt x="147732" y="0"/>
                  </a:lnTo>
                  <a:close/>
                </a:path>
                <a:path w="377825" h="397510">
                  <a:moveTo>
                    <a:pt x="151923" y="34289"/>
                  </a:moveTo>
                  <a:lnTo>
                    <a:pt x="93884" y="34289"/>
                  </a:lnTo>
                  <a:lnTo>
                    <a:pt x="89693" y="35560"/>
                  </a:lnTo>
                  <a:lnTo>
                    <a:pt x="85756" y="38100"/>
                  </a:lnTo>
                  <a:lnTo>
                    <a:pt x="79152" y="41910"/>
                  </a:lnTo>
                  <a:lnTo>
                    <a:pt x="76358" y="44450"/>
                  </a:lnTo>
                  <a:lnTo>
                    <a:pt x="73945" y="45720"/>
                  </a:lnTo>
                  <a:lnTo>
                    <a:pt x="71913" y="48260"/>
                  </a:lnTo>
                  <a:lnTo>
                    <a:pt x="70008" y="49530"/>
                  </a:lnTo>
                  <a:lnTo>
                    <a:pt x="68865" y="50800"/>
                  </a:lnTo>
                  <a:lnTo>
                    <a:pt x="67976" y="52070"/>
                  </a:lnTo>
                  <a:lnTo>
                    <a:pt x="67722" y="52070"/>
                  </a:lnTo>
                  <a:lnTo>
                    <a:pt x="23018" y="115570"/>
                  </a:lnTo>
                  <a:lnTo>
                    <a:pt x="21748" y="116839"/>
                  </a:lnTo>
                  <a:lnTo>
                    <a:pt x="42607" y="116839"/>
                  </a:lnTo>
                  <a:lnTo>
                    <a:pt x="81057" y="62230"/>
                  </a:lnTo>
                  <a:lnTo>
                    <a:pt x="81819" y="60960"/>
                  </a:lnTo>
                  <a:lnTo>
                    <a:pt x="82835" y="59689"/>
                  </a:lnTo>
                  <a:lnTo>
                    <a:pt x="84359" y="58420"/>
                  </a:lnTo>
                  <a:lnTo>
                    <a:pt x="86137" y="57150"/>
                  </a:lnTo>
                  <a:lnTo>
                    <a:pt x="88423" y="55880"/>
                  </a:lnTo>
                  <a:lnTo>
                    <a:pt x="90709" y="53339"/>
                  </a:lnTo>
                  <a:lnTo>
                    <a:pt x="93503" y="52070"/>
                  </a:lnTo>
                  <a:lnTo>
                    <a:pt x="96551" y="50800"/>
                  </a:lnTo>
                  <a:lnTo>
                    <a:pt x="99726" y="50800"/>
                  </a:lnTo>
                  <a:lnTo>
                    <a:pt x="103028" y="49530"/>
                  </a:lnTo>
                  <a:lnTo>
                    <a:pt x="153006" y="49530"/>
                  </a:lnTo>
                  <a:lnTo>
                    <a:pt x="155098" y="45720"/>
                  </a:lnTo>
                  <a:lnTo>
                    <a:pt x="155733" y="44450"/>
                  </a:lnTo>
                  <a:lnTo>
                    <a:pt x="155860" y="41910"/>
                  </a:lnTo>
                  <a:lnTo>
                    <a:pt x="155606" y="39370"/>
                  </a:lnTo>
                  <a:lnTo>
                    <a:pt x="154844" y="38100"/>
                  </a:lnTo>
                  <a:lnTo>
                    <a:pt x="153574" y="35560"/>
                  </a:lnTo>
                  <a:lnTo>
                    <a:pt x="151923" y="34289"/>
                  </a:lnTo>
                  <a:close/>
                </a:path>
                <a:path w="377825" h="397510">
                  <a:moveTo>
                    <a:pt x="147732" y="33020"/>
                  </a:moveTo>
                  <a:lnTo>
                    <a:pt x="103028" y="33020"/>
                  </a:lnTo>
                  <a:lnTo>
                    <a:pt x="98329" y="34289"/>
                  </a:lnTo>
                  <a:lnTo>
                    <a:pt x="150018" y="34289"/>
                  </a:lnTo>
                  <a:lnTo>
                    <a:pt x="147732" y="33020"/>
                  </a:lnTo>
                  <a:close/>
                </a:path>
              </a:pathLst>
            </a:custGeom>
            <a:solidFill>
              <a:srgbClr val="007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8307" y="1190244"/>
              <a:ext cx="89916" cy="9905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9838" y="485830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Century Gothic"/>
                <a:cs typeface="Century Gothic"/>
              </a:rPr>
              <a:t>41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454" y="4582464"/>
            <a:ext cx="3314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Century Gothic"/>
                <a:cs typeface="Century Gothic"/>
              </a:rPr>
              <a:t>Sources:</a:t>
            </a:r>
            <a:endParaRPr sz="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454" y="4673904"/>
            <a:ext cx="406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entury Gothic"/>
                <a:cs typeface="Century Gothic"/>
              </a:rPr>
              <a:t>*Western</a:t>
            </a:r>
            <a:r>
              <a:rPr sz="600" spc="-30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Interstate</a:t>
            </a:r>
            <a:r>
              <a:rPr sz="600" spc="-30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Commission</a:t>
            </a:r>
            <a:r>
              <a:rPr sz="600" spc="1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for</a:t>
            </a:r>
            <a:r>
              <a:rPr sz="600" spc="-2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Higher</a:t>
            </a:r>
            <a:r>
              <a:rPr sz="600" spc="-1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Education,</a:t>
            </a:r>
            <a:r>
              <a:rPr sz="600" spc="15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Knocking</a:t>
            </a:r>
            <a:r>
              <a:rPr sz="600" i="1" spc="-4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at the</a:t>
            </a:r>
            <a:r>
              <a:rPr sz="600" i="1" spc="-3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College</a:t>
            </a:r>
            <a:r>
              <a:rPr sz="600" i="1" spc="-2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Door:</a:t>
            </a:r>
            <a:r>
              <a:rPr sz="600" i="1" spc="-35" dirty="0">
                <a:latin typeface="Century Gothic"/>
                <a:cs typeface="Century Gothic"/>
              </a:rPr>
              <a:t> </a:t>
            </a:r>
            <a:r>
              <a:rPr sz="600" i="1" spc="-10" dirty="0">
                <a:latin typeface="Century Gothic"/>
                <a:cs typeface="Century Gothic"/>
              </a:rPr>
              <a:t>Projections</a:t>
            </a:r>
            <a:r>
              <a:rPr sz="600" i="1" spc="-4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of</a:t>
            </a:r>
            <a:r>
              <a:rPr sz="600" i="1" spc="-1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High</a:t>
            </a:r>
            <a:r>
              <a:rPr sz="600" i="1" spc="-15" dirty="0">
                <a:latin typeface="Century Gothic"/>
                <a:cs typeface="Century Gothic"/>
              </a:rPr>
              <a:t> </a:t>
            </a:r>
            <a:r>
              <a:rPr sz="600" i="1" spc="-10" dirty="0">
                <a:latin typeface="Century Gothic"/>
                <a:cs typeface="Century Gothic"/>
              </a:rPr>
              <a:t>School</a:t>
            </a:r>
            <a:r>
              <a:rPr sz="600" i="1" spc="50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Graduates,</a:t>
            </a:r>
            <a:r>
              <a:rPr sz="600" i="1" spc="-2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2020,</a:t>
            </a:r>
            <a:r>
              <a:rPr sz="600" i="1" spc="-10" dirty="0">
                <a:latin typeface="Century Gothic"/>
                <a:cs typeface="Century Gothic"/>
              </a:rPr>
              <a:t> </a:t>
            </a:r>
            <a:r>
              <a:rPr sz="600" i="1" spc="-10" dirty="0">
                <a:latin typeface="Century Gothic"/>
                <a:cs typeface="Century Gothic"/>
                <a:hlinkClick r:id="rId2"/>
              </a:rPr>
              <a:t>www.knocking.wiche.edu</a:t>
            </a:r>
            <a:endParaRPr sz="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Century Gothic"/>
                <a:cs typeface="Century Gothic"/>
              </a:rPr>
              <a:t>**National</a:t>
            </a:r>
            <a:r>
              <a:rPr sz="600" spc="-20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Center</a:t>
            </a:r>
            <a:r>
              <a:rPr sz="600" spc="-4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for</a:t>
            </a:r>
            <a:r>
              <a:rPr sz="600" spc="-3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Education</a:t>
            </a:r>
            <a:r>
              <a:rPr sz="600" spc="-10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Statistics,</a:t>
            </a:r>
            <a:r>
              <a:rPr sz="600" spc="1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IPEDS,</a:t>
            </a:r>
            <a:r>
              <a:rPr sz="600" spc="-30" dirty="0">
                <a:latin typeface="Century Gothic"/>
                <a:cs typeface="Century Gothic"/>
              </a:rPr>
              <a:t> </a:t>
            </a:r>
            <a:r>
              <a:rPr sz="600" spc="-20" dirty="0">
                <a:latin typeface="Century Gothic"/>
                <a:cs typeface="Century Gothic"/>
              </a:rPr>
              <a:t>2020</a:t>
            </a:r>
            <a:endParaRPr sz="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Century Gothic"/>
                <a:cs typeface="Century Gothic"/>
              </a:rPr>
              <a:t>***National</a:t>
            </a:r>
            <a:r>
              <a:rPr sz="600" spc="-40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Center</a:t>
            </a:r>
            <a:r>
              <a:rPr sz="600" spc="-50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for</a:t>
            </a:r>
            <a:r>
              <a:rPr sz="600" spc="-3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Education</a:t>
            </a:r>
            <a:r>
              <a:rPr sz="600" spc="-10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Statistics.</a:t>
            </a:r>
            <a:r>
              <a:rPr sz="600" spc="1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Freshman</a:t>
            </a:r>
            <a:r>
              <a:rPr sz="600" spc="-3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Migration</a:t>
            </a:r>
            <a:r>
              <a:rPr sz="600" spc="-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Data</a:t>
            </a:r>
            <a:r>
              <a:rPr sz="600" spc="-20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for</a:t>
            </a:r>
            <a:r>
              <a:rPr sz="600" spc="-3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2018-</a:t>
            </a:r>
            <a:r>
              <a:rPr sz="600" spc="-25" dirty="0">
                <a:latin typeface="Century Gothic"/>
                <a:cs typeface="Century Gothic"/>
              </a:rPr>
              <a:t>19</a:t>
            </a:r>
            <a:endParaRPr sz="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0927" y="181813"/>
            <a:ext cx="2277745" cy="7848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300" dirty="0">
                <a:solidFill>
                  <a:srgbClr val="002C5C"/>
                </a:solidFill>
              </a:rPr>
              <a:t>New</a:t>
            </a:r>
            <a:r>
              <a:rPr sz="2300" spc="-5" dirty="0">
                <a:solidFill>
                  <a:srgbClr val="002C5C"/>
                </a:solidFill>
              </a:rPr>
              <a:t> </a:t>
            </a:r>
            <a:r>
              <a:rPr sz="2300" spc="-20" dirty="0">
                <a:solidFill>
                  <a:srgbClr val="002C5C"/>
                </a:solidFill>
              </a:rPr>
              <a:t>York</a:t>
            </a:r>
            <a:endParaRPr sz="2300"/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The</a:t>
            </a:r>
            <a:r>
              <a:rPr sz="1600" i="1" spc="-6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competition</a:t>
            </a:r>
            <a:r>
              <a:rPr sz="1600" i="1" spc="-7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spc="-10" dirty="0">
                <a:solidFill>
                  <a:srgbClr val="002C5C"/>
                </a:solidFill>
                <a:latin typeface="Century Gothic"/>
                <a:cs typeface="Century Gothic"/>
              </a:rPr>
              <a:t>factor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26060" cy="5143500"/>
          </a:xfrm>
          <a:custGeom>
            <a:avLst/>
            <a:gdLst/>
            <a:ahLst/>
            <a:cxnLst/>
            <a:rect l="l" t="t" r="r" b="b"/>
            <a:pathLst>
              <a:path w="226060" h="5143500">
                <a:moveTo>
                  <a:pt x="225552" y="0"/>
                </a:moveTo>
                <a:lnTo>
                  <a:pt x="0" y="0"/>
                </a:lnTo>
                <a:lnTo>
                  <a:pt x="0" y="5143500"/>
                </a:lnTo>
                <a:lnTo>
                  <a:pt x="225552" y="5143500"/>
                </a:lnTo>
                <a:lnTo>
                  <a:pt x="225552" y="0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08049" y="989418"/>
          <a:ext cx="6069329" cy="366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E"/>
                    </a:solidFill>
                  </a:tcPr>
                </a:tc>
                <a:tc>
                  <a:txBody>
                    <a:bodyPr/>
                    <a:lstStyle/>
                    <a:p>
                      <a:pPr marL="149225" algn="ctr">
                        <a:lnSpc>
                          <a:spcPts val="1350"/>
                        </a:lnSpc>
                        <a:spcBef>
                          <a:spcPts val="85"/>
                        </a:spcBef>
                      </a:pPr>
                      <a:r>
                        <a:rPr sz="1200" b="1" spc="-1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In-</a:t>
                      </a:r>
                      <a:r>
                        <a:rPr sz="12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Counts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solidFill>
                      <a:srgbClr val="0070CE"/>
                    </a:solidFill>
                  </a:tcPr>
                </a:tc>
                <a:tc>
                  <a:txBody>
                    <a:bodyPr/>
                    <a:lstStyle/>
                    <a:p>
                      <a:pPr marR="167640" algn="ctr">
                        <a:lnSpc>
                          <a:spcPts val="1350"/>
                        </a:lnSpc>
                        <a:spcBef>
                          <a:spcPts val="8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Percentage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solidFill>
                      <a:srgbClr val="0070CE"/>
                    </a:solidFill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ts val="1350"/>
                        </a:lnSpc>
                        <a:spcBef>
                          <a:spcPts val="85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Rank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solidFill>
                      <a:srgbClr val="007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2021-22</a:t>
                      </a:r>
                      <a:r>
                        <a:rPr sz="1200" spc="1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High</a:t>
                      </a:r>
                      <a:r>
                        <a:rPr sz="1200" spc="5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School</a:t>
                      </a:r>
                      <a:r>
                        <a:rPr sz="1200" spc="4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Seniors*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ts val="1400"/>
                        </a:lnSpc>
                        <a:spcBef>
                          <a:spcPts val="85"/>
                        </a:spcBef>
                      </a:pP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206,590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0370" algn="r">
                        <a:lnSpc>
                          <a:spcPts val="1400"/>
                        </a:lnSpc>
                        <a:spcBef>
                          <a:spcPts val="85"/>
                        </a:spcBef>
                      </a:pPr>
                      <a:r>
                        <a:rPr sz="1200" spc="-2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4th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9525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Institutions</a:t>
                      </a:r>
                      <a:r>
                        <a:rPr sz="1200" spc="-3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2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Higher</a:t>
                      </a:r>
                      <a:r>
                        <a:rPr sz="1200" spc="-3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Education**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200" spc="-2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318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4495" algn="r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200" spc="-2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2nd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College</a:t>
                      </a:r>
                      <a:r>
                        <a:rPr sz="1200" spc="-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Continuation***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solidFill>
                      <a:srgbClr val="DDDFE2"/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ts val="1400"/>
                        </a:lnSpc>
                        <a:spcBef>
                          <a:spcPts val="85"/>
                        </a:spcBef>
                      </a:pP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180,929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solidFill>
                      <a:srgbClr val="DDDFE2"/>
                    </a:solidFill>
                  </a:tcPr>
                </a:tc>
                <a:tc>
                  <a:txBody>
                    <a:bodyPr/>
                    <a:lstStyle/>
                    <a:p>
                      <a:pPr marR="168910" algn="ctr">
                        <a:lnSpc>
                          <a:spcPts val="1400"/>
                        </a:lnSpc>
                        <a:spcBef>
                          <a:spcPts val="85"/>
                        </a:spcBef>
                      </a:pP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87.6%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solidFill>
                      <a:srgbClr val="DDDFE2"/>
                    </a:solidFill>
                  </a:tcPr>
                </a:tc>
                <a:tc>
                  <a:txBody>
                    <a:bodyPr/>
                    <a:lstStyle/>
                    <a:p>
                      <a:pPr marR="405130" algn="r">
                        <a:lnSpc>
                          <a:spcPts val="1400"/>
                        </a:lnSpc>
                        <a:spcBef>
                          <a:spcPts val="85"/>
                        </a:spcBef>
                      </a:pPr>
                      <a:r>
                        <a:rPr sz="1200" spc="-2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2nd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solidFill>
                      <a:srgbClr val="DD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9525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Leave</a:t>
                      </a:r>
                      <a:r>
                        <a:rPr sz="1200" spc="-4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4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State</a:t>
                      </a:r>
                      <a:r>
                        <a:rPr sz="1200" spc="-5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5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Go</a:t>
                      </a:r>
                      <a:r>
                        <a:rPr sz="1200" spc="-5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5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College***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solidFill>
                      <a:srgbClr val="DDDFE2"/>
                    </a:solidFill>
                  </a:tcPr>
                </a:tc>
                <a:tc>
                  <a:txBody>
                    <a:bodyPr/>
                    <a:lstStyle/>
                    <a:p>
                      <a:pPr marL="150495" algn="ctr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33,654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solidFill>
                      <a:srgbClr val="DDDFE2"/>
                    </a:solidFill>
                  </a:tcPr>
                </a:tc>
                <a:tc>
                  <a:txBody>
                    <a:bodyPr/>
                    <a:lstStyle/>
                    <a:p>
                      <a:pPr marR="168275" algn="ctr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16.3%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solidFill>
                      <a:srgbClr val="DDDFE2"/>
                    </a:solidFill>
                  </a:tcPr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200" spc="-2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20th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solidFill>
                      <a:srgbClr val="DD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345"/>
                        </a:lnSpc>
                      </a:pPr>
                      <a:r>
                        <a:rPr sz="1200" b="1" spc="-8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Largest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Institutions***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solidFill>
                      <a:srgbClr val="0070CE"/>
                    </a:solidFill>
                  </a:tcPr>
                </a:tc>
                <a:tc>
                  <a:txBody>
                    <a:bodyPr/>
                    <a:lstStyle/>
                    <a:p>
                      <a:pPr marL="269240" marR="110489" indent="1695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spc="-1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In-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 </a:t>
                      </a:r>
                      <a:r>
                        <a:rPr sz="1200" b="1" spc="-1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Freshman***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solidFill>
                      <a:srgbClr val="0070CE"/>
                    </a:solidFill>
                  </a:tcPr>
                </a:tc>
                <a:tc>
                  <a:txBody>
                    <a:bodyPr/>
                    <a:lstStyle/>
                    <a:p>
                      <a:pPr marL="29209" marR="196850" indent="16256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Estimated 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Market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Share^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solidFill>
                      <a:srgbClr val="0070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525" marR="644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8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CUNY</a:t>
                      </a:r>
                      <a:r>
                        <a:rPr sz="1200" spc="-2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Borough</a:t>
                      </a:r>
                      <a:r>
                        <a:rPr sz="1200" spc="-2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Manhattan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Community</a:t>
                      </a: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College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9860" algn="ctr">
                        <a:lnSpc>
                          <a:spcPts val="1400"/>
                        </a:lnSpc>
                      </a:pPr>
                      <a:r>
                        <a:rPr sz="1200" spc="-2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6,361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68910" algn="ctr">
                        <a:lnSpc>
                          <a:spcPts val="1400"/>
                        </a:lnSpc>
                      </a:pP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3.52%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Suffolk</a:t>
                      </a:r>
                      <a:r>
                        <a:rPr sz="1200" spc="5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County</a:t>
                      </a:r>
                      <a:r>
                        <a:rPr sz="1200" spc="-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Community</a:t>
                      </a:r>
                      <a:r>
                        <a:rPr sz="1200" spc="2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College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ts val="1405"/>
                        </a:lnSpc>
                        <a:spcBef>
                          <a:spcPts val="30"/>
                        </a:spcBef>
                      </a:pPr>
                      <a:r>
                        <a:rPr sz="1200" spc="-2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4,627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8910" algn="ctr">
                        <a:lnSpc>
                          <a:spcPts val="1405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2.56%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University</a:t>
                      </a:r>
                      <a:r>
                        <a:rPr sz="1200" spc="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spc="-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Buffalo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ts val="1405"/>
                        </a:lnSpc>
                        <a:spcBef>
                          <a:spcPts val="30"/>
                        </a:spcBef>
                      </a:pPr>
                      <a:r>
                        <a:rPr sz="1200" spc="-2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3,714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8910" algn="ctr">
                        <a:lnSpc>
                          <a:spcPts val="1405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2.05%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9525">
                        <a:lnSpc>
                          <a:spcPts val="1395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Nassau</a:t>
                      </a:r>
                      <a:r>
                        <a:rPr sz="1200" spc="-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Community</a:t>
                      </a:r>
                      <a:r>
                        <a:rPr sz="1200" spc="-5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College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ts val="1395"/>
                        </a:lnSpc>
                        <a:spcBef>
                          <a:spcPts val="30"/>
                        </a:spcBef>
                      </a:pPr>
                      <a:r>
                        <a:rPr sz="1200" spc="-2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3,474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168910" algn="ctr">
                        <a:lnSpc>
                          <a:spcPts val="1395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1.92%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9525" marR="4756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8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CUNY</a:t>
                      </a: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New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York</a:t>
                      </a:r>
                      <a:r>
                        <a:rPr sz="1200" spc="-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City</a:t>
                      </a:r>
                      <a:r>
                        <a:rPr sz="1200" spc="-2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College</a:t>
                      </a:r>
                      <a:r>
                        <a:rPr sz="1200" spc="-1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Technology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9860" algn="ctr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3,356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6891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1.85%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30885">
                        <a:lnSpc>
                          <a:spcPts val="1340"/>
                        </a:lnSpc>
                        <a:spcBef>
                          <a:spcPts val="5"/>
                        </a:spcBef>
                      </a:pPr>
                      <a:r>
                        <a:rPr sz="1200" b="1" spc="-10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Remaining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Students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solidFill>
                      <a:srgbClr val="0070CE"/>
                    </a:solidFill>
                  </a:tcPr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Remaining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316865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Institutions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solidFill>
                      <a:srgbClr val="0070CE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b="1" spc="-8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Students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Per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81610"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Institution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solidFill>
                      <a:srgbClr val="0070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57480" algn="ctr">
                        <a:lnSpc>
                          <a:spcPts val="134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125,743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1430" marB="0">
                    <a:solidFill>
                      <a:srgbClr val="DDDFE2"/>
                    </a:solidFill>
                  </a:tcPr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1340"/>
                        </a:lnSpc>
                        <a:spcBef>
                          <a:spcPts val="90"/>
                        </a:spcBef>
                      </a:pPr>
                      <a:r>
                        <a:rPr sz="1200" spc="-2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313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1430" marB="0">
                    <a:solidFill>
                      <a:srgbClr val="DDDFE2"/>
                    </a:solidFill>
                  </a:tcPr>
                </a:tc>
                <a:tc>
                  <a:txBody>
                    <a:bodyPr/>
                    <a:lstStyle/>
                    <a:p>
                      <a:pPr marR="168910" algn="ctr">
                        <a:lnSpc>
                          <a:spcPts val="1340"/>
                        </a:lnSpc>
                        <a:spcBef>
                          <a:spcPts val="90"/>
                        </a:spcBef>
                      </a:pPr>
                      <a:r>
                        <a:rPr sz="1200" spc="-25" dirty="0">
                          <a:solidFill>
                            <a:srgbClr val="002C5C"/>
                          </a:solidFill>
                          <a:latin typeface="Tahoma"/>
                          <a:cs typeface="Tahoma"/>
                        </a:rPr>
                        <a:t>402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1430" marB="0">
                    <a:solidFill>
                      <a:srgbClr val="DD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D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6545" y="4870339"/>
            <a:ext cx="63500" cy="1403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entury Gothic"/>
                <a:cs typeface="Century Gothic"/>
              </a:rPr>
              <a:t>1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8100" cy="5143500"/>
          </a:xfrm>
          <a:custGeom>
            <a:avLst/>
            <a:gdLst/>
            <a:ahLst/>
            <a:cxnLst/>
            <a:rect l="l" t="t" r="r" b="b"/>
            <a:pathLst>
              <a:path w="1308100" h="5143500">
                <a:moveTo>
                  <a:pt x="1307592" y="0"/>
                </a:moveTo>
                <a:lnTo>
                  <a:pt x="0" y="0"/>
                </a:lnTo>
                <a:lnTo>
                  <a:pt x="0" y="5143500"/>
                </a:lnTo>
                <a:lnTo>
                  <a:pt x="1307592" y="5143500"/>
                </a:lnTo>
                <a:lnTo>
                  <a:pt x="1307592" y="0"/>
                </a:lnTo>
                <a:close/>
              </a:path>
            </a:pathLst>
          </a:custGeom>
          <a:solidFill>
            <a:srgbClr val="002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06523" y="2616530"/>
            <a:ext cx="5026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2C5C"/>
                </a:solidFill>
                <a:latin typeface="Century Gothic"/>
                <a:cs typeface="Century Gothic"/>
              </a:rPr>
              <a:t>Opportunity</a:t>
            </a:r>
            <a:r>
              <a:rPr sz="4000" spc="-254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4000" spc="-10" dirty="0">
                <a:solidFill>
                  <a:srgbClr val="002C5C"/>
                </a:solidFill>
                <a:latin typeface="Century Gothic"/>
                <a:cs typeface="Century Gothic"/>
              </a:rPr>
              <a:t>Analysis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1467" y="3232784"/>
            <a:ext cx="3634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2C5C"/>
                </a:solidFill>
                <a:latin typeface="Century Gothic"/>
                <a:cs typeface="Century Gothic"/>
              </a:rPr>
              <a:t>March</a:t>
            </a:r>
            <a:r>
              <a:rPr sz="1600" spc="-3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2C5C"/>
                </a:solidFill>
                <a:latin typeface="Century Gothic"/>
                <a:cs typeface="Century Gothic"/>
              </a:rPr>
              <a:t>16,</a:t>
            </a:r>
            <a:r>
              <a:rPr sz="1600" spc="-5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002C5C"/>
                </a:solidFill>
                <a:latin typeface="Century Gothic"/>
                <a:cs typeface="Century Gothic"/>
              </a:rPr>
              <a:t>2022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002C5C"/>
                </a:solidFill>
                <a:latin typeface="Century Gothic"/>
                <a:cs typeface="Century Gothic"/>
              </a:rPr>
              <a:t>Wes</a:t>
            </a:r>
            <a:r>
              <a:rPr sz="1600" spc="-3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2C5C"/>
                </a:solidFill>
                <a:latin typeface="Century Gothic"/>
                <a:cs typeface="Century Gothic"/>
              </a:rPr>
              <a:t>Butterfield,</a:t>
            </a:r>
            <a:r>
              <a:rPr sz="1600" spc="-4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2C5C"/>
                </a:solidFill>
                <a:latin typeface="Century Gothic"/>
                <a:cs typeface="Century Gothic"/>
              </a:rPr>
              <a:t>Senior</a:t>
            </a:r>
            <a:r>
              <a:rPr sz="1600" spc="-5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2C5C"/>
                </a:solidFill>
                <a:latin typeface="Century Gothic"/>
                <a:cs typeface="Century Gothic"/>
              </a:rPr>
              <a:t>Vice</a:t>
            </a:r>
            <a:r>
              <a:rPr sz="1600" spc="-6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002C5C"/>
                </a:solidFill>
                <a:latin typeface="Century Gothic"/>
                <a:cs typeface="Century Gothic"/>
              </a:rPr>
              <a:t>President</a:t>
            </a:r>
            <a:endParaRPr sz="1600">
              <a:latin typeface="Century Gothic"/>
              <a:cs typeface="Century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4847" y="4212144"/>
            <a:ext cx="654608" cy="5261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6369" y="829140"/>
            <a:ext cx="400050" cy="3491865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OPPORTUNITY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ANALYSIS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48700" y="4849367"/>
            <a:ext cx="180340" cy="172720"/>
          </a:xfrm>
          <a:custGeom>
            <a:avLst/>
            <a:gdLst/>
            <a:ahLst/>
            <a:cxnLst/>
            <a:rect l="l" t="t" r="r" b="b"/>
            <a:pathLst>
              <a:path w="180340" h="172720">
                <a:moveTo>
                  <a:pt x="179831" y="0"/>
                </a:moveTo>
                <a:lnTo>
                  <a:pt x="0" y="0"/>
                </a:lnTo>
                <a:lnTo>
                  <a:pt x="0" y="172212"/>
                </a:lnTo>
                <a:lnTo>
                  <a:pt x="179831" y="172212"/>
                </a:lnTo>
                <a:lnTo>
                  <a:pt x="1798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6065" y="1609949"/>
            <a:ext cx="2286000" cy="5527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901" y="465201"/>
            <a:ext cx="706056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Most</a:t>
            </a:r>
            <a:r>
              <a:rPr sz="2300" spc="-3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important</a:t>
            </a:r>
            <a:r>
              <a:rPr sz="2300" spc="-4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factors</a:t>
            </a:r>
            <a:r>
              <a:rPr sz="2300" spc="-2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in</a:t>
            </a:r>
            <a:r>
              <a:rPr sz="2300" spc="-2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the</a:t>
            </a:r>
            <a:r>
              <a:rPr sz="2300" spc="-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students’</a:t>
            </a:r>
            <a:r>
              <a:rPr sz="2300" spc="-4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decision</a:t>
            </a:r>
            <a:r>
              <a:rPr sz="2300" spc="-45" dirty="0">
                <a:solidFill>
                  <a:srgbClr val="002C5C"/>
                </a:solidFill>
              </a:rPr>
              <a:t> </a:t>
            </a:r>
            <a:r>
              <a:rPr sz="2300" spc="-25" dirty="0">
                <a:solidFill>
                  <a:srgbClr val="002C5C"/>
                </a:solidFill>
              </a:rPr>
              <a:t>to </a:t>
            </a:r>
            <a:r>
              <a:rPr sz="2300" dirty="0">
                <a:solidFill>
                  <a:srgbClr val="002C5C"/>
                </a:solidFill>
              </a:rPr>
              <a:t>attend</a:t>
            </a:r>
            <a:r>
              <a:rPr sz="2300" spc="-5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a</a:t>
            </a:r>
            <a:r>
              <a:rPr sz="2300" spc="-1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particular</a:t>
            </a:r>
            <a:r>
              <a:rPr sz="2300" spc="-40" dirty="0">
                <a:solidFill>
                  <a:srgbClr val="002C5C"/>
                </a:solidFill>
              </a:rPr>
              <a:t> </a:t>
            </a:r>
            <a:r>
              <a:rPr sz="2300" spc="-10" dirty="0">
                <a:solidFill>
                  <a:srgbClr val="002C5C"/>
                </a:solidFill>
              </a:rPr>
              <a:t>institution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946" y="2146945"/>
            <a:ext cx="2444456" cy="11317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9985" y="2184815"/>
            <a:ext cx="1858846" cy="10158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8637" y="2140557"/>
            <a:ext cx="2227659" cy="110158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914400" cy="5143500"/>
            <a:chOff x="0" y="0"/>
            <a:chExt cx="914400" cy="514350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00A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48767" y="4811461"/>
            <a:ext cx="2705100" cy="13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002C5C"/>
                </a:solidFill>
                <a:latin typeface="Century Gothic"/>
                <a:cs typeface="Century Gothic"/>
              </a:rPr>
              <a:t>2020</a:t>
            </a:r>
            <a:r>
              <a:rPr sz="700" spc="-1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700" dirty="0">
                <a:solidFill>
                  <a:srgbClr val="002C5C"/>
                </a:solidFill>
                <a:latin typeface="Century Gothic"/>
                <a:cs typeface="Century Gothic"/>
              </a:rPr>
              <a:t>RNL</a:t>
            </a:r>
            <a:r>
              <a:rPr sz="700" spc="-1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700" dirty="0">
                <a:solidFill>
                  <a:srgbClr val="002C5C"/>
                </a:solidFill>
                <a:latin typeface="Century Gothic"/>
                <a:cs typeface="Century Gothic"/>
              </a:rPr>
              <a:t>High</a:t>
            </a:r>
            <a:r>
              <a:rPr sz="700" spc="-2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700" dirty="0">
                <a:solidFill>
                  <a:srgbClr val="002C5C"/>
                </a:solidFill>
                <a:latin typeface="Century Gothic"/>
                <a:cs typeface="Century Gothic"/>
              </a:rPr>
              <a:t>School </a:t>
            </a:r>
            <a:r>
              <a:rPr sz="700" spc="-10" dirty="0">
                <a:solidFill>
                  <a:srgbClr val="002C5C"/>
                </a:solidFill>
                <a:latin typeface="Century Gothic"/>
                <a:cs typeface="Century Gothic"/>
              </a:rPr>
              <a:t>Perceptions</a:t>
            </a:r>
            <a:r>
              <a:rPr sz="700" spc="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700" dirty="0">
                <a:solidFill>
                  <a:srgbClr val="002C5C"/>
                </a:solidFill>
                <a:latin typeface="Century Gothic"/>
                <a:cs typeface="Century Gothic"/>
              </a:rPr>
              <a:t>of</a:t>
            </a:r>
            <a:r>
              <a:rPr sz="700" spc="-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700" dirty="0">
                <a:solidFill>
                  <a:srgbClr val="002C5C"/>
                </a:solidFill>
                <a:latin typeface="Century Gothic"/>
                <a:cs typeface="Century Gothic"/>
              </a:rPr>
              <a:t>College</a:t>
            </a:r>
            <a:r>
              <a:rPr sz="700" spc="-2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700" dirty="0">
                <a:solidFill>
                  <a:srgbClr val="002C5C"/>
                </a:solidFill>
                <a:latin typeface="Century Gothic"/>
                <a:cs typeface="Century Gothic"/>
              </a:rPr>
              <a:t>Financing</a:t>
            </a:r>
            <a:r>
              <a:rPr sz="700" spc="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700" spc="-10" dirty="0">
                <a:solidFill>
                  <a:srgbClr val="002C5C"/>
                </a:solidFill>
                <a:latin typeface="Century Gothic"/>
                <a:cs typeface="Century Gothic"/>
              </a:rPr>
              <a:t>Report</a:t>
            </a:r>
            <a:endParaRPr sz="7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548" y="353695"/>
            <a:ext cx="646557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Most</a:t>
            </a:r>
            <a:r>
              <a:rPr sz="2300" spc="-4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commonly</a:t>
            </a:r>
            <a:r>
              <a:rPr sz="2300" spc="-2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used</a:t>
            </a:r>
            <a:r>
              <a:rPr sz="2300" spc="-1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search</a:t>
            </a:r>
            <a:r>
              <a:rPr sz="2300" spc="-2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terms</a:t>
            </a:r>
            <a:r>
              <a:rPr sz="2300" spc="-2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during</a:t>
            </a:r>
            <a:r>
              <a:rPr sz="2300" spc="-25" dirty="0">
                <a:solidFill>
                  <a:srgbClr val="002C5C"/>
                </a:solidFill>
              </a:rPr>
              <a:t> the </a:t>
            </a:r>
            <a:r>
              <a:rPr sz="2300" dirty="0">
                <a:solidFill>
                  <a:srgbClr val="002C5C"/>
                </a:solidFill>
              </a:rPr>
              <a:t>college</a:t>
            </a:r>
            <a:r>
              <a:rPr sz="2300" spc="-2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search</a:t>
            </a:r>
            <a:r>
              <a:rPr sz="2300" spc="-20" dirty="0">
                <a:solidFill>
                  <a:srgbClr val="002C5C"/>
                </a:solidFill>
              </a:rPr>
              <a:t> </a:t>
            </a:r>
            <a:r>
              <a:rPr sz="2300" spc="-10" dirty="0">
                <a:solidFill>
                  <a:srgbClr val="002C5C"/>
                </a:solidFill>
              </a:rPr>
              <a:t>process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672490" y="2390394"/>
            <a:ext cx="1786889" cy="192786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sz="3600" b="1" spc="-25" dirty="0">
                <a:solidFill>
                  <a:srgbClr val="ECAA00"/>
                </a:solidFill>
                <a:latin typeface="Century Gothic"/>
                <a:cs typeface="Century Gothic"/>
              </a:rPr>
              <a:t>60%</a:t>
            </a:r>
            <a:endParaRPr sz="3600">
              <a:latin typeface="Century Gothic"/>
              <a:cs typeface="Century Gothic"/>
            </a:endParaRPr>
          </a:p>
          <a:p>
            <a:pPr marL="494030" marR="5080" indent="-481965">
              <a:lnSpc>
                <a:spcPct val="100000"/>
              </a:lnSpc>
              <a:spcBef>
                <a:spcPts val="409"/>
              </a:spcBef>
            </a:pPr>
            <a:r>
              <a:rPr sz="1200" b="1" dirty="0">
                <a:latin typeface="Century Gothic"/>
                <a:cs typeface="Century Gothic"/>
              </a:rPr>
              <a:t>College</a:t>
            </a:r>
            <a:r>
              <a:rPr sz="1200" b="1" spc="-2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financing</a:t>
            </a:r>
            <a:r>
              <a:rPr sz="1200" b="1" spc="10" dirty="0">
                <a:latin typeface="Century Gothic"/>
                <a:cs typeface="Century Gothic"/>
              </a:rPr>
              <a:t> </a:t>
            </a:r>
            <a:r>
              <a:rPr sz="1200" b="1" spc="-20" dirty="0">
                <a:latin typeface="Century Gothic"/>
                <a:cs typeface="Century Gothic"/>
              </a:rPr>
              <a:t>terms </a:t>
            </a:r>
            <a:r>
              <a:rPr sz="1050" spc="-10" dirty="0">
                <a:latin typeface="Century Gothic"/>
                <a:cs typeface="Century Gothic"/>
              </a:rPr>
              <a:t>financial</a:t>
            </a:r>
            <a:r>
              <a:rPr sz="1050" spc="10" dirty="0">
                <a:latin typeface="Century Gothic"/>
                <a:cs typeface="Century Gothic"/>
              </a:rPr>
              <a:t> </a:t>
            </a:r>
            <a:r>
              <a:rPr sz="1050" spc="-25" dirty="0">
                <a:latin typeface="Century Gothic"/>
                <a:cs typeface="Century Gothic"/>
              </a:rPr>
              <a:t>aid </a:t>
            </a:r>
            <a:r>
              <a:rPr sz="1050" spc="-10" dirty="0">
                <a:latin typeface="Century Gothic"/>
                <a:cs typeface="Century Gothic"/>
              </a:rPr>
              <a:t>scholarships affordable</a:t>
            </a:r>
            <a:endParaRPr sz="1050">
              <a:latin typeface="Century Gothic"/>
              <a:cs typeface="Century Gothic"/>
            </a:endParaRPr>
          </a:p>
          <a:p>
            <a:pPr marL="692150" marR="687070" algn="ctr">
              <a:lnSpc>
                <a:spcPct val="100000"/>
              </a:lnSpc>
              <a:spcBef>
                <a:spcPts val="10"/>
              </a:spcBef>
            </a:pPr>
            <a:r>
              <a:rPr sz="1050" spc="-10" dirty="0">
                <a:latin typeface="Century Gothic"/>
                <a:cs typeface="Century Gothic"/>
              </a:rPr>
              <a:t>tuition </a:t>
            </a:r>
            <a:r>
              <a:rPr sz="1050" spc="-20" dirty="0">
                <a:latin typeface="Century Gothic"/>
                <a:cs typeface="Century Gothic"/>
              </a:rPr>
              <a:t>cost </a:t>
            </a:r>
            <a:r>
              <a:rPr sz="1050" spc="-10" dirty="0">
                <a:latin typeface="Century Gothic"/>
                <a:cs typeface="Century Gothic"/>
              </a:rPr>
              <a:t>grants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1610" y="2390394"/>
            <a:ext cx="1826895" cy="147066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35"/>
              </a:spcBef>
            </a:pPr>
            <a:r>
              <a:rPr sz="3600" b="1" spc="-25" dirty="0">
                <a:solidFill>
                  <a:srgbClr val="ECAA00"/>
                </a:solidFill>
                <a:latin typeface="Century Gothic"/>
                <a:cs typeface="Century Gothic"/>
              </a:rPr>
              <a:t>48%</a:t>
            </a:r>
            <a:endParaRPr sz="3600">
              <a:latin typeface="Century Gothic"/>
              <a:cs typeface="Century Gothic"/>
            </a:endParaRPr>
          </a:p>
          <a:p>
            <a:pPr marL="215265" marR="207010" indent="635" algn="ctr">
              <a:lnSpc>
                <a:spcPct val="100000"/>
              </a:lnSpc>
              <a:spcBef>
                <a:spcPts val="409"/>
              </a:spcBef>
            </a:pPr>
            <a:r>
              <a:rPr sz="1200" b="1" dirty="0">
                <a:latin typeface="Century Gothic"/>
                <a:cs typeface="Century Gothic"/>
              </a:rPr>
              <a:t>Subject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area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spc="-25" dirty="0">
                <a:latin typeface="Century Gothic"/>
                <a:cs typeface="Century Gothic"/>
              </a:rPr>
              <a:t>or </a:t>
            </a:r>
            <a:r>
              <a:rPr sz="1200" b="1" dirty="0">
                <a:latin typeface="Century Gothic"/>
                <a:cs typeface="Century Gothic"/>
              </a:rPr>
              <a:t>Major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field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of</a:t>
            </a:r>
            <a:r>
              <a:rPr sz="1200" b="1" spc="-15" dirty="0">
                <a:latin typeface="Century Gothic"/>
                <a:cs typeface="Century Gothic"/>
              </a:rPr>
              <a:t> </a:t>
            </a:r>
            <a:r>
              <a:rPr sz="1200" b="1" spc="-20" dirty="0">
                <a:latin typeface="Century Gothic"/>
                <a:cs typeface="Century Gothic"/>
              </a:rPr>
              <a:t>study </a:t>
            </a:r>
            <a:r>
              <a:rPr sz="1050" dirty="0">
                <a:latin typeface="Century Gothic"/>
                <a:cs typeface="Century Gothic"/>
              </a:rPr>
              <a:t>major</a:t>
            </a:r>
            <a:r>
              <a:rPr sz="1050" spc="-45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and</a:t>
            </a:r>
            <a:r>
              <a:rPr sz="1050" spc="-25" dirty="0">
                <a:latin typeface="Century Gothic"/>
                <a:cs typeface="Century Gothic"/>
              </a:rPr>
              <a:t> </a:t>
            </a:r>
            <a:r>
              <a:rPr sz="1050" spc="-10" dirty="0">
                <a:latin typeface="Century Gothic"/>
                <a:cs typeface="Century Gothic"/>
              </a:rPr>
              <a:t>location</a:t>
            </a:r>
            <a:endParaRPr sz="105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050" dirty="0">
                <a:latin typeface="Century Gothic"/>
                <a:cs typeface="Century Gothic"/>
              </a:rPr>
              <a:t>major</a:t>
            </a:r>
            <a:r>
              <a:rPr sz="1050" spc="-5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and</a:t>
            </a:r>
            <a:r>
              <a:rPr sz="1050" spc="-3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type</a:t>
            </a:r>
            <a:r>
              <a:rPr sz="1050" spc="-2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of</a:t>
            </a:r>
            <a:r>
              <a:rPr sz="1050" spc="-25" dirty="0">
                <a:latin typeface="Century Gothic"/>
                <a:cs typeface="Century Gothic"/>
              </a:rPr>
              <a:t> </a:t>
            </a:r>
            <a:r>
              <a:rPr sz="1050" spc="-10" dirty="0">
                <a:latin typeface="Century Gothic"/>
                <a:cs typeface="Century Gothic"/>
              </a:rPr>
              <a:t>institution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1117" y="2390394"/>
            <a:ext cx="1469390" cy="966469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sz="3600" b="1" spc="-25" dirty="0">
                <a:solidFill>
                  <a:srgbClr val="ECAA00"/>
                </a:solidFill>
                <a:latin typeface="Century Gothic"/>
                <a:cs typeface="Century Gothic"/>
              </a:rPr>
              <a:t>24%</a:t>
            </a:r>
            <a:endParaRPr sz="36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200" b="1" dirty="0">
                <a:latin typeface="Century Gothic"/>
                <a:cs typeface="Century Gothic"/>
              </a:rPr>
              <a:t>Name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of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the </a:t>
            </a:r>
            <a:r>
              <a:rPr sz="1200" b="1" spc="-10" dirty="0">
                <a:latin typeface="Century Gothic"/>
                <a:cs typeface="Century Gothic"/>
              </a:rPr>
              <a:t>school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1566" y="2390394"/>
            <a:ext cx="1383030" cy="144780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335"/>
              </a:spcBef>
            </a:pPr>
            <a:r>
              <a:rPr sz="3600" b="1" spc="-25" dirty="0">
                <a:solidFill>
                  <a:srgbClr val="ECAA00"/>
                </a:solidFill>
                <a:latin typeface="Century Gothic"/>
                <a:cs typeface="Century Gothic"/>
              </a:rPr>
              <a:t>12%</a:t>
            </a:r>
            <a:endParaRPr sz="3600">
              <a:latin typeface="Century Gothic"/>
              <a:cs typeface="Century Gothic"/>
            </a:endParaRPr>
          </a:p>
          <a:p>
            <a:pPr marL="532130" marR="366395" indent="-158750">
              <a:lnSpc>
                <a:spcPct val="100000"/>
              </a:lnSpc>
              <a:spcBef>
                <a:spcPts val="409"/>
              </a:spcBef>
            </a:pPr>
            <a:r>
              <a:rPr sz="1200" b="1" spc="-10" dirty="0">
                <a:latin typeface="Century Gothic"/>
                <a:cs typeface="Century Gothic"/>
              </a:rPr>
              <a:t>Location </a:t>
            </a:r>
            <a:r>
              <a:rPr sz="1050" spc="-10" dirty="0">
                <a:latin typeface="Century Gothic"/>
                <a:cs typeface="Century Gothic"/>
              </a:rPr>
              <a:t>state </a:t>
            </a:r>
            <a:r>
              <a:rPr sz="1050" spc="-20" dirty="0">
                <a:latin typeface="Century Gothic"/>
                <a:cs typeface="Century Gothic"/>
              </a:rPr>
              <a:t>city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50" dirty="0">
                <a:latin typeface="Century Gothic"/>
                <a:cs typeface="Century Gothic"/>
              </a:rPr>
              <a:t>region</a:t>
            </a:r>
            <a:r>
              <a:rPr sz="1050" spc="-3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of</a:t>
            </a:r>
            <a:r>
              <a:rPr sz="1050" spc="-30" dirty="0">
                <a:latin typeface="Century Gothic"/>
                <a:cs typeface="Century Gothic"/>
              </a:rPr>
              <a:t> </a:t>
            </a:r>
            <a:r>
              <a:rPr sz="1050" dirty="0">
                <a:latin typeface="Century Gothic"/>
                <a:cs typeface="Century Gothic"/>
              </a:rPr>
              <a:t>the</a:t>
            </a:r>
            <a:r>
              <a:rPr sz="1050" spc="-20" dirty="0">
                <a:latin typeface="Century Gothic"/>
                <a:cs typeface="Century Gothic"/>
              </a:rPr>
              <a:t> </a:t>
            </a:r>
            <a:r>
              <a:rPr sz="1050" spc="-10" dirty="0">
                <a:latin typeface="Century Gothic"/>
                <a:cs typeface="Century Gothic"/>
              </a:rPr>
              <a:t>country</a:t>
            </a:r>
            <a:endParaRPr sz="1050">
              <a:latin typeface="Century Gothic"/>
              <a:cs typeface="Century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47" y="1333500"/>
            <a:ext cx="1402080" cy="14020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5139" y="1406652"/>
            <a:ext cx="1205484" cy="12054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2457" y="1351834"/>
            <a:ext cx="1138216" cy="115509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0"/>
            <a:ext cx="914400" cy="5143500"/>
            <a:chOff x="0" y="0"/>
            <a:chExt cx="914400" cy="51435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00A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7126758" y="1407413"/>
            <a:ext cx="965200" cy="1062990"/>
          </a:xfrm>
          <a:custGeom>
            <a:avLst/>
            <a:gdLst/>
            <a:ahLst/>
            <a:cxnLst/>
            <a:rect l="l" t="t" r="r" b="b"/>
            <a:pathLst>
              <a:path w="965200" h="1062989">
                <a:moveTo>
                  <a:pt x="686244" y="413092"/>
                </a:moveTo>
                <a:lnTo>
                  <a:pt x="671436" y="387400"/>
                </a:lnTo>
                <a:lnTo>
                  <a:pt x="656983" y="378625"/>
                </a:lnTo>
                <a:lnTo>
                  <a:pt x="656983" y="422287"/>
                </a:lnTo>
                <a:lnTo>
                  <a:pt x="654532" y="449199"/>
                </a:lnTo>
                <a:lnTo>
                  <a:pt x="648627" y="463486"/>
                </a:lnTo>
                <a:lnTo>
                  <a:pt x="638162" y="473697"/>
                </a:lnTo>
                <a:lnTo>
                  <a:pt x="622579" y="481799"/>
                </a:lnTo>
                <a:lnTo>
                  <a:pt x="570611" y="501421"/>
                </a:lnTo>
                <a:lnTo>
                  <a:pt x="537718" y="519430"/>
                </a:lnTo>
                <a:lnTo>
                  <a:pt x="505726" y="548119"/>
                </a:lnTo>
                <a:lnTo>
                  <a:pt x="477659" y="591947"/>
                </a:lnTo>
                <a:lnTo>
                  <a:pt x="449199" y="632904"/>
                </a:lnTo>
                <a:lnTo>
                  <a:pt x="412737" y="661860"/>
                </a:lnTo>
                <a:lnTo>
                  <a:pt x="374967" y="679018"/>
                </a:lnTo>
                <a:lnTo>
                  <a:pt x="342493" y="684657"/>
                </a:lnTo>
                <a:lnTo>
                  <a:pt x="331698" y="683729"/>
                </a:lnTo>
                <a:lnTo>
                  <a:pt x="323380" y="680961"/>
                </a:lnTo>
                <a:lnTo>
                  <a:pt x="317525" y="676465"/>
                </a:lnTo>
                <a:lnTo>
                  <a:pt x="314172" y="670306"/>
                </a:lnTo>
                <a:lnTo>
                  <a:pt x="305676" y="628891"/>
                </a:lnTo>
                <a:lnTo>
                  <a:pt x="306908" y="596315"/>
                </a:lnTo>
                <a:lnTo>
                  <a:pt x="315645" y="567537"/>
                </a:lnTo>
                <a:lnTo>
                  <a:pt x="329666" y="537464"/>
                </a:lnTo>
                <a:lnTo>
                  <a:pt x="331317" y="534035"/>
                </a:lnTo>
                <a:lnTo>
                  <a:pt x="337718" y="512279"/>
                </a:lnTo>
                <a:lnTo>
                  <a:pt x="336232" y="491909"/>
                </a:lnTo>
                <a:lnTo>
                  <a:pt x="329565" y="472528"/>
                </a:lnTo>
                <a:lnTo>
                  <a:pt x="320395" y="453771"/>
                </a:lnTo>
                <a:lnTo>
                  <a:pt x="312851" y="438607"/>
                </a:lnTo>
                <a:lnTo>
                  <a:pt x="306171" y="422643"/>
                </a:lnTo>
                <a:lnTo>
                  <a:pt x="301383" y="405320"/>
                </a:lnTo>
                <a:lnTo>
                  <a:pt x="299567" y="386080"/>
                </a:lnTo>
                <a:lnTo>
                  <a:pt x="314540" y="349211"/>
                </a:lnTo>
                <a:lnTo>
                  <a:pt x="350786" y="311759"/>
                </a:lnTo>
                <a:lnTo>
                  <a:pt x="394449" y="278930"/>
                </a:lnTo>
                <a:lnTo>
                  <a:pt x="431647" y="255905"/>
                </a:lnTo>
                <a:lnTo>
                  <a:pt x="443585" y="254254"/>
                </a:lnTo>
                <a:lnTo>
                  <a:pt x="448919" y="254254"/>
                </a:lnTo>
                <a:lnTo>
                  <a:pt x="488099" y="271703"/>
                </a:lnTo>
                <a:lnTo>
                  <a:pt x="520039" y="322961"/>
                </a:lnTo>
                <a:lnTo>
                  <a:pt x="521944" y="326898"/>
                </a:lnTo>
                <a:lnTo>
                  <a:pt x="524103" y="330835"/>
                </a:lnTo>
                <a:lnTo>
                  <a:pt x="564070" y="371830"/>
                </a:lnTo>
                <a:lnTo>
                  <a:pt x="609320" y="388366"/>
                </a:lnTo>
                <a:lnTo>
                  <a:pt x="633082" y="395935"/>
                </a:lnTo>
                <a:lnTo>
                  <a:pt x="649401" y="405879"/>
                </a:lnTo>
                <a:lnTo>
                  <a:pt x="656983" y="422287"/>
                </a:lnTo>
                <a:lnTo>
                  <a:pt x="656983" y="378625"/>
                </a:lnTo>
                <a:lnTo>
                  <a:pt x="646836" y="372452"/>
                </a:lnTo>
                <a:lnTo>
                  <a:pt x="618972" y="363347"/>
                </a:lnTo>
                <a:lnTo>
                  <a:pt x="599503" y="357454"/>
                </a:lnTo>
                <a:lnTo>
                  <a:pt x="581596" y="350050"/>
                </a:lnTo>
                <a:lnTo>
                  <a:pt x="566204" y="339458"/>
                </a:lnTo>
                <a:lnTo>
                  <a:pt x="554329" y="323977"/>
                </a:lnTo>
                <a:lnTo>
                  <a:pt x="552170" y="319913"/>
                </a:lnTo>
                <a:lnTo>
                  <a:pt x="550011" y="315976"/>
                </a:lnTo>
                <a:lnTo>
                  <a:pt x="530606" y="280670"/>
                </a:lnTo>
                <a:lnTo>
                  <a:pt x="484289" y="234924"/>
                </a:lnTo>
                <a:lnTo>
                  <a:pt x="448919" y="227838"/>
                </a:lnTo>
                <a:lnTo>
                  <a:pt x="442493" y="228028"/>
                </a:lnTo>
                <a:lnTo>
                  <a:pt x="417296" y="232537"/>
                </a:lnTo>
                <a:lnTo>
                  <a:pt x="410286" y="236474"/>
                </a:lnTo>
                <a:lnTo>
                  <a:pt x="370624" y="261581"/>
                </a:lnTo>
                <a:lnTo>
                  <a:pt x="311175" y="309384"/>
                </a:lnTo>
                <a:lnTo>
                  <a:pt x="273367" y="362204"/>
                </a:lnTo>
                <a:lnTo>
                  <a:pt x="268719" y="386080"/>
                </a:lnTo>
                <a:lnTo>
                  <a:pt x="268820" y="387400"/>
                </a:lnTo>
                <a:lnTo>
                  <a:pt x="270916" y="409143"/>
                </a:lnTo>
                <a:lnTo>
                  <a:pt x="276479" y="429488"/>
                </a:lnTo>
                <a:lnTo>
                  <a:pt x="284099" y="447789"/>
                </a:lnTo>
                <a:lnTo>
                  <a:pt x="300469" y="480771"/>
                </a:lnTo>
                <a:lnTo>
                  <a:pt x="305879" y="495465"/>
                </a:lnTo>
                <a:lnTo>
                  <a:pt x="307238" y="509536"/>
                </a:lnTo>
                <a:lnTo>
                  <a:pt x="303123" y="523875"/>
                </a:lnTo>
                <a:lnTo>
                  <a:pt x="301345" y="527304"/>
                </a:lnTo>
                <a:lnTo>
                  <a:pt x="286385" y="559485"/>
                </a:lnTo>
                <a:lnTo>
                  <a:pt x="276618" y="591947"/>
                </a:lnTo>
                <a:lnTo>
                  <a:pt x="275031" y="629462"/>
                </a:lnTo>
                <a:lnTo>
                  <a:pt x="284581" y="676783"/>
                </a:lnTo>
                <a:lnTo>
                  <a:pt x="292036" y="691070"/>
                </a:lnTo>
                <a:lnTo>
                  <a:pt x="304622" y="701827"/>
                </a:lnTo>
                <a:lnTo>
                  <a:pt x="321665" y="708596"/>
                </a:lnTo>
                <a:lnTo>
                  <a:pt x="342493" y="710946"/>
                </a:lnTo>
                <a:lnTo>
                  <a:pt x="386803" y="703478"/>
                </a:lnTo>
                <a:lnTo>
                  <a:pt x="427075" y="684657"/>
                </a:lnTo>
                <a:lnTo>
                  <a:pt x="432955" y="681913"/>
                </a:lnTo>
                <a:lnTo>
                  <a:pt x="474802" y="647573"/>
                </a:lnTo>
                <a:lnTo>
                  <a:pt x="506196" y="601726"/>
                </a:lnTo>
                <a:lnTo>
                  <a:pt x="529640" y="564540"/>
                </a:lnTo>
                <a:lnTo>
                  <a:pt x="556387" y="540181"/>
                </a:lnTo>
                <a:lnTo>
                  <a:pt x="584695" y="524675"/>
                </a:lnTo>
                <a:lnTo>
                  <a:pt x="636016" y="505307"/>
                </a:lnTo>
                <a:lnTo>
                  <a:pt x="657237" y="494093"/>
                </a:lnTo>
                <a:lnTo>
                  <a:pt x="674255" y="477939"/>
                </a:lnTo>
                <a:lnTo>
                  <a:pt x="684758" y="454418"/>
                </a:lnTo>
                <a:lnTo>
                  <a:pt x="686244" y="413092"/>
                </a:lnTo>
                <a:close/>
              </a:path>
              <a:path w="965200" h="1062989">
                <a:moveTo>
                  <a:pt x="964857" y="425450"/>
                </a:moveTo>
                <a:lnTo>
                  <a:pt x="960945" y="375920"/>
                </a:lnTo>
                <a:lnTo>
                  <a:pt x="950468" y="326390"/>
                </a:lnTo>
                <a:lnTo>
                  <a:pt x="934161" y="280225"/>
                </a:lnTo>
                <a:lnTo>
                  <a:pt x="934161" y="425450"/>
                </a:lnTo>
                <a:lnTo>
                  <a:pt x="931672" y="472440"/>
                </a:lnTo>
                <a:lnTo>
                  <a:pt x="923048" y="518160"/>
                </a:lnTo>
                <a:lnTo>
                  <a:pt x="908291" y="563892"/>
                </a:lnTo>
                <a:lnTo>
                  <a:pt x="887450" y="608342"/>
                </a:lnTo>
                <a:lnTo>
                  <a:pt x="861072" y="650240"/>
                </a:lnTo>
                <a:lnTo>
                  <a:pt x="829729" y="689610"/>
                </a:lnTo>
                <a:lnTo>
                  <a:pt x="793750" y="723912"/>
                </a:lnTo>
                <a:lnTo>
                  <a:pt x="753465" y="755662"/>
                </a:lnTo>
                <a:lnTo>
                  <a:pt x="709180" y="783590"/>
                </a:lnTo>
                <a:lnTo>
                  <a:pt x="661238" y="806462"/>
                </a:lnTo>
                <a:lnTo>
                  <a:pt x="609955" y="825512"/>
                </a:lnTo>
                <a:lnTo>
                  <a:pt x="570077" y="835660"/>
                </a:lnTo>
                <a:lnTo>
                  <a:pt x="529653" y="844562"/>
                </a:lnTo>
                <a:lnTo>
                  <a:pt x="505180" y="846848"/>
                </a:lnTo>
                <a:lnTo>
                  <a:pt x="505180" y="873760"/>
                </a:lnTo>
                <a:lnTo>
                  <a:pt x="505180" y="961390"/>
                </a:lnTo>
                <a:lnTo>
                  <a:pt x="459079" y="961390"/>
                </a:lnTo>
                <a:lnTo>
                  <a:pt x="459079" y="876312"/>
                </a:lnTo>
                <a:lnTo>
                  <a:pt x="482168" y="876312"/>
                </a:lnTo>
                <a:lnTo>
                  <a:pt x="505180" y="873760"/>
                </a:lnTo>
                <a:lnTo>
                  <a:pt x="505180" y="846848"/>
                </a:lnTo>
                <a:lnTo>
                  <a:pt x="488899" y="848360"/>
                </a:lnTo>
                <a:lnTo>
                  <a:pt x="448030" y="850912"/>
                </a:lnTo>
                <a:lnTo>
                  <a:pt x="446633" y="850912"/>
                </a:lnTo>
                <a:lnTo>
                  <a:pt x="445236" y="849630"/>
                </a:lnTo>
                <a:lnTo>
                  <a:pt x="442188" y="849630"/>
                </a:lnTo>
                <a:lnTo>
                  <a:pt x="440791" y="850912"/>
                </a:lnTo>
                <a:lnTo>
                  <a:pt x="439394" y="850912"/>
                </a:lnTo>
                <a:lnTo>
                  <a:pt x="390740" y="848360"/>
                </a:lnTo>
                <a:lnTo>
                  <a:pt x="342506" y="842010"/>
                </a:lnTo>
                <a:lnTo>
                  <a:pt x="337223" y="840740"/>
                </a:lnTo>
                <a:lnTo>
                  <a:pt x="294957" y="830580"/>
                </a:lnTo>
                <a:lnTo>
                  <a:pt x="248386" y="816610"/>
                </a:lnTo>
                <a:lnTo>
                  <a:pt x="269468" y="778510"/>
                </a:lnTo>
                <a:lnTo>
                  <a:pt x="311759" y="791210"/>
                </a:lnTo>
                <a:lnTo>
                  <a:pt x="355092" y="801382"/>
                </a:lnTo>
                <a:lnTo>
                  <a:pt x="399338" y="806462"/>
                </a:lnTo>
                <a:lnTo>
                  <a:pt x="444347" y="808990"/>
                </a:lnTo>
                <a:lnTo>
                  <a:pt x="493826" y="806462"/>
                </a:lnTo>
                <a:lnTo>
                  <a:pt x="542493" y="798830"/>
                </a:lnTo>
                <a:lnTo>
                  <a:pt x="589889" y="787412"/>
                </a:lnTo>
                <a:lnTo>
                  <a:pt x="635584" y="772160"/>
                </a:lnTo>
                <a:lnTo>
                  <a:pt x="679170" y="751840"/>
                </a:lnTo>
                <a:lnTo>
                  <a:pt x="712863" y="731532"/>
                </a:lnTo>
                <a:lnTo>
                  <a:pt x="772820" y="685812"/>
                </a:lnTo>
                <a:lnTo>
                  <a:pt x="799312" y="657860"/>
                </a:lnTo>
                <a:lnTo>
                  <a:pt x="799947" y="657860"/>
                </a:lnTo>
                <a:lnTo>
                  <a:pt x="800455" y="656590"/>
                </a:lnTo>
                <a:lnTo>
                  <a:pt x="813282" y="641350"/>
                </a:lnTo>
                <a:lnTo>
                  <a:pt x="819721" y="632460"/>
                </a:lnTo>
                <a:lnTo>
                  <a:pt x="846429" y="591832"/>
                </a:lnTo>
                <a:lnTo>
                  <a:pt x="868133" y="544842"/>
                </a:lnTo>
                <a:lnTo>
                  <a:pt x="882230" y="496582"/>
                </a:lnTo>
                <a:lnTo>
                  <a:pt x="888949" y="449592"/>
                </a:lnTo>
                <a:lnTo>
                  <a:pt x="888530" y="401320"/>
                </a:lnTo>
                <a:lnTo>
                  <a:pt x="884377" y="374650"/>
                </a:lnTo>
                <a:lnTo>
                  <a:pt x="881227" y="354330"/>
                </a:lnTo>
                <a:lnTo>
                  <a:pt x="881100" y="353060"/>
                </a:lnTo>
                <a:lnTo>
                  <a:pt x="880719" y="351790"/>
                </a:lnTo>
                <a:lnTo>
                  <a:pt x="880084" y="349250"/>
                </a:lnTo>
                <a:lnTo>
                  <a:pt x="868362" y="311150"/>
                </a:lnTo>
                <a:lnTo>
                  <a:pt x="858901" y="289674"/>
                </a:lnTo>
                <a:lnTo>
                  <a:pt x="858901" y="425450"/>
                </a:lnTo>
                <a:lnTo>
                  <a:pt x="854786" y="477532"/>
                </a:lnTo>
                <a:lnTo>
                  <a:pt x="841502" y="529590"/>
                </a:lnTo>
                <a:lnTo>
                  <a:pt x="818743" y="580390"/>
                </a:lnTo>
                <a:lnTo>
                  <a:pt x="792518" y="619760"/>
                </a:lnTo>
                <a:lnTo>
                  <a:pt x="782675" y="632460"/>
                </a:lnTo>
                <a:lnTo>
                  <a:pt x="756069" y="618490"/>
                </a:lnTo>
                <a:lnTo>
                  <a:pt x="719251" y="585482"/>
                </a:lnTo>
                <a:lnTo>
                  <a:pt x="708164" y="552450"/>
                </a:lnTo>
                <a:lnTo>
                  <a:pt x="709701" y="544842"/>
                </a:lnTo>
                <a:lnTo>
                  <a:pt x="712952" y="538492"/>
                </a:lnTo>
                <a:lnTo>
                  <a:pt x="717588" y="534682"/>
                </a:lnTo>
                <a:lnTo>
                  <a:pt x="723633" y="529590"/>
                </a:lnTo>
                <a:lnTo>
                  <a:pt x="730643" y="525792"/>
                </a:lnTo>
                <a:lnTo>
                  <a:pt x="738225" y="520700"/>
                </a:lnTo>
                <a:lnTo>
                  <a:pt x="756640" y="509282"/>
                </a:lnTo>
                <a:lnTo>
                  <a:pt x="773976" y="494042"/>
                </a:lnTo>
                <a:lnTo>
                  <a:pt x="785863" y="473710"/>
                </a:lnTo>
                <a:lnTo>
                  <a:pt x="788009" y="445782"/>
                </a:lnTo>
                <a:lnTo>
                  <a:pt x="792721" y="424192"/>
                </a:lnTo>
                <a:lnTo>
                  <a:pt x="808850" y="405130"/>
                </a:lnTo>
                <a:lnTo>
                  <a:pt x="831100" y="387350"/>
                </a:lnTo>
                <a:lnTo>
                  <a:pt x="854176" y="374650"/>
                </a:lnTo>
                <a:lnTo>
                  <a:pt x="858901" y="425450"/>
                </a:lnTo>
                <a:lnTo>
                  <a:pt x="858901" y="289674"/>
                </a:lnTo>
                <a:lnTo>
                  <a:pt x="852144" y="274320"/>
                </a:lnTo>
                <a:lnTo>
                  <a:pt x="848080" y="267563"/>
                </a:lnTo>
                <a:lnTo>
                  <a:pt x="848080" y="347980"/>
                </a:lnTo>
                <a:lnTo>
                  <a:pt x="821093" y="361950"/>
                </a:lnTo>
                <a:lnTo>
                  <a:pt x="789724" y="383540"/>
                </a:lnTo>
                <a:lnTo>
                  <a:pt x="764819" y="412750"/>
                </a:lnTo>
                <a:lnTo>
                  <a:pt x="757275" y="448310"/>
                </a:lnTo>
                <a:lnTo>
                  <a:pt x="756526" y="464832"/>
                </a:lnTo>
                <a:lnTo>
                  <a:pt x="749693" y="477532"/>
                </a:lnTo>
                <a:lnTo>
                  <a:pt x="737603" y="488950"/>
                </a:lnTo>
                <a:lnTo>
                  <a:pt x="721080" y="499110"/>
                </a:lnTo>
                <a:lnTo>
                  <a:pt x="711746" y="504190"/>
                </a:lnTo>
                <a:lnTo>
                  <a:pt x="702729" y="510540"/>
                </a:lnTo>
                <a:lnTo>
                  <a:pt x="677748" y="547382"/>
                </a:lnTo>
                <a:lnTo>
                  <a:pt x="677583" y="561340"/>
                </a:lnTo>
                <a:lnTo>
                  <a:pt x="680567" y="575310"/>
                </a:lnTo>
                <a:lnTo>
                  <a:pt x="687666" y="590550"/>
                </a:lnTo>
                <a:lnTo>
                  <a:pt x="702132" y="610882"/>
                </a:lnTo>
                <a:lnTo>
                  <a:pt x="726579" y="632460"/>
                </a:lnTo>
                <a:lnTo>
                  <a:pt x="763625" y="654050"/>
                </a:lnTo>
                <a:lnTo>
                  <a:pt x="727951" y="685812"/>
                </a:lnTo>
                <a:lnTo>
                  <a:pt x="688047" y="713740"/>
                </a:lnTo>
                <a:lnTo>
                  <a:pt x="644461" y="737882"/>
                </a:lnTo>
                <a:lnTo>
                  <a:pt x="597738" y="756932"/>
                </a:lnTo>
                <a:lnTo>
                  <a:pt x="548449" y="770890"/>
                </a:lnTo>
                <a:lnTo>
                  <a:pt x="497128" y="779780"/>
                </a:lnTo>
                <a:lnTo>
                  <a:pt x="444347" y="782332"/>
                </a:lnTo>
                <a:lnTo>
                  <a:pt x="398500" y="779780"/>
                </a:lnTo>
                <a:lnTo>
                  <a:pt x="389509" y="778510"/>
                </a:lnTo>
                <a:lnTo>
                  <a:pt x="353504" y="773430"/>
                </a:lnTo>
                <a:lnTo>
                  <a:pt x="309499" y="763282"/>
                </a:lnTo>
                <a:lnTo>
                  <a:pt x="266674" y="748030"/>
                </a:lnTo>
                <a:lnTo>
                  <a:pt x="222351" y="726440"/>
                </a:lnTo>
                <a:lnTo>
                  <a:pt x="182181" y="702310"/>
                </a:lnTo>
                <a:lnTo>
                  <a:pt x="146329" y="674382"/>
                </a:lnTo>
                <a:lnTo>
                  <a:pt x="114998" y="642632"/>
                </a:lnTo>
                <a:lnTo>
                  <a:pt x="88366" y="608342"/>
                </a:lnTo>
                <a:lnTo>
                  <a:pt x="96456" y="601992"/>
                </a:lnTo>
                <a:lnTo>
                  <a:pt x="104952" y="594360"/>
                </a:lnTo>
                <a:lnTo>
                  <a:pt x="113842" y="585482"/>
                </a:lnTo>
                <a:lnTo>
                  <a:pt x="115176" y="584200"/>
                </a:lnTo>
                <a:lnTo>
                  <a:pt x="123164" y="576592"/>
                </a:lnTo>
                <a:lnTo>
                  <a:pt x="134251" y="561340"/>
                </a:lnTo>
                <a:lnTo>
                  <a:pt x="137985" y="544842"/>
                </a:lnTo>
                <a:lnTo>
                  <a:pt x="134340" y="527050"/>
                </a:lnTo>
                <a:lnTo>
                  <a:pt x="123291" y="510540"/>
                </a:lnTo>
                <a:lnTo>
                  <a:pt x="117309" y="500392"/>
                </a:lnTo>
                <a:lnTo>
                  <a:pt x="114820" y="486410"/>
                </a:lnTo>
                <a:lnTo>
                  <a:pt x="116408" y="471182"/>
                </a:lnTo>
                <a:lnTo>
                  <a:pt x="122656" y="455942"/>
                </a:lnTo>
                <a:lnTo>
                  <a:pt x="126288" y="450850"/>
                </a:lnTo>
                <a:lnTo>
                  <a:pt x="129197" y="444500"/>
                </a:lnTo>
                <a:lnTo>
                  <a:pt x="131330" y="438150"/>
                </a:lnTo>
                <a:lnTo>
                  <a:pt x="132689" y="431800"/>
                </a:lnTo>
                <a:lnTo>
                  <a:pt x="133807" y="411492"/>
                </a:lnTo>
                <a:lnTo>
                  <a:pt x="130924" y="393700"/>
                </a:lnTo>
                <a:lnTo>
                  <a:pt x="124053" y="378460"/>
                </a:lnTo>
                <a:lnTo>
                  <a:pt x="113258" y="363220"/>
                </a:lnTo>
                <a:lnTo>
                  <a:pt x="107149" y="357898"/>
                </a:lnTo>
                <a:lnTo>
                  <a:pt x="107149" y="544842"/>
                </a:lnTo>
                <a:lnTo>
                  <a:pt x="105435" y="552450"/>
                </a:lnTo>
                <a:lnTo>
                  <a:pt x="100304" y="560082"/>
                </a:lnTo>
                <a:lnTo>
                  <a:pt x="93129" y="566432"/>
                </a:lnTo>
                <a:lnTo>
                  <a:pt x="86245" y="572782"/>
                </a:lnTo>
                <a:lnTo>
                  <a:pt x="79629" y="579132"/>
                </a:lnTo>
                <a:lnTo>
                  <a:pt x="73253" y="584200"/>
                </a:lnTo>
                <a:lnTo>
                  <a:pt x="52501" y="541032"/>
                </a:lnTo>
                <a:lnTo>
                  <a:pt x="38468" y="495300"/>
                </a:lnTo>
                <a:lnTo>
                  <a:pt x="31419" y="449592"/>
                </a:lnTo>
                <a:lnTo>
                  <a:pt x="31610" y="402590"/>
                </a:lnTo>
                <a:lnTo>
                  <a:pt x="39344" y="355600"/>
                </a:lnTo>
                <a:lnTo>
                  <a:pt x="51079" y="358140"/>
                </a:lnTo>
                <a:lnTo>
                  <a:pt x="89255" y="379730"/>
                </a:lnTo>
                <a:lnTo>
                  <a:pt x="103060" y="414032"/>
                </a:lnTo>
                <a:lnTo>
                  <a:pt x="102082" y="427990"/>
                </a:lnTo>
                <a:lnTo>
                  <a:pt x="101447" y="433082"/>
                </a:lnTo>
                <a:lnTo>
                  <a:pt x="99288" y="438150"/>
                </a:lnTo>
                <a:lnTo>
                  <a:pt x="95986" y="443242"/>
                </a:lnTo>
                <a:lnTo>
                  <a:pt x="86525" y="464832"/>
                </a:lnTo>
                <a:lnTo>
                  <a:pt x="84188" y="488950"/>
                </a:lnTo>
                <a:lnTo>
                  <a:pt x="88823" y="510540"/>
                </a:lnTo>
                <a:lnTo>
                  <a:pt x="100304" y="528332"/>
                </a:lnTo>
                <a:lnTo>
                  <a:pt x="105435" y="535940"/>
                </a:lnTo>
                <a:lnTo>
                  <a:pt x="107149" y="544842"/>
                </a:lnTo>
                <a:lnTo>
                  <a:pt x="107149" y="357898"/>
                </a:lnTo>
                <a:lnTo>
                  <a:pt x="104521" y="355600"/>
                </a:lnTo>
                <a:lnTo>
                  <a:pt x="97243" y="349250"/>
                </a:lnTo>
                <a:lnTo>
                  <a:pt x="79603" y="340360"/>
                </a:lnTo>
                <a:lnTo>
                  <a:pt x="62141" y="334010"/>
                </a:lnTo>
                <a:lnTo>
                  <a:pt x="46710" y="328930"/>
                </a:lnTo>
                <a:lnTo>
                  <a:pt x="51701" y="316230"/>
                </a:lnTo>
                <a:lnTo>
                  <a:pt x="70840" y="275590"/>
                </a:lnTo>
                <a:lnTo>
                  <a:pt x="96393" y="236220"/>
                </a:lnTo>
                <a:lnTo>
                  <a:pt x="127228" y="199390"/>
                </a:lnTo>
                <a:lnTo>
                  <a:pt x="162814" y="167640"/>
                </a:lnTo>
                <a:lnTo>
                  <a:pt x="202577" y="139700"/>
                </a:lnTo>
                <a:lnTo>
                  <a:pt x="245973" y="116840"/>
                </a:lnTo>
                <a:lnTo>
                  <a:pt x="292468" y="97790"/>
                </a:lnTo>
                <a:lnTo>
                  <a:pt x="341490" y="83820"/>
                </a:lnTo>
                <a:lnTo>
                  <a:pt x="392518" y="76200"/>
                </a:lnTo>
                <a:lnTo>
                  <a:pt x="444982" y="72390"/>
                </a:lnTo>
                <a:lnTo>
                  <a:pt x="447522" y="72390"/>
                </a:lnTo>
                <a:lnTo>
                  <a:pt x="435216" y="90170"/>
                </a:lnTo>
                <a:lnTo>
                  <a:pt x="428472" y="107950"/>
                </a:lnTo>
                <a:lnTo>
                  <a:pt x="425615" y="120650"/>
                </a:lnTo>
                <a:lnTo>
                  <a:pt x="425043" y="125730"/>
                </a:lnTo>
                <a:lnTo>
                  <a:pt x="424916" y="129540"/>
                </a:lnTo>
                <a:lnTo>
                  <a:pt x="426440" y="133350"/>
                </a:lnTo>
                <a:lnTo>
                  <a:pt x="471678" y="163830"/>
                </a:lnTo>
                <a:lnTo>
                  <a:pt x="514121" y="180340"/>
                </a:lnTo>
                <a:lnTo>
                  <a:pt x="564108" y="182880"/>
                </a:lnTo>
                <a:lnTo>
                  <a:pt x="573887" y="180340"/>
                </a:lnTo>
                <a:lnTo>
                  <a:pt x="582650" y="176530"/>
                </a:lnTo>
                <a:lnTo>
                  <a:pt x="590067" y="170180"/>
                </a:lnTo>
                <a:lnTo>
                  <a:pt x="595858" y="163830"/>
                </a:lnTo>
                <a:lnTo>
                  <a:pt x="596747" y="161290"/>
                </a:lnTo>
                <a:lnTo>
                  <a:pt x="599414" y="161290"/>
                </a:lnTo>
                <a:lnTo>
                  <a:pt x="637349" y="173990"/>
                </a:lnTo>
                <a:lnTo>
                  <a:pt x="679678" y="200660"/>
                </a:lnTo>
                <a:lnTo>
                  <a:pt x="690537" y="209550"/>
                </a:lnTo>
                <a:lnTo>
                  <a:pt x="710920" y="223520"/>
                </a:lnTo>
                <a:lnTo>
                  <a:pt x="737108" y="236220"/>
                </a:lnTo>
                <a:lnTo>
                  <a:pt x="765403" y="241300"/>
                </a:lnTo>
                <a:lnTo>
                  <a:pt x="778357" y="241300"/>
                </a:lnTo>
                <a:lnTo>
                  <a:pt x="785342" y="238760"/>
                </a:lnTo>
                <a:lnTo>
                  <a:pt x="791946" y="234950"/>
                </a:lnTo>
                <a:lnTo>
                  <a:pt x="810196" y="261620"/>
                </a:lnTo>
                <a:lnTo>
                  <a:pt x="825677" y="288290"/>
                </a:lnTo>
                <a:lnTo>
                  <a:pt x="838327" y="317500"/>
                </a:lnTo>
                <a:lnTo>
                  <a:pt x="848080" y="347980"/>
                </a:lnTo>
                <a:lnTo>
                  <a:pt x="848080" y="267563"/>
                </a:lnTo>
                <a:lnTo>
                  <a:pt x="831532" y="240030"/>
                </a:lnTo>
                <a:lnTo>
                  <a:pt x="827849" y="234950"/>
                </a:lnTo>
                <a:lnTo>
                  <a:pt x="814044" y="215900"/>
                </a:lnTo>
                <a:lnTo>
                  <a:pt x="806678" y="205740"/>
                </a:lnTo>
                <a:lnTo>
                  <a:pt x="806043" y="205740"/>
                </a:lnTo>
                <a:lnTo>
                  <a:pt x="805281" y="204470"/>
                </a:lnTo>
                <a:lnTo>
                  <a:pt x="804265" y="203200"/>
                </a:lnTo>
                <a:lnTo>
                  <a:pt x="774293" y="171475"/>
                </a:lnTo>
                <a:lnTo>
                  <a:pt x="774293" y="213360"/>
                </a:lnTo>
                <a:lnTo>
                  <a:pt x="772007" y="214630"/>
                </a:lnTo>
                <a:lnTo>
                  <a:pt x="769848" y="214630"/>
                </a:lnTo>
                <a:lnTo>
                  <a:pt x="767816" y="215900"/>
                </a:lnTo>
                <a:lnTo>
                  <a:pt x="752614" y="213360"/>
                </a:lnTo>
                <a:lnTo>
                  <a:pt x="734606" y="205740"/>
                </a:lnTo>
                <a:lnTo>
                  <a:pt x="716584" y="194310"/>
                </a:lnTo>
                <a:lnTo>
                  <a:pt x="701395" y="181610"/>
                </a:lnTo>
                <a:lnTo>
                  <a:pt x="700760" y="181610"/>
                </a:lnTo>
                <a:lnTo>
                  <a:pt x="665226" y="157480"/>
                </a:lnTo>
                <a:lnTo>
                  <a:pt x="625195" y="138430"/>
                </a:lnTo>
                <a:lnTo>
                  <a:pt x="594207" y="134620"/>
                </a:lnTo>
                <a:lnTo>
                  <a:pt x="586117" y="137160"/>
                </a:lnTo>
                <a:lnTo>
                  <a:pt x="579069" y="140970"/>
                </a:lnTo>
                <a:lnTo>
                  <a:pt x="573151" y="144780"/>
                </a:lnTo>
                <a:lnTo>
                  <a:pt x="568426" y="151130"/>
                </a:lnTo>
                <a:lnTo>
                  <a:pt x="566648" y="153670"/>
                </a:lnTo>
                <a:lnTo>
                  <a:pt x="563219" y="156210"/>
                </a:lnTo>
                <a:lnTo>
                  <a:pt x="496811" y="146050"/>
                </a:lnTo>
                <a:lnTo>
                  <a:pt x="456539" y="121920"/>
                </a:lnTo>
                <a:lnTo>
                  <a:pt x="459270" y="110490"/>
                </a:lnTo>
                <a:lnTo>
                  <a:pt x="465315" y="97790"/>
                </a:lnTo>
                <a:lnTo>
                  <a:pt x="475945" y="85090"/>
                </a:lnTo>
                <a:lnTo>
                  <a:pt x="492480" y="74930"/>
                </a:lnTo>
                <a:lnTo>
                  <a:pt x="525945" y="80010"/>
                </a:lnTo>
                <a:lnTo>
                  <a:pt x="591159" y="95250"/>
                </a:lnTo>
                <a:lnTo>
                  <a:pt x="667042" y="128270"/>
                </a:lnTo>
                <a:lnTo>
                  <a:pt x="707148" y="153670"/>
                </a:lnTo>
                <a:lnTo>
                  <a:pt x="742950" y="181610"/>
                </a:lnTo>
                <a:lnTo>
                  <a:pt x="774293" y="213360"/>
                </a:lnTo>
                <a:lnTo>
                  <a:pt x="774293" y="171475"/>
                </a:lnTo>
                <a:lnTo>
                  <a:pt x="771880" y="168910"/>
                </a:lnTo>
                <a:lnTo>
                  <a:pt x="734707" y="138430"/>
                </a:lnTo>
                <a:lnTo>
                  <a:pt x="692937" y="111760"/>
                </a:lnTo>
                <a:lnTo>
                  <a:pt x="646785" y="87630"/>
                </a:lnTo>
                <a:lnTo>
                  <a:pt x="652322" y="77470"/>
                </a:lnTo>
                <a:lnTo>
                  <a:pt x="664819" y="54610"/>
                </a:lnTo>
                <a:lnTo>
                  <a:pt x="711073" y="77470"/>
                </a:lnTo>
                <a:lnTo>
                  <a:pt x="753770" y="104140"/>
                </a:lnTo>
                <a:lnTo>
                  <a:pt x="792645" y="134620"/>
                </a:lnTo>
                <a:lnTo>
                  <a:pt x="827430" y="167640"/>
                </a:lnTo>
                <a:lnTo>
                  <a:pt x="857846" y="204470"/>
                </a:lnTo>
                <a:lnTo>
                  <a:pt x="883666" y="243840"/>
                </a:lnTo>
                <a:lnTo>
                  <a:pt x="904595" y="287020"/>
                </a:lnTo>
                <a:lnTo>
                  <a:pt x="920635" y="332740"/>
                </a:lnTo>
                <a:lnTo>
                  <a:pt x="930490" y="378460"/>
                </a:lnTo>
                <a:lnTo>
                  <a:pt x="934161" y="425450"/>
                </a:lnTo>
                <a:lnTo>
                  <a:pt x="934161" y="280225"/>
                </a:lnTo>
                <a:lnTo>
                  <a:pt x="911174" y="232410"/>
                </a:lnTo>
                <a:lnTo>
                  <a:pt x="883729" y="190500"/>
                </a:lnTo>
                <a:lnTo>
                  <a:pt x="851331" y="151130"/>
                </a:lnTo>
                <a:lnTo>
                  <a:pt x="814285" y="115570"/>
                </a:lnTo>
                <a:lnTo>
                  <a:pt x="772833" y="83820"/>
                </a:lnTo>
                <a:lnTo>
                  <a:pt x="727290" y="54610"/>
                </a:lnTo>
                <a:lnTo>
                  <a:pt x="677900" y="30480"/>
                </a:lnTo>
                <a:lnTo>
                  <a:pt x="683615" y="20320"/>
                </a:lnTo>
                <a:lnTo>
                  <a:pt x="687298" y="13970"/>
                </a:lnTo>
                <a:lnTo>
                  <a:pt x="683996" y="6350"/>
                </a:lnTo>
                <a:lnTo>
                  <a:pt x="676249" y="2540"/>
                </a:lnTo>
                <a:lnTo>
                  <a:pt x="668502" y="0"/>
                </a:lnTo>
                <a:lnTo>
                  <a:pt x="659358" y="2540"/>
                </a:lnTo>
                <a:lnTo>
                  <a:pt x="655802" y="8890"/>
                </a:lnTo>
                <a:lnTo>
                  <a:pt x="618718" y="77470"/>
                </a:lnTo>
                <a:lnTo>
                  <a:pt x="611073" y="74930"/>
                </a:lnTo>
                <a:lnTo>
                  <a:pt x="533704" y="54610"/>
                </a:lnTo>
                <a:lnTo>
                  <a:pt x="489750" y="48260"/>
                </a:lnTo>
                <a:lnTo>
                  <a:pt x="444982" y="46990"/>
                </a:lnTo>
                <a:lnTo>
                  <a:pt x="395554" y="48260"/>
                </a:lnTo>
                <a:lnTo>
                  <a:pt x="346925" y="55880"/>
                </a:lnTo>
                <a:lnTo>
                  <a:pt x="299516" y="67310"/>
                </a:lnTo>
                <a:lnTo>
                  <a:pt x="253784" y="83820"/>
                </a:lnTo>
                <a:lnTo>
                  <a:pt x="210159" y="104140"/>
                </a:lnTo>
                <a:lnTo>
                  <a:pt x="168465" y="128270"/>
                </a:lnTo>
                <a:lnTo>
                  <a:pt x="130594" y="157480"/>
                </a:lnTo>
                <a:lnTo>
                  <a:pt x="96850" y="189230"/>
                </a:lnTo>
                <a:lnTo>
                  <a:pt x="67513" y="224790"/>
                </a:lnTo>
                <a:lnTo>
                  <a:pt x="42900" y="264160"/>
                </a:lnTo>
                <a:lnTo>
                  <a:pt x="25717" y="299720"/>
                </a:lnTo>
                <a:lnTo>
                  <a:pt x="12674" y="336550"/>
                </a:lnTo>
                <a:lnTo>
                  <a:pt x="12420" y="336550"/>
                </a:lnTo>
                <a:lnTo>
                  <a:pt x="12420" y="337820"/>
                </a:lnTo>
                <a:lnTo>
                  <a:pt x="2654" y="384810"/>
                </a:lnTo>
                <a:lnTo>
                  <a:pt x="114" y="427990"/>
                </a:lnTo>
                <a:lnTo>
                  <a:pt x="3898" y="478790"/>
                </a:lnTo>
                <a:lnTo>
                  <a:pt x="14478" y="524510"/>
                </a:lnTo>
                <a:lnTo>
                  <a:pt x="31407" y="567690"/>
                </a:lnTo>
                <a:lnTo>
                  <a:pt x="54457" y="609600"/>
                </a:lnTo>
                <a:lnTo>
                  <a:pt x="54965" y="610882"/>
                </a:lnTo>
                <a:lnTo>
                  <a:pt x="55727" y="612140"/>
                </a:lnTo>
                <a:lnTo>
                  <a:pt x="56743" y="613410"/>
                </a:lnTo>
                <a:lnTo>
                  <a:pt x="84137" y="650240"/>
                </a:lnTo>
                <a:lnTo>
                  <a:pt x="116522" y="684530"/>
                </a:lnTo>
                <a:lnTo>
                  <a:pt x="153695" y="716280"/>
                </a:lnTo>
                <a:lnTo>
                  <a:pt x="195478" y="742962"/>
                </a:lnTo>
                <a:lnTo>
                  <a:pt x="241655" y="767080"/>
                </a:lnTo>
                <a:lnTo>
                  <a:pt x="201904" y="839482"/>
                </a:lnTo>
                <a:lnTo>
                  <a:pt x="198348" y="845832"/>
                </a:lnTo>
                <a:lnTo>
                  <a:pt x="201650" y="853440"/>
                </a:lnTo>
                <a:lnTo>
                  <a:pt x="209143" y="857262"/>
                </a:lnTo>
                <a:lnTo>
                  <a:pt x="211302" y="857262"/>
                </a:lnTo>
                <a:lnTo>
                  <a:pt x="213715" y="858532"/>
                </a:lnTo>
                <a:lnTo>
                  <a:pt x="221589" y="858532"/>
                </a:lnTo>
                <a:lnTo>
                  <a:pt x="227177" y="854710"/>
                </a:lnTo>
                <a:lnTo>
                  <a:pt x="229590" y="850912"/>
                </a:lnTo>
                <a:lnTo>
                  <a:pt x="235432" y="840740"/>
                </a:lnTo>
                <a:lnTo>
                  <a:pt x="282486" y="855980"/>
                </a:lnTo>
                <a:lnTo>
                  <a:pt x="330504" y="866140"/>
                </a:lnTo>
                <a:lnTo>
                  <a:pt x="379209" y="873760"/>
                </a:lnTo>
                <a:lnTo>
                  <a:pt x="428345" y="877582"/>
                </a:lnTo>
                <a:lnTo>
                  <a:pt x="428345" y="961390"/>
                </a:lnTo>
                <a:lnTo>
                  <a:pt x="402183" y="961390"/>
                </a:lnTo>
                <a:lnTo>
                  <a:pt x="362699" y="969010"/>
                </a:lnTo>
                <a:lnTo>
                  <a:pt x="330441" y="988060"/>
                </a:lnTo>
                <a:lnTo>
                  <a:pt x="308686" y="1016012"/>
                </a:lnTo>
                <a:lnTo>
                  <a:pt x="300710" y="1049032"/>
                </a:lnTo>
                <a:lnTo>
                  <a:pt x="300710" y="1056640"/>
                </a:lnTo>
                <a:lnTo>
                  <a:pt x="307568" y="1062990"/>
                </a:lnTo>
                <a:lnTo>
                  <a:pt x="656310" y="1062990"/>
                </a:lnTo>
                <a:lnTo>
                  <a:pt x="663168" y="1056640"/>
                </a:lnTo>
                <a:lnTo>
                  <a:pt x="663168" y="1047762"/>
                </a:lnTo>
                <a:lnTo>
                  <a:pt x="660603" y="1037590"/>
                </a:lnTo>
                <a:lnTo>
                  <a:pt x="654850" y="1014730"/>
                </a:lnTo>
                <a:lnTo>
                  <a:pt x="633996" y="988060"/>
                </a:lnTo>
                <a:lnTo>
                  <a:pt x="633006" y="986790"/>
                </a:lnTo>
                <a:lnTo>
                  <a:pt x="630783" y="985570"/>
                </a:lnTo>
                <a:lnTo>
                  <a:pt x="630783" y="1037590"/>
                </a:lnTo>
                <a:lnTo>
                  <a:pt x="333095" y="1037590"/>
                </a:lnTo>
                <a:lnTo>
                  <a:pt x="357632" y="1002030"/>
                </a:lnTo>
                <a:lnTo>
                  <a:pt x="402183" y="988060"/>
                </a:lnTo>
                <a:lnTo>
                  <a:pt x="561695" y="988060"/>
                </a:lnTo>
                <a:lnTo>
                  <a:pt x="606234" y="1002030"/>
                </a:lnTo>
                <a:lnTo>
                  <a:pt x="630783" y="1037590"/>
                </a:lnTo>
                <a:lnTo>
                  <a:pt x="630783" y="985570"/>
                </a:lnTo>
                <a:lnTo>
                  <a:pt x="600875" y="969010"/>
                </a:lnTo>
                <a:lnTo>
                  <a:pt x="561695" y="961390"/>
                </a:lnTo>
                <a:lnTo>
                  <a:pt x="536041" y="961390"/>
                </a:lnTo>
                <a:lnTo>
                  <a:pt x="536041" y="873760"/>
                </a:lnTo>
                <a:lnTo>
                  <a:pt x="536041" y="869962"/>
                </a:lnTo>
                <a:lnTo>
                  <a:pt x="557314" y="866140"/>
                </a:lnTo>
                <a:lnTo>
                  <a:pt x="599503" y="855980"/>
                </a:lnTo>
                <a:lnTo>
                  <a:pt x="668274" y="833132"/>
                </a:lnTo>
                <a:lnTo>
                  <a:pt x="713486" y="812812"/>
                </a:lnTo>
                <a:lnTo>
                  <a:pt x="755751" y="787412"/>
                </a:lnTo>
                <a:lnTo>
                  <a:pt x="794880" y="760730"/>
                </a:lnTo>
                <a:lnTo>
                  <a:pt x="830618" y="728980"/>
                </a:lnTo>
                <a:lnTo>
                  <a:pt x="862774" y="695960"/>
                </a:lnTo>
                <a:lnTo>
                  <a:pt x="891095" y="659130"/>
                </a:lnTo>
                <a:lnTo>
                  <a:pt x="915390" y="619760"/>
                </a:lnTo>
                <a:lnTo>
                  <a:pt x="937475" y="572782"/>
                </a:lnTo>
                <a:lnTo>
                  <a:pt x="953096" y="524510"/>
                </a:lnTo>
                <a:lnTo>
                  <a:pt x="962228" y="474992"/>
                </a:lnTo>
                <a:lnTo>
                  <a:pt x="964857" y="425450"/>
                </a:lnTo>
                <a:close/>
              </a:path>
            </a:pathLst>
          </a:custGeom>
          <a:solidFill>
            <a:srgbClr val="C3D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8670" y="4857494"/>
            <a:ext cx="1849120" cy="1320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dirty="0">
                <a:solidFill>
                  <a:srgbClr val="002C5C"/>
                </a:solidFill>
                <a:latin typeface="Century Gothic"/>
                <a:cs typeface="Century Gothic"/>
              </a:rPr>
              <a:t>2021</a:t>
            </a:r>
            <a:r>
              <a:rPr sz="650" spc="6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650" dirty="0">
                <a:solidFill>
                  <a:srgbClr val="002C5C"/>
                </a:solidFill>
                <a:latin typeface="Century Gothic"/>
                <a:cs typeface="Century Gothic"/>
              </a:rPr>
              <a:t>RNL</a:t>
            </a:r>
            <a:r>
              <a:rPr sz="650" spc="7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650" dirty="0">
                <a:solidFill>
                  <a:srgbClr val="002C5C"/>
                </a:solidFill>
                <a:latin typeface="Century Gothic"/>
                <a:cs typeface="Century Gothic"/>
              </a:rPr>
              <a:t>High</a:t>
            </a:r>
            <a:r>
              <a:rPr sz="650" spc="114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650" dirty="0">
                <a:solidFill>
                  <a:srgbClr val="002C5C"/>
                </a:solidFill>
                <a:latin typeface="Century Gothic"/>
                <a:cs typeface="Century Gothic"/>
              </a:rPr>
              <a:t>School</a:t>
            </a:r>
            <a:r>
              <a:rPr sz="650" spc="10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650" dirty="0">
                <a:solidFill>
                  <a:srgbClr val="002C5C"/>
                </a:solidFill>
                <a:latin typeface="Century Gothic"/>
                <a:cs typeface="Century Gothic"/>
              </a:rPr>
              <a:t>E-Expectations</a:t>
            </a:r>
            <a:r>
              <a:rPr sz="650" spc="4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650" spc="-10" dirty="0">
                <a:solidFill>
                  <a:srgbClr val="002C5C"/>
                </a:solidFill>
                <a:latin typeface="Century Gothic"/>
                <a:cs typeface="Century Gothic"/>
              </a:rPr>
              <a:t>Report</a:t>
            </a:r>
            <a:endParaRPr sz="65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3845" y="4858308"/>
            <a:ext cx="8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entury Gothic"/>
                <a:cs typeface="Century Gothic"/>
              </a:rPr>
              <a:t>5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3548" y="485647"/>
            <a:ext cx="31165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General</a:t>
            </a:r>
            <a:r>
              <a:rPr sz="2300" spc="-35" dirty="0">
                <a:solidFill>
                  <a:srgbClr val="002C5C"/>
                </a:solidFill>
              </a:rPr>
              <a:t> </a:t>
            </a:r>
            <a:r>
              <a:rPr sz="2300" spc="-10" dirty="0">
                <a:solidFill>
                  <a:srgbClr val="002C5C"/>
                </a:solidFill>
              </a:rPr>
              <a:t>Observations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063548" y="879729"/>
            <a:ext cx="7470852" cy="3933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SUNY</a:t>
            </a:r>
            <a:r>
              <a:rPr sz="1600" i="1" spc="-2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Old</a:t>
            </a:r>
            <a:r>
              <a:rPr sz="1600" i="1" spc="-4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Westbury</a:t>
            </a:r>
            <a:r>
              <a:rPr sz="1600" i="1" spc="-6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has</a:t>
            </a:r>
            <a:r>
              <a:rPr sz="1600" i="1" spc="-5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the</a:t>
            </a:r>
            <a:r>
              <a:rPr sz="1600" i="1" spc="-6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key</a:t>
            </a:r>
            <a:r>
              <a:rPr sz="1600" i="1" spc="-3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elements</a:t>
            </a:r>
            <a:r>
              <a:rPr sz="1600" i="1" spc="-4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for</a:t>
            </a:r>
            <a:r>
              <a:rPr sz="1600" i="1" spc="-4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spc="-10" dirty="0">
                <a:solidFill>
                  <a:srgbClr val="002C5C"/>
                </a:solidFill>
                <a:latin typeface="Century Gothic"/>
                <a:cs typeface="Century Gothic"/>
              </a:rPr>
              <a:t>success!</a:t>
            </a:r>
            <a:endParaRPr lang="en-US" sz="1600" i="1" spc="-10" dirty="0">
              <a:solidFill>
                <a:srgbClr val="002C5C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Century Gothic"/>
              <a:cs typeface="Century Gothic"/>
            </a:endParaRPr>
          </a:p>
          <a:p>
            <a:pPr marL="128270" marR="5080" indent="-116205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128905" algn="l"/>
              </a:tabLst>
            </a:pPr>
            <a:r>
              <a:rPr dirty="0">
                <a:latin typeface="Cambria"/>
                <a:cs typeface="Cambria"/>
              </a:rPr>
              <a:t>People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care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about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SUNY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Old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Westbury,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your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mission,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&amp;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students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you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serve.</a:t>
            </a:r>
            <a:r>
              <a:rPr spc="-15" dirty="0">
                <a:latin typeface="Cambria"/>
                <a:cs typeface="Cambria"/>
              </a:rPr>
              <a:t> </a:t>
            </a:r>
            <a:endParaRPr lang="en-US" spc="-15" dirty="0">
              <a:latin typeface="Cambria"/>
              <a:cs typeface="Cambria"/>
            </a:endParaRPr>
          </a:p>
          <a:p>
            <a:pPr marL="128270" marR="5080" indent="-116205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128905" algn="l"/>
              </a:tabLst>
            </a:pPr>
            <a:r>
              <a:rPr dirty="0">
                <a:latin typeface="Cambria"/>
                <a:cs typeface="Cambria"/>
              </a:rPr>
              <a:t>There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excitement </a:t>
            </a:r>
            <a:r>
              <a:rPr dirty="0">
                <a:latin typeface="Cambria"/>
                <a:cs typeface="Cambria"/>
              </a:rPr>
              <a:t>about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President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direction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campus.</a:t>
            </a:r>
            <a:endParaRPr dirty="0">
              <a:latin typeface="Cambria"/>
              <a:cs typeface="Cambria"/>
            </a:endParaRPr>
          </a:p>
          <a:p>
            <a:pPr marL="128270" marR="113030" indent="-11620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28905" algn="l"/>
              </a:tabLst>
            </a:pPr>
            <a:r>
              <a:rPr dirty="0">
                <a:latin typeface="Cambria"/>
                <a:cs typeface="Cambria"/>
              </a:rPr>
              <a:t>Goal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setting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loose</a:t>
            </a:r>
            <a:r>
              <a:rPr lang="en-US" dirty="0">
                <a:latin typeface="Cambria"/>
                <a:cs typeface="Cambria"/>
              </a:rPr>
              <a:t>. Need </a:t>
            </a:r>
            <a:r>
              <a:rPr spc="-20" dirty="0">
                <a:latin typeface="Cambria"/>
                <a:cs typeface="Cambria"/>
              </a:rPr>
              <a:t>more </a:t>
            </a:r>
            <a:r>
              <a:rPr dirty="0">
                <a:latin typeface="Cambria"/>
                <a:cs typeface="Cambria"/>
              </a:rPr>
              <a:t>numeric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goals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–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Counselor,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program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–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both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recruitment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retention.</a:t>
            </a:r>
            <a:endParaRPr dirty="0">
              <a:latin typeface="Cambria"/>
              <a:cs typeface="Cambria"/>
            </a:endParaRPr>
          </a:p>
          <a:p>
            <a:pPr marL="128270" marR="13335" indent="-11620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8905" algn="l"/>
              </a:tabLst>
            </a:pPr>
            <a:r>
              <a:rPr lang="en-US" spc="-10" dirty="0">
                <a:latin typeface="Cambria"/>
                <a:cs typeface="Cambria"/>
              </a:rPr>
              <a:t>Urgency for e</a:t>
            </a:r>
            <a:r>
              <a:rPr spc="-10" dirty="0">
                <a:latin typeface="Cambria"/>
                <a:cs typeface="Cambria"/>
              </a:rPr>
              <a:t>nrollment </a:t>
            </a:r>
            <a:r>
              <a:rPr dirty="0">
                <a:latin typeface="Cambria"/>
                <a:cs typeface="Cambria"/>
              </a:rPr>
              <a:t>planning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permeating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all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10" dirty="0">
                <a:latin typeface="Cambria"/>
                <a:cs typeface="Cambria"/>
              </a:rPr>
              <a:t> campus.</a:t>
            </a:r>
            <a:endParaRPr dirty="0">
              <a:latin typeface="Cambria"/>
              <a:cs typeface="Cambria"/>
            </a:endParaRPr>
          </a:p>
          <a:p>
            <a:pPr marL="128270" indent="-11620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8905" algn="l"/>
              </a:tabLst>
            </a:pPr>
            <a:r>
              <a:rPr spc="-20" dirty="0">
                <a:latin typeface="Cambria"/>
                <a:cs typeface="Cambria"/>
              </a:rPr>
              <a:t>Your </a:t>
            </a:r>
            <a:r>
              <a:rPr dirty="0">
                <a:latin typeface="Cambria"/>
                <a:cs typeface="Cambria"/>
              </a:rPr>
              <a:t>identity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defined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differently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different</a:t>
            </a:r>
            <a:r>
              <a:rPr spc="-10" dirty="0">
                <a:latin typeface="Cambria"/>
                <a:cs typeface="Cambria"/>
              </a:rPr>
              <a:t> groups.</a:t>
            </a:r>
            <a:endParaRPr dirty="0">
              <a:latin typeface="Cambria"/>
              <a:cs typeface="Cambria"/>
            </a:endParaRPr>
          </a:p>
          <a:p>
            <a:pPr marL="128270" marR="771525" indent="-11620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8905" algn="l"/>
              </a:tabLst>
            </a:pPr>
            <a:r>
              <a:rPr lang="en-US" dirty="0">
                <a:latin typeface="Cambria"/>
                <a:cs typeface="Cambria"/>
              </a:rPr>
              <a:t>G</a:t>
            </a:r>
            <a:r>
              <a:rPr dirty="0">
                <a:latin typeface="Cambria"/>
                <a:cs typeface="Cambria"/>
              </a:rPr>
              <a:t>rowing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our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Graduate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&amp;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Online </a:t>
            </a:r>
            <a:r>
              <a:rPr spc="-10" dirty="0">
                <a:latin typeface="Cambria"/>
                <a:cs typeface="Cambria"/>
              </a:rPr>
              <a:t>programs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needs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lifted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priority. </a:t>
            </a:r>
            <a:endParaRPr dirty="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0623" y="512063"/>
            <a:ext cx="330506" cy="33050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0"/>
            <a:ext cx="914400" cy="5143500"/>
            <a:chOff x="0" y="0"/>
            <a:chExt cx="914400" cy="51435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EC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548" y="423642"/>
            <a:ext cx="5219065" cy="7251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300" dirty="0">
                <a:solidFill>
                  <a:srgbClr val="002C5C"/>
                </a:solidFill>
              </a:rPr>
              <a:t>General</a:t>
            </a:r>
            <a:r>
              <a:rPr sz="2300" spc="-35" dirty="0">
                <a:solidFill>
                  <a:srgbClr val="002C5C"/>
                </a:solidFill>
              </a:rPr>
              <a:t> </a:t>
            </a:r>
            <a:r>
              <a:rPr sz="2300" spc="-10" dirty="0">
                <a:solidFill>
                  <a:srgbClr val="002C5C"/>
                </a:solidFill>
              </a:rPr>
              <a:t>Observations</a:t>
            </a:r>
            <a:endParaRPr sz="2300"/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SUNY</a:t>
            </a:r>
            <a:r>
              <a:rPr sz="1600" i="1" spc="-2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Old</a:t>
            </a:r>
            <a:r>
              <a:rPr sz="1600" i="1" spc="-4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Westbury</a:t>
            </a:r>
            <a:r>
              <a:rPr sz="1600" i="1" spc="-6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has</a:t>
            </a:r>
            <a:r>
              <a:rPr sz="1600" i="1" spc="-5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the</a:t>
            </a:r>
            <a:r>
              <a:rPr sz="1600" i="1" spc="-6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key</a:t>
            </a:r>
            <a:r>
              <a:rPr sz="1600" i="1" spc="-3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elements</a:t>
            </a:r>
            <a:r>
              <a:rPr sz="1600" i="1" spc="-4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for</a:t>
            </a:r>
            <a:r>
              <a:rPr sz="1600" i="1" spc="-40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spc="-10" dirty="0">
                <a:solidFill>
                  <a:srgbClr val="002C5C"/>
                </a:solidFill>
                <a:latin typeface="Century Gothic"/>
                <a:cs typeface="Century Gothic"/>
              </a:rPr>
              <a:t>success!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548" y="1364945"/>
            <a:ext cx="6921500" cy="4101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28905" algn="l"/>
              </a:tabLst>
            </a:pPr>
            <a:r>
              <a:rPr lang="en-US" sz="1600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nstitutional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lang="en-US" sz="1600" spc="-30" dirty="0">
                <a:latin typeface="Cambria"/>
                <a:cs typeface="Cambria"/>
              </a:rPr>
              <a:t>A</a:t>
            </a:r>
            <a:r>
              <a:rPr sz="1600" spc="-10" dirty="0">
                <a:latin typeface="Cambria"/>
                <a:cs typeface="Cambria"/>
              </a:rPr>
              <a:t>dvancement </a:t>
            </a:r>
            <a:r>
              <a:rPr lang="en-US" sz="1600" spc="-10" dirty="0">
                <a:latin typeface="Cambria"/>
                <a:cs typeface="Cambria"/>
              </a:rPr>
              <a:t>&amp; Athletics both need databases.</a:t>
            </a:r>
            <a:r>
              <a:rPr sz="1600" spc="-10" dirty="0">
                <a:latin typeface="Cambria"/>
                <a:cs typeface="Cambria"/>
              </a:rPr>
              <a:t> </a:t>
            </a:r>
            <a:endParaRPr sz="1600" dirty="0">
              <a:latin typeface="Cambria"/>
              <a:cs typeface="Cambria"/>
            </a:endParaRPr>
          </a:p>
          <a:p>
            <a:pPr marL="128270" marR="539750" indent="-11620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28905" algn="l"/>
              </a:tabLst>
            </a:pPr>
            <a:r>
              <a:rPr lang="en-US" sz="1600" spc="-10" dirty="0">
                <a:latin typeface="Cambria"/>
                <a:cs typeface="Cambria"/>
              </a:rPr>
              <a:t>S</a:t>
            </a:r>
            <a:r>
              <a:rPr sz="1600" dirty="0">
                <a:latin typeface="Cambria"/>
                <a:cs typeface="Cambria"/>
              </a:rPr>
              <a:t>trengthen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ties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between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Admissions</a:t>
            </a:r>
            <a:r>
              <a:rPr lang="en-US" sz="1600" dirty="0">
                <a:latin typeface="Cambria"/>
                <a:cs typeface="Cambria"/>
              </a:rPr>
              <a:t>,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Financial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Aid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Athletics.</a:t>
            </a:r>
            <a:endParaRPr lang="en-US" sz="1600" spc="-10" dirty="0">
              <a:latin typeface="Cambria"/>
              <a:cs typeface="Cambria"/>
            </a:endParaRPr>
          </a:p>
          <a:p>
            <a:pPr marL="128270" marR="539750" indent="-11620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28905" algn="l"/>
              </a:tabLst>
            </a:pPr>
            <a:r>
              <a:rPr lang="en-US" sz="1600" dirty="0">
                <a:latin typeface="Cambria"/>
                <a:cs typeface="Cambria"/>
              </a:rPr>
              <a:t>Being </a:t>
            </a:r>
            <a:r>
              <a:rPr sz="1600" dirty="0">
                <a:latin typeface="Cambria"/>
                <a:cs typeface="Cambria"/>
              </a:rPr>
              <a:t>thinly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staffed</a:t>
            </a:r>
            <a:r>
              <a:rPr lang="en-US" sz="1600" spc="-10" dirty="0">
                <a:latin typeface="Cambria"/>
                <a:cs typeface="Cambria"/>
              </a:rPr>
              <a:t> carries risks.</a:t>
            </a:r>
            <a:endParaRPr sz="1600" dirty="0">
              <a:latin typeface="Cambria"/>
              <a:cs typeface="Cambria"/>
            </a:endParaRPr>
          </a:p>
          <a:p>
            <a:pPr marL="128270" marR="42545" indent="-11620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8905" algn="l"/>
              </a:tabLst>
            </a:pPr>
            <a:r>
              <a:rPr sz="1600" dirty="0">
                <a:latin typeface="Cambria"/>
                <a:cs typeface="Cambria"/>
              </a:rPr>
              <a:t>There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general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tiredness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across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campus,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caused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by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Pandemic.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Look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opportunities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thank </a:t>
            </a:r>
            <a:r>
              <a:rPr sz="1600" dirty="0">
                <a:latin typeface="Cambria"/>
                <a:cs typeface="Cambria"/>
              </a:rPr>
              <a:t>people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who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have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been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asked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do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more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with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less.</a:t>
            </a:r>
            <a:endParaRPr sz="1600" dirty="0">
              <a:latin typeface="Cambria"/>
              <a:cs typeface="Cambria"/>
            </a:endParaRPr>
          </a:p>
          <a:p>
            <a:pPr marL="128270" marR="10795" indent="-11620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28905" algn="l"/>
              </a:tabLst>
            </a:pPr>
            <a:r>
              <a:rPr sz="1600" dirty="0">
                <a:latin typeface="Cambria"/>
                <a:cs typeface="Cambria"/>
              </a:rPr>
              <a:t>The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academic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unit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would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love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have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“student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reset.”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lang="en-US" sz="1600" spc="-25" dirty="0">
                <a:latin typeface="Cambria"/>
                <a:cs typeface="Cambria"/>
              </a:rPr>
              <a:t> N</a:t>
            </a:r>
            <a:r>
              <a:rPr sz="1600" dirty="0">
                <a:latin typeface="Cambria"/>
                <a:cs typeface="Cambria"/>
              </a:rPr>
              <a:t>eed/desire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ensuring</a:t>
            </a:r>
            <a:r>
              <a:rPr sz="1600" spc="-10" dirty="0">
                <a:latin typeface="Cambria"/>
                <a:cs typeface="Cambria"/>
              </a:rPr>
              <a:t> students </a:t>
            </a:r>
            <a:r>
              <a:rPr sz="1600" dirty="0">
                <a:latin typeface="Cambria"/>
                <a:cs typeface="Cambria"/>
              </a:rPr>
              <a:t>understand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their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academic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responsibilities.</a:t>
            </a:r>
            <a:endParaRPr lang="en-US" sz="1600" spc="-10" dirty="0">
              <a:latin typeface="Cambria"/>
              <a:cs typeface="Cambria"/>
            </a:endParaRPr>
          </a:p>
          <a:p>
            <a:pPr marL="128270" marR="5080" indent="-1162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28905" algn="l"/>
              </a:tabLst>
            </a:pPr>
            <a:endParaRPr lang="en-US" sz="1600" dirty="0">
              <a:latin typeface="Cambria"/>
              <a:cs typeface="Cambria"/>
            </a:endParaRPr>
          </a:p>
          <a:p>
            <a:pPr marL="128270" marR="5080" indent="-1162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28905" algn="l"/>
              </a:tabLst>
            </a:pPr>
            <a:r>
              <a:rPr lang="en-US" sz="1600" dirty="0">
                <a:latin typeface="Cambria"/>
                <a:cs typeface="Cambria"/>
              </a:rPr>
              <a:t>Need</a:t>
            </a:r>
            <a:r>
              <a:rPr lang="en-US" sz="1600" spc="-3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to</a:t>
            </a:r>
            <a:r>
              <a:rPr lang="en-US" sz="1600" spc="-35" dirty="0">
                <a:latin typeface="Cambria"/>
                <a:cs typeface="Cambria"/>
              </a:rPr>
              <a:t> train, </a:t>
            </a:r>
            <a:r>
              <a:rPr lang="en-US" sz="1600" dirty="0">
                <a:latin typeface="Cambria"/>
                <a:cs typeface="Cambria"/>
              </a:rPr>
              <a:t>understand</a:t>
            </a:r>
            <a:r>
              <a:rPr lang="en-US" sz="1600" spc="-20" dirty="0">
                <a:latin typeface="Cambria"/>
                <a:cs typeface="Cambria"/>
              </a:rPr>
              <a:t> </a:t>
            </a:r>
            <a:r>
              <a:rPr lang="en-US" sz="1600" spc="-25" dirty="0">
                <a:latin typeface="Cambria"/>
                <a:cs typeface="Cambria"/>
              </a:rPr>
              <a:t>and </a:t>
            </a:r>
            <a:r>
              <a:rPr lang="en-US" sz="1600" dirty="0">
                <a:latin typeface="Cambria"/>
                <a:cs typeface="Cambria"/>
              </a:rPr>
              <a:t>use</a:t>
            </a:r>
            <a:r>
              <a:rPr lang="en-US" sz="1600" spc="-2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information from Institutional Research for</a:t>
            </a:r>
            <a:r>
              <a:rPr lang="en-US" sz="1600" spc="-2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decision-</a:t>
            </a:r>
            <a:r>
              <a:rPr lang="en-US" sz="1600" spc="-10" dirty="0">
                <a:latin typeface="Cambria"/>
                <a:cs typeface="Cambria"/>
              </a:rPr>
              <a:t>making.</a:t>
            </a:r>
            <a:endParaRPr lang="en-US" sz="1600" dirty="0">
              <a:latin typeface="Cambria"/>
              <a:cs typeface="Cambria"/>
            </a:endParaRPr>
          </a:p>
          <a:p>
            <a:pPr marL="128270" marR="39370" indent="-11620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8905" algn="l"/>
              </a:tabLst>
            </a:pPr>
            <a:r>
              <a:rPr lang="en-US" sz="1600" spc="-10" dirty="0">
                <a:latin typeface="Cambria"/>
                <a:cs typeface="Cambria"/>
              </a:rPr>
              <a:t>One-Stop</a:t>
            </a:r>
            <a:r>
              <a:rPr lang="en-US" sz="1600" spc="-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in</a:t>
            </a:r>
            <a:r>
              <a:rPr lang="en-US" sz="1600" spc="1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its</a:t>
            </a:r>
            <a:r>
              <a:rPr lang="en-US" sz="1600" spc="-2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infancy</a:t>
            </a:r>
            <a:r>
              <a:rPr lang="en-US" sz="1600" spc="-10" dirty="0">
                <a:latin typeface="Cambria"/>
                <a:cs typeface="Cambria"/>
              </a:rPr>
              <a:t> &amp;</a:t>
            </a:r>
            <a:r>
              <a:rPr lang="en-US" sz="1600" spc="-1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a</a:t>
            </a:r>
            <a:r>
              <a:rPr lang="en-US" sz="1600" spc="-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good</a:t>
            </a:r>
            <a:r>
              <a:rPr lang="en-US" sz="1600" spc="-1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idea. Al</a:t>
            </a:r>
            <a:r>
              <a:rPr lang="en-US" sz="1600" spc="-10" dirty="0">
                <a:latin typeface="Cambria"/>
                <a:cs typeface="Cambria"/>
              </a:rPr>
              <a:t>ign </a:t>
            </a:r>
            <a:r>
              <a:rPr lang="en-US" sz="1600" dirty="0">
                <a:latin typeface="Cambria"/>
                <a:cs typeface="Cambria"/>
              </a:rPr>
              <a:t>these</a:t>
            </a:r>
            <a:r>
              <a:rPr lang="en-US" sz="1600" spc="-4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key</a:t>
            </a:r>
            <a:r>
              <a:rPr lang="en-US" sz="1600" spc="-2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function</a:t>
            </a:r>
            <a:r>
              <a:rPr lang="en-US" sz="1600" spc="-1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areas</a:t>
            </a:r>
            <a:r>
              <a:rPr lang="en-US" sz="1600" spc="-2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with</a:t>
            </a:r>
            <a:r>
              <a:rPr lang="en-US" sz="1600" spc="-1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a</a:t>
            </a:r>
            <a:r>
              <a:rPr lang="en-US" sz="1600" spc="-25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single</a:t>
            </a:r>
            <a:r>
              <a:rPr lang="en-US" sz="1600" spc="-10" dirty="0">
                <a:latin typeface="Cambria"/>
                <a:cs typeface="Cambria"/>
              </a:rPr>
              <a:t> </a:t>
            </a:r>
            <a:r>
              <a:rPr lang="en-US" sz="1600" dirty="0">
                <a:latin typeface="Cambria"/>
                <a:cs typeface="Cambria"/>
              </a:rPr>
              <a:t>Vice</a:t>
            </a:r>
            <a:r>
              <a:rPr lang="en-US" sz="1600" spc="-15" dirty="0">
                <a:latin typeface="Cambria"/>
                <a:cs typeface="Cambria"/>
              </a:rPr>
              <a:t> </a:t>
            </a:r>
            <a:r>
              <a:rPr lang="en-US" sz="1600" spc="-10" dirty="0">
                <a:latin typeface="Cambria"/>
                <a:cs typeface="Cambria"/>
              </a:rPr>
              <a:t>President.</a:t>
            </a:r>
            <a:endParaRPr lang="en-US" sz="1600" dirty="0">
              <a:latin typeface="Cambria"/>
              <a:cs typeface="Cambria"/>
            </a:endParaRPr>
          </a:p>
          <a:p>
            <a:pPr marL="128270" marR="10795" indent="-11620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28905" algn="l"/>
              </a:tabLst>
            </a:pPr>
            <a:endParaRPr sz="12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0623" y="512063"/>
            <a:ext cx="330506" cy="33050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914400" cy="5143500"/>
            <a:chOff x="0" y="0"/>
            <a:chExt cx="914400" cy="514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ECA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48445" y="4857639"/>
            <a:ext cx="152400" cy="16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latin typeface="Century Gothic"/>
                <a:cs typeface="Century Gothic"/>
              </a:rPr>
              <a:t>6</a:t>
            </a:fld>
            <a:endParaRPr sz="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9838" y="485830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Century Gothic"/>
                <a:cs typeface="Century Gothic"/>
              </a:rPr>
              <a:t>35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8905" y="497535"/>
            <a:ext cx="490601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Graduate</a:t>
            </a:r>
            <a:r>
              <a:rPr sz="2300" spc="-4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Program</a:t>
            </a:r>
            <a:r>
              <a:rPr sz="2300" spc="-35" dirty="0">
                <a:solidFill>
                  <a:srgbClr val="002C5C"/>
                </a:solidFill>
              </a:rPr>
              <a:t> </a:t>
            </a:r>
            <a:r>
              <a:rPr sz="2300" spc="-10" dirty="0">
                <a:solidFill>
                  <a:srgbClr val="002C5C"/>
                </a:solidFill>
              </a:rPr>
              <a:t>Considerations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098905" y="1037971"/>
            <a:ext cx="6467475" cy="3131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190500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600" dirty="0">
                <a:latin typeface="Cambria"/>
                <a:cs typeface="Cambria"/>
              </a:rPr>
              <a:t>Lots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growth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opportunities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here</a:t>
            </a:r>
            <a:r>
              <a:rPr lang="en-US" sz="1600" dirty="0">
                <a:latin typeface="Cambria"/>
                <a:cs typeface="Cambria"/>
              </a:rPr>
              <a:t>. N</a:t>
            </a:r>
            <a:r>
              <a:rPr sz="1600" dirty="0">
                <a:latin typeface="Cambria"/>
                <a:cs typeface="Cambria"/>
              </a:rPr>
              <a:t>eed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develop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strategic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plan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Graduate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prioritize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work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investment.</a:t>
            </a:r>
            <a:endParaRPr sz="1600" dirty="0">
              <a:latin typeface="Cambria"/>
              <a:cs typeface="Cambria"/>
            </a:endParaRPr>
          </a:p>
          <a:p>
            <a:pPr marL="184785" marR="359410" indent="-1727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1600" dirty="0">
                <a:latin typeface="Cambria"/>
                <a:cs typeface="Cambria"/>
              </a:rPr>
              <a:t>Highly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decentralized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model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contributes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varied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student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experiences.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recruitment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and </a:t>
            </a:r>
            <a:r>
              <a:rPr sz="1600" dirty="0">
                <a:latin typeface="Cambria"/>
                <a:cs typeface="Cambria"/>
              </a:rPr>
              <a:t>admissions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process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seems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vary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quite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bit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by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program.</a:t>
            </a:r>
            <a:endParaRPr sz="1600" dirty="0">
              <a:latin typeface="Cambria"/>
              <a:cs typeface="Cambria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sz="1600" dirty="0">
                <a:latin typeface="Cambria"/>
                <a:cs typeface="Cambria"/>
              </a:rPr>
              <a:t>Need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data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driven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analysis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determine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which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programs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grow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what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modality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(on-</a:t>
            </a:r>
            <a:r>
              <a:rPr sz="1600" spc="-10" dirty="0">
                <a:latin typeface="Cambria"/>
                <a:cs typeface="Cambria"/>
              </a:rPr>
              <a:t>campus/hybrid/online).</a:t>
            </a:r>
            <a:endParaRPr sz="1600" dirty="0">
              <a:latin typeface="Cambria"/>
              <a:cs typeface="Cambria"/>
            </a:endParaRPr>
          </a:p>
          <a:p>
            <a:pPr marL="184785" marR="93345" indent="-17272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185420" algn="l"/>
              </a:tabLst>
            </a:pPr>
            <a:r>
              <a:rPr sz="1600" dirty="0">
                <a:latin typeface="Cambria"/>
                <a:cs typeface="Cambria"/>
              </a:rPr>
              <a:t>Speed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lang="en-US" sz="1600" spc="-45" dirty="0">
                <a:latin typeface="Cambria"/>
                <a:cs typeface="Cambria"/>
              </a:rPr>
              <a:t>of response to inquiry and applications important. 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We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are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not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built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meet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this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type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contact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model.</a:t>
            </a:r>
            <a:endParaRPr sz="1600" dirty="0">
              <a:latin typeface="Cambria"/>
              <a:cs typeface="Cambria"/>
            </a:endParaRPr>
          </a:p>
          <a:p>
            <a:pPr marL="184785" marR="393700" indent="-1727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sz="1600" dirty="0">
                <a:latin typeface="Cambria"/>
                <a:cs typeface="Cambria"/>
              </a:rPr>
              <a:t>The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Graduate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market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competitive,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must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have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high-</a:t>
            </a:r>
            <a:r>
              <a:rPr sz="1600" dirty="0">
                <a:latin typeface="Cambria"/>
                <a:cs typeface="Cambria"/>
              </a:rPr>
              <a:t>performing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SEO</a:t>
            </a:r>
            <a:r>
              <a:rPr lang="en-US" sz="1600" dirty="0">
                <a:latin typeface="Cambria"/>
                <a:cs typeface="Cambria"/>
              </a:rPr>
              <a:t>. D</a:t>
            </a:r>
            <a:r>
              <a:rPr sz="1600" dirty="0">
                <a:latin typeface="Cambria"/>
                <a:cs typeface="Cambria"/>
              </a:rPr>
              <a:t>riving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searches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your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lang="en-US" sz="1600" spc="-30" dirty="0">
                <a:latin typeface="Cambria"/>
                <a:cs typeface="Cambria"/>
              </a:rPr>
              <a:t>new </a:t>
            </a:r>
            <a:r>
              <a:rPr sz="1600" dirty="0">
                <a:latin typeface="Cambria"/>
                <a:cs typeface="Cambria"/>
              </a:rPr>
              <a:t>program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pages.</a:t>
            </a:r>
            <a:endParaRPr sz="1600" dirty="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" cy="5143500"/>
            <a:chOff x="0" y="0"/>
            <a:chExt cx="914400" cy="514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00A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548" y="495681"/>
            <a:ext cx="709803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SUNY</a:t>
            </a:r>
            <a:r>
              <a:rPr sz="2300" spc="-3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Old</a:t>
            </a:r>
            <a:r>
              <a:rPr sz="2300" spc="-1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Westbury</a:t>
            </a:r>
            <a:r>
              <a:rPr sz="2300" spc="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Funnel</a:t>
            </a:r>
            <a:r>
              <a:rPr sz="2300" spc="-1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Trends:</a:t>
            </a:r>
            <a:r>
              <a:rPr sz="2300" spc="-45" dirty="0">
                <a:solidFill>
                  <a:srgbClr val="002C5C"/>
                </a:solidFill>
              </a:rPr>
              <a:t> </a:t>
            </a:r>
            <a:r>
              <a:rPr sz="2300" i="1" dirty="0">
                <a:solidFill>
                  <a:srgbClr val="002C5C"/>
                </a:solidFill>
                <a:latin typeface="Century Gothic"/>
                <a:cs typeface="Century Gothic"/>
              </a:rPr>
              <a:t>Total</a:t>
            </a:r>
            <a:r>
              <a:rPr sz="2300" i="1" spc="-3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2300" i="1" spc="-10" dirty="0">
                <a:solidFill>
                  <a:srgbClr val="002C5C"/>
                </a:solidFill>
                <a:latin typeface="Century Gothic"/>
                <a:cs typeface="Century Gothic"/>
              </a:rPr>
              <a:t>Enrollment</a:t>
            </a:r>
            <a:endParaRPr sz="23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" cy="5143500"/>
            <a:chOff x="0" y="0"/>
            <a:chExt cx="9144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26060" cy="5143500"/>
            </a:xfrm>
            <a:custGeom>
              <a:avLst/>
              <a:gdLst/>
              <a:ahLst/>
              <a:cxnLst/>
              <a:rect l="l" t="t" r="r" b="b"/>
              <a:pathLst>
                <a:path w="226060" h="5143500">
                  <a:moveTo>
                    <a:pt x="22555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25552" y="5143500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00A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" y="265175"/>
              <a:ext cx="809244" cy="92506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6022" y="1288466"/>
            <a:ext cx="6349673" cy="29747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48445" y="4857639"/>
            <a:ext cx="152400" cy="16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latin typeface="Century Gothic"/>
                <a:cs typeface="Century Gothic"/>
              </a:rPr>
              <a:t>8</a:t>
            </a:fld>
            <a:endParaRPr sz="9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89" y="4876760"/>
            <a:ext cx="1263650" cy="11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entury Gothic"/>
                <a:cs typeface="Century Gothic"/>
              </a:rPr>
              <a:t>Goal:</a:t>
            </a:r>
            <a:r>
              <a:rPr sz="600" spc="-25" dirty="0">
                <a:latin typeface="Century Gothic"/>
                <a:cs typeface="Century Gothic"/>
              </a:rPr>
              <a:t> </a:t>
            </a:r>
            <a:r>
              <a:rPr sz="600" spc="-10" dirty="0">
                <a:latin typeface="Century Gothic"/>
                <a:cs typeface="Century Gothic"/>
              </a:rPr>
              <a:t>4,800-</a:t>
            </a:r>
            <a:r>
              <a:rPr sz="600" dirty="0">
                <a:latin typeface="Century Gothic"/>
                <a:cs typeface="Century Gothic"/>
              </a:rPr>
              <a:t>5,200</a:t>
            </a:r>
            <a:r>
              <a:rPr sz="600" spc="40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total </a:t>
            </a:r>
            <a:r>
              <a:rPr sz="600" spc="-10" dirty="0">
                <a:latin typeface="Century Gothic"/>
                <a:cs typeface="Century Gothic"/>
              </a:rPr>
              <a:t>enrollment</a:t>
            </a:r>
            <a:endParaRPr sz="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9838" y="485830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Century Gothic"/>
                <a:cs typeface="Century Gothic"/>
              </a:rPr>
              <a:t>42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1900" y="181432"/>
            <a:ext cx="619760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2C5C"/>
                </a:solidFill>
              </a:rPr>
              <a:t>Projected</a:t>
            </a:r>
            <a:r>
              <a:rPr sz="2300" spc="-5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number</a:t>
            </a:r>
            <a:r>
              <a:rPr sz="2300" spc="-1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of</a:t>
            </a:r>
            <a:r>
              <a:rPr sz="2300" spc="-30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high</a:t>
            </a:r>
            <a:r>
              <a:rPr sz="2300" spc="-25" dirty="0">
                <a:solidFill>
                  <a:srgbClr val="002C5C"/>
                </a:solidFill>
              </a:rPr>
              <a:t> </a:t>
            </a:r>
            <a:r>
              <a:rPr sz="2300" dirty="0">
                <a:solidFill>
                  <a:srgbClr val="002C5C"/>
                </a:solidFill>
              </a:rPr>
              <a:t>school</a:t>
            </a:r>
            <a:r>
              <a:rPr sz="2300" spc="-45" dirty="0">
                <a:solidFill>
                  <a:srgbClr val="002C5C"/>
                </a:solidFill>
              </a:rPr>
              <a:t> </a:t>
            </a:r>
            <a:r>
              <a:rPr sz="2300" spc="-10" dirty="0">
                <a:solidFill>
                  <a:srgbClr val="002C5C"/>
                </a:solidFill>
              </a:rPr>
              <a:t>graduates</a:t>
            </a:r>
            <a:endParaRPr sz="23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26060" cy="5143500"/>
          </a:xfrm>
          <a:custGeom>
            <a:avLst/>
            <a:gdLst/>
            <a:ahLst/>
            <a:cxnLst/>
            <a:rect l="l" t="t" r="r" b="b"/>
            <a:pathLst>
              <a:path w="226060" h="5143500">
                <a:moveTo>
                  <a:pt x="225552" y="0"/>
                </a:moveTo>
                <a:lnTo>
                  <a:pt x="0" y="0"/>
                </a:lnTo>
                <a:lnTo>
                  <a:pt x="0" y="5143500"/>
                </a:lnTo>
                <a:lnTo>
                  <a:pt x="225552" y="5143500"/>
                </a:lnTo>
                <a:lnTo>
                  <a:pt x="225552" y="0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1900" y="4890922"/>
            <a:ext cx="56654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entury Gothic"/>
                <a:cs typeface="Century Gothic"/>
              </a:rPr>
              <a:t>Western</a:t>
            </a:r>
            <a:r>
              <a:rPr sz="600" spc="-3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Interstate</a:t>
            </a:r>
            <a:r>
              <a:rPr sz="600" spc="-30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Commission</a:t>
            </a:r>
            <a:r>
              <a:rPr sz="600" spc="1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for</a:t>
            </a:r>
            <a:r>
              <a:rPr sz="600" spc="-2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Higher</a:t>
            </a:r>
            <a:r>
              <a:rPr sz="600" spc="-15" dirty="0">
                <a:latin typeface="Century Gothic"/>
                <a:cs typeface="Century Gothic"/>
              </a:rPr>
              <a:t> </a:t>
            </a:r>
            <a:r>
              <a:rPr sz="600" dirty="0">
                <a:latin typeface="Century Gothic"/>
                <a:cs typeface="Century Gothic"/>
              </a:rPr>
              <a:t>Education,</a:t>
            </a:r>
            <a:r>
              <a:rPr sz="600" spc="15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Knocking</a:t>
            </a:r>
            <a:r>
              <a:rPr sz="600" i="1" spc="-45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at the</a:t>
            </a:r>
            <a:r>
              <a:rPr sz="600" i="1" spc="-2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College</a:t>
            </a:r>
            <a:r>
              <a:rPr sz="600" i="1" spc="-3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Door:</a:t>
            </a:r>
            <a:r>
              <a:rPr sz="600" i="1" spc="-35" dirty="0">
                <a:latin typeface="Century Gothic"/>
                <a:cs typeface="Century Gothic"/>
              </a:rPr>
              <a:t> </a:t>
            </a:r>
            <a:r>
              <a:rPr sz="600" i="1" spc="-10" dirty="0">
                <a:latin typeface="Century Gothic"/>
                <a:cs typeface="Century Gothic"/>
              </a:rPr>
              <a:t>Projections</a:t>
            </a:r>
            <a:r>
              <a:rPr sz="600" i="1" spc="-4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of</a:t>
            </a:r>
            <a:r>
              <a:rPr sz="600" i="1" spc="-1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High</a:t>
            </a:r>
            <a:r>
              <a:rPr sz="600" i="1" spc="-2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School</a:t>
            </a:r>
            <a:r>
              <a:rPr sz="600" i="1" spc="-25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Graduates,</a:t>
            </a:r>
            <a:r>
              <a:rPr sz="600" i="1" spc="-10" dirty="0">
                <a:latin typeface="Century Gothic"/>
                <a:cs typeface="Century Gothic"/>
              </a:rPr>
              <a:t> </a:t>
            </a:r>
            <a:r>
              <a:rPr sz="600" i="1" dirty="0">
                <a:latin typeface="Century Gothic"/>
                <a:cs typeface="Century Gothic"/>
              </a:rPr>
              <a:t>2020, </a:t>
            </a:r>
            <a:r>
              <a:rPr sz="600" i="1" spc="-10" dirty="0">
                <a:latin typeface="Century Gothic"/>
                <a:cs typeface="Century Gothic"/>
                <a:hlinkClick r:id="rId2"/>
              </a:rPr>
              <a:t>www.knocking.wiche.edu</a:t>
            </a:r>
            <a:endParaRPr sz="6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92973" y="1190053"/>
            <a:ext cx="6445885" cy="2865755"/>
            <a:chOff x="1692973" y="1190053"/>
            <a:chExt cx="6445885" cy="2865755"/>
          </a:xfrm>
        </p:grpSpPr>
        <p:sp>
          <p:nvSpPr>
            <p:cNvPr id="7" name="object 7"/>
            <p:cNvSpPr/>
            <p:nvPr/>
          </p:nvSpPr>
          <p:spPr>
            <a:xfrm>
              <a:off x="1697735" y="1194816"/>
              <a:ext cx="6436360" cy="2856230"/>
            </a:xfrm>
            <a:custGeom>
              <a:avLst/>
              <a:gdLst/>
              <a:ahLst/>
              <a:cxnLst/>
              <a:rect l="l" t="t" r="r" b="b"/>
              <a:pathLst>
                <a:path w="6436359" h="2856229">
                  <a:moveTo>
                    <a:pt x="64007" y="2807208"/>
                  </a:moveTo>
                  <a:lnTo>
                    <a:pt x="64007" y="0"/>
                  </a:lnTo>
                </a:path>
                <a:path w="6436359" h="2856229">
                  <a:moveTo>
                    <a:pt x="0" y="2807208"/>
                  </a:moveTo>
                  <a:lnTo>
                    <a:pt x="64007" y="2807208"/>
                  </a:lnTo>
                </a:path>
                <a:path w="6436359" h="2856229">
                  <a:moveTo>
                    <a:pt x="0" y="2339340"/>
                  </a:moveTo>
                  <a:lnTo>
                    <a:pt x="64007" y="2339340"/>
                  </a:lnTo>
                </a:path>
                <a:path w="6436359" h="2856229">
                  <a:moveTo>
                    <a:pt x="0" y="1871472"/>
                  </a:moveTo>
                  <a:lnTo>
                    <a:pt x="64007" y="1871472"/>
                  </a:lnTo>
                </a:path>
                <a:path w="6436359" h="2856229">
                  <a:moveTo>
                    <a:pt x="0" y="1403604"/>
                  </a:moveTo>
                  <a:lnTo>
                    <a:pt x="64007" y="1403604"/>
                  </a:lnTo>
                </a:path>
                <a:path w="6436359" h="2856229">
                  <a:moveTo>
                    <a:pt x="0" y="935736"/>
                  </a:moveTo>
                  <a:lnTo>
                    <a:pt x="64007" y="935736"/>
                  </a:lnTo>
                </a:path>
                <a:path w="6436359" h="2856229">
                  <a:moveTo>
                    <a:pt x="0" y="467868"/>
                  </a:moveTo>
                  <a:lnTo>
                    <a:pt x="64007" y="467868"/>
                  </a:lnTo>
                </a:path>
                <a:path w="6436359" h="2856229">
                  <a:moveTo>
                    <a:pt x="0" y="0"/>
                  </a:moveTo>
                  <a:lnTo>
                    <a:pt x="64007" y="0"/>
                  </a:lnTo>
                </a:path>
                <a:path w="6436359" h="2856229">
                  <a:moveTo>
                    <a:pt x="64007" y="2807208"/>
                  </a:moveTo>
                  <a:lnTo>
                    <a:pt x="6435852" y="2807208"/>
                  </a:lnTo>
                </a:path>
                <a:path w="6436359" h="2856229">
                  <a:moveTo>
                    <a:pt x="64007" y="2807208"/>
                  </a:moveTo>
                  <a:lnTo>
                    <a:pt x="64007" y="2855976"/>
                  </a:lnTo>
                </a:path>
                <a:path w="6436359" h="2856229">
                  <a:moveTo>
                    <a:pt x="382524" y="2807208"/>
                  </a:moveTo>
                  <a:lnTo>
                    <a:pt x="382524" y="2855976"/>
                  </a:lnTo>
                </a:path>
                <a:path w="6436359" h="2856229">
                  <a:moveTo>
                    <a:pt x="701039" y="2807208"/>
                  </a:moveTo>
                  <a:lnTo>
                    <a:pt x="701039" y="2855976"/>
                  </a:lnTo>
                </a:path>
                <a:path w="6436359" h="2856229">
                  <a:moveTo>
                    <a:pt x="1019556" y="2807208"/>
                  </a:moveTo>
                  <a:lnTo>
                    <a:pt x="1019556" y="2855976"/>
                  </a:lnTo>
                </a:path>
                <a:path w="6436359" h="2856229">
                  <a:moveTo>
                    <a:pt x="1338071" y="2807208"/>
                  </a:moveTo>
                  <a:lnTo>
                    <a:pt x="1338071" y="2855976"/>
                  </a:lnTo>
                </a:path>
                <a:path w="6436359" h="2856229">
                  <a:moveTo>
                    <a:pt x="1656588" y="2807208"/>
                  </a:moveTo>
                  <a:lnTo>
                    <a:pt x="1656588" y="2855976"/>
                  </a:lnTo>
                </a:path>
                <a:path w="6436359" h="2856229">
                  <a:moveTo>
                    <a:pt x="1975103" y="2807208"/>
                  </a:moveTo>
                  <a:lnTo>
                    <a:pt x="1975103" y="2855976"/>
                  </a:lnTo>
                </a:path>
                <a:path w="6436359" h="2856229">
                  <a:moveTo>
                    <a:pt x="2293619" y="2807208"/>
                  </a:moveTo>
                  <a:lnTo>
                    <a:pt x="2293619" y="2855976"/>
                  </a:lnTo>
                </a:path>
                <a:path w="6436359" h="2856229">
                  <a:moveTo>
                    <a:pt x="2612136" y="2807208"/>
                  </a:moveTo>
                  <a:lnTo>
                    <a:pt x="2612136" y="2855976"/>
                  </a:lnTo>
                </a:path>
                <a:path w="6436359" h="2856229">
                  <a:moveTo>
                    <a:pt x="2930652" y="2807208"/>
                  </a:moveTo>
                  <a:lnTo>
                    <a:pt x="2930652" y="2855976"/>
                  </a:lnTo>
                </a:path>
                <a:path w="6436359" h="2856229">
                  <a:moveTo>
                    <a:pt x="3250691" y="2807208"/>
                  </a:moveTo>
                  <a:lnTo>
                    <a:pt x="3250691" y="2855976"/>
                  </a:lnTo>
                </a:path>
                <a:path w="6436359" h="2856229">
                  <a:moveTo>
                    <a:pt x="3569208" y="2807208"/>
                  </a:moveTo>
                  <a:lnTo>
                    <a:pt x="3569208" y="2855976"/>
                  </a:lnTo>
                </a:path>
                <a:path w="6436359" h="2856229">
                  <a:moveTo>
                    <a:pt x="3887724" y="2807208"/>
                  </a:moveTo>
                  <a:lnTo>
                    <a:pt x="3887724" y="2855976"/>
                  </a:lnTo>
                </a:path>
                <a:path w="6436359" h="2856229">
                  <a:moveTo>
                    <a:pt x="4206240" y="2807208"/>
                  </a:moveTo>
                  <a:lnTo>
                    <a:pt x="4206240" y="2855976"/>
                  </a:lnTo>
                </a:path>
                <a:path w="6436359" h="2856229">
                  <a:moveTo>
                    <a:pt x="4524756" y="2807208"/>
                  </a:moveTo>
                  <a:lnTo>
                    <a:pt x="4524756" y="2855976"/>
                  </a:lnTo>
                </a:path>
                <a:path w="6436359" h="2856229">
                  <a:moveTo>
                    <a:pt x="4843271" y="2807208"/>
                  </a:moveTo>
                  <a:lnTo>
                    <a:pt x="4843271" y="2855976"/>
                  </a:lnTo>
                </a:path>
                <a:path w="6436359" h="2856229">
                  <a:moveTo>
                    <a:pt x="5161788" y="2807208"/>
                  </a:moveTo>
                  <a:lnTo>
                    <a:pt x="5161788" y="2855976"/>
                  </a:lnTo>
                </a:path>
                <a:path w="6436359" h="2856229">
                  <a:moveTo>
                    <a:pt x="5480304" y="2807208"/>
                  </a:moveTo>
                  <a:lnTo>
                    <a:pt x="5480304" y="2855976"/>
                  </a:lnTo>
                </a:path>
                <a:path w="6436359" h="2856229">
                  <a:moveTo>
                    <a:pt x="5798820" y="2807208"/>
                  </a:moveTo>
                  <a:lnTo>
                    <a:pt x="5798820" y="2855976"/>
                  </a:lnTo>
                </a:path>
                <a:path w="6436359" h="2856229">
                  <a:moveTo>
                    <a:pt x="6117336" y="2807208"/>
                  </a:moveTo>
                  <a:lnTo>
                    <a:pt x="6117336" y="2855976"/>
                  </a:lnTo>
                </a:path>
                <a:path w="6436359" h="2856229">
                  <a:moveTo>
                    <a:pt x="6435852" y="2807208"/>
                  </a:moveTo>
                  <a:lnTo>
                    <a:pt x="6435852" y="2855976"/>
                  </a:lnTo>
                </a:path>
              </a:pathLst>
            </a:custGeom>
            <a:ln w="9144">
              <a:solidFill>
                <a:srgbClr val="8589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21763" y="1450848"/>
              <a:ext cx="6052185" cy="1237615"/>
            </a:xfrm>
            <a:custGeom>
              <a:avLst/>
              <a:gdLst/>
              <a:ahLst/>
              <a:cxnLst/>
              <a:rect l="l" t="t" r="r" b="b"/>
              <a:pathLst>
                <a:path w="6052184" h="1237614">
                  <a:moveTo>
                    <a:pt x="0" y="152400"/>
                  </a:moveTo>
                  <a:lnTo>
                    <a:pt x="318516" y="21336"/>
                  </a:lnTo>
                  <a:lnTo>
                    <a:pt x="637032" y="0"/>
                  </a:lnTo>
                  <a:lnTo>
                    <a:pt x="955548" y="44196"/>
                  </a:lnTo>
                  <a:lnTo>
                    <a:pt x="1274064" y="196596"/>
                  </a:lnTo>
                  <a:lnTo>
                    <a:pt x="1592580" y="370331"/>
                  </a:lnTo>
                  <a:lnTo>
                    <a:pt x="1911096" y="315467"/>
                  </a:lnTo>
                  <a:lnTo>
                    <a:pt x="2229612" y="185927"/>
                  </a:lnTo>
                  <a:lnTo>
                    <a:pt x="2548128" y="51815"/>
                  </a:lnTo>
                  <a:lnTo>
                    <a:pt x="2866644" y="156972"/>
                  </a:lnTo>
                  <a:lnTo>
                    <a:pt x="3185160" y="300227"/>
                  </a:lnTo>
                  <a:lnTo>
                    <a:pt x="3503676" y="483107"/>
                  </a:lnTo>
                  <a:lnTo>
                    <a:pt x="3822191" y="669035"/>
                  </a:lnTo>
                  <a:lnTo>
                    <a:pt x="4140708" y="731519"/>
                  </a:lnTo>
                  <a:lnTo>
                    <a:pt x="4459224" y="806195"/>
                  </a:lnTo>
                  <a:lnTo>
                    <a:pt x="4777740" y="736091"/>
                  </a:lnTo>
                  <a:lnTo>
                    <a:pt x="5096256" y="804671"/>
                  </a:lnTo>
                  <a:lnTo>
                    <a:pt x="5414771" y="931163"/>
                  </a:lnTo>
                  <a:lnTo>
                    <a:pt x="5733288" y="1107947"/>
                  </a:lnTo>
                  <a:lnTo>
                    <a:pt x="6051804" y="1237488"/>
                  </a:lnTo>
                </a:path>
              </a:pathLst>
            </a:custGeom>
            <a:ln w="27432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77821" y="1558290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2" y="883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7821" y="1558290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2" y="883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6337" y="142722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2" y="883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6337" y="142722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2" y="883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4853" y="1405890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2" y="883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4853" y="1405890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2" y="883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33369" y="145008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2" y="883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3369" y="145008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2" y="883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51885" y="160248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2" y="883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51885" y="160248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2" y="883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0401" y="177622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1" y="883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0401" y="177622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1" y="883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88917" y="172135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1" y="883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88917" y="172135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1" y="883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07433" y="159181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1" y="883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7433" y="159181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1" y="883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5950" y="145770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1" y="883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25950" y="145770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1" y="883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44465" y="156286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1" y="883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44465" y="156286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1" y="883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62982" y="170611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1" y="883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62982" y="170611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1" y="883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81497" y="188899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1" y="883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81497" y="188899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1" y="88391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00014" y="207492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88391" y="88392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00014" y="207492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2"/>
                  </a:moveTo>
                  <a:lnTo>
                    <a:pt x="88391" y="88392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18529" y="2137410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88391" y="88392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18529" y="2137410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2"/>
                  </a:moveTo>
                  <a:lnTo>
                    <a:pt x="88391" y="88392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7045" y="221208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1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88391" y="88392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37045" y="2212086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2"/>
                  </a:moveTo>
                  <a:lnTo>
                    <a:pt x="88391" y="88392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55561" y="214198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88392" y="88392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55561" y="214198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2"/>
                  </a:moveTo>
                  <a:lnTo>
                    <a:pt x="88392" y="88392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74077" y="221056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88392" y="88392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74077" y="2210562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2"/>
                  </a:moveTo>
                  <a:lnTo>
                    <a:pt x="88392" y="88392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92594" y="2337054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88392" y="88392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92594" y="2337054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2"/>
                  </a:moveTo>
                  <a:lnTo>
                    <a:pt x="88392" y="88392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11109" y="251383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88392" y="88392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11109" y="2513838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2"/>
                  </a:moveTo>
                  <a:lnTo>
                    <a:pt x="88392" y="88392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29626" y="264337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88392" y="88392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2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29626" y="2643377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2"/>
                  </a:moveTo>
                  <a:lnTo>
                    <a:pt x="88392" y="88392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144">
              <a:solidFill>
                <a:srgbClr val="002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04255" y="641349"/>
            <a:ext cx="1777364" cy="348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New</a:t>
            </a:r>
            <a:r>
              <a:rPr sz="1600" i="1" spc="-3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dirty="0">
                <a:solidFill>
                  <a:srgbClr val="002C5C"/>
                </a:solidFill>
                <a:latin typeface="Century Gothic"/>
                <a:cs typeface="Century Gothic"/>
              </a:rPr>
              <a:t>York</a:t>
            </a:r>
            <a:r>
              <a:rPr sz="1600" i="1" spc="-15" dirty="0">
                <a:solidFill>
                  <a:srgbClr val="002C5C"/>
                </a:solidFill>
                <a:latin typeface="Century Gothic"/>
                <a:cs typeface="Century Gothic"/>
              </a:rPr>
              <a:t> </a:t>
            </a:r>
            <a:r>
              <a:rPr sz="1600" i="1" spc="-10" dirty="0">
                <a:solidFill>
                  <a:srgbClr val="002C5C"/>
                </a:solidFill>
                <a:latin typeface="Century Gothic"/>
                <a:cs typeface="Century Gothic"/>
              </a:rPr>
              <a:t>2017-</a:t>
            </a:r>
            <a:r>
              <a:rPr sz="1600" i="1" spc="-25" dirty="0">
                <a:solidFill>
                  <a:srgbClr val="002C5C"/>
                </a:solidFill>
                <a:latin typeface="Century Gothic"/>
                <a:cs typeface="Century Gothic"/>
              </a:rPr>
              <a:t>36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600" spc="-10" dirty="0">
                <a:solidFill>
                  <a:srgbClr val="002C5C"/>
                </a:solidFill>
                <a:latin typeface="Cambria"/>
                <a:cs typeface="Cambria"/>
              </a:rPr>
              <a:t>220,000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2C5C"/>
                </a:solidFill>
                <a:latin typeface="Cambria"/>
                <a:cs typeface="Cambria"/>
              </a:rPr>
              <a:t>210,000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2C5C"/>
                </a:solidFill>
                <a:latin typeface="Cambria"/>
                <a:cs typeface="Cambria"/>
              </a:rPr>
              <a:t>200,000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2C5C"/>
                </a:solidFill>
                <a:latin typeface="Cambria"/>
                <a:cs typeface="Cambria"/>
              </a:rPr>
              <a:t>190,000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2C5C"/>
                </a:solidFill>
                <a:latin typeface="Cambria"/>
                <a:cs typeface="Cambria"/>
              </a:rPr>
              <a:t>180,000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2C5C"/>
                </a:solidFill>
                <a:latin typeface="Cambria"/>
                <a:cs typeface="Cambria"/>
              </a:rPr>
              <a:t>170,000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2C5C"/>
                </a:solidFill>
                <a:latin typeface="Cambria"/>
                <a:cs typeface="Cambria"/>
              </a:rPr>
              <a:t>160,000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7997" y="4135869"/>
            <a:ext cx="6488683" cy="45212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1367" y="2782581"/>
            <a:ext cx="5776920" cy="11395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Hanover Test 3">
      <a:dk1>
        <a:srgbClr val="1F2021"/>
      </a:dk1>
      <a:lt1>
        <a:srgbClr val="FFFFFF"/>
      </a:lt1>
      <a:dk2>
        <a:srgbClr val="00594E"/>
      </a:dk2>
      <a:lt2>
        <a:srgbClr val="D4F0E7"/>
      </a:lt2>
      <a:accent1>
        <a:srgbClr val="FE4C00"/>
      </a:accent1>
      <a:accent2>
        <a:srgbClr val="202845"/>
      </a:accent2>
      <a:accent3>
        <a:srgbClr val="00594E"/>
      </a:accent3>
      <a:accent4>
        <a:srgbClr val="767779"/>
      </a:accent4>
      <a:accent5>
        <a:srgbClr val="306093"/>
      </a:accent5>
      <a:accent6>
        <a:srgbClr val="009383"/>
      </a:accent6>
      <a:hlink>
        <a:srgbClr val="FC4C02"/>
      </a:hlink>
      <a:folHlink>
        <a:srgbClr val="767779"/>
      </a:folHlink>
    </a:clrScheme>
    <a:fontScheme name="Hanover Research">
      <a:majorFont>
        <a:latin typeface="Oswald Semi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0C0331B-4D85-4EB4-9EEC-ABF019F86910}" vid="{8353748F-FE04-4D24-B7FC-E41ACACE154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1115</Words>
  <Application>Microsoft Office PowerPoint</Application>
  <PresentationFormat>On-screen Show (16:9)</PresentationFormat>
  <Paragraphs>197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Cambria</vt:lpstr>
      <vt:lpstr>Century Gothic</vt:lpstr>
      <vt:lpstr>Lato</vt:lpstr>
      <vt:lpstr>Oswald</vt:lpstr>
      <vt:lpstr>Oswald SemiBold</vt:lpstr>
      <vt:lpstr>Tahoma</vt:lpstr>
      <vt:lpstr>Times New Roman</vt:lpstr>
      <vt:lpstr>Office Theme</vt:lpstr>
      <vt:lpstr>1_Office Theme</vt:lpstr>
      <vt:lpstr>Enrollment Numbers as of 3/30/22</vt:lpstr>
      <vt:lpstr>PowerPoint Presentation</vt:lpstr>
      <vt:lpstr>Most important factors in the students’ decision to attend a particular institution</vt:lpstr>
      <vt:lpstr>Most commonly used search terms during the college search process</vt:lpstr>
      <vt:lpstr>General Observations</vt:lpstr>
      <vt:lpstr>General Observations SUNY Old Westbury has the key elements for success!</vt:lpstr>
      <vt:lpstr>Graduate Program Considerations</vt:lpstr>
      <vt:lpstr>SUNY Old Westbury Funnel Trends: Total Enrollment</vt:lpstr>
      <vt:lpstr>Projected number of high school graduates</vt:lpstr>
      <vt:lpstr>Admission Observations and Recommendations</vt:lpstr>
      <vt:lpstr>Number of new Undergraduates for each FTE employee involved in face-to-face Undergraduate outreach</vt:lpstr>
      <vt:lpstr>Marketing, Website, and SEO Recommendations</vt:lpstr>
      <vt:lpstr>PowerPoint Presentation</vt:lpstr>
      <vt:lpstr>Financial Aid Observations and Recommendations</vt:lpstr>
      <vt:lpstr>Financial Aid Observations and Recommendations</vt:lpstr>
      <vt:lpstr>Athletic Engagement</vt:lpstr>
      <vt:lpstr>New York The competition factor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Viner</dc:creator>
  <cp:lastModifiedBy>Monica Calzolari</cp:lastModifiedBy>
  <cp:revision>4</cp:revision>
  <dcterms:created xsi:type="dcterms:W3CDTF">2022-04-04T00:55:26Z</dcterms:created>
  <dcterms:modified xsi:type="dcterms:W3CDTF">2022-04-08T16:27:15Z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2022-04-04T00:00:00Z</vt:filetime>
  </property>
</Properties>
</file>