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5970F-E9D9-47A9-B1F6-ACCC19A275AB}"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7639B-7E14-49F0-B599-2D1BF91342FB}" type="slidenum">
              <a:rPr lang="en-US" smtClean="0"/>
              <a:t>‹#›</a:t>
            </a:fld>
            <a:endParaRPr lang="en-US"/>
          </a:p>
        </p:txBody>
      </p:sp>
    </p:spTree>
    <p:extLst>
      <p:ext uri="{BB962C8B-B14F-4D97-AF65-F5344CB8AC3E}">
        <p14:creationId xmlns:p14="http://schemas.microsoft.com/office/powerpoint/2010/main" val="41919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Active Shooter is an individual actively engaged in killing or attempting to kill people in a populated area. In most cases, active</a:t>
            </a:r>
            <a:r>
              <a:rPr lang="en-US" baseline="0" dirty="0" smtClean="0"/>
              <a:t> shooters will use firearms</a:t>
            </a:r>
            <a:endParaRPr lang="en-US" dirty="0" smtClean="0"/>
          </a:p>
          <a:p>
            <a:r>
              <a:rPr lang="en-US" dirty="0" smtClean="0"/>
              <a:t>-They are unpredictable and evolve quickly.</a:t>
            </a:r>
          </a:p>
          <a:p>
            <a:r>
              <a:rPr lang="en-US" dirty="0" smtClean="0"/>
              <a:t>-Sometimes victims are chosen, but often, they are randomly selected.</a:t>
            </a:r>
          </a:p>
          <a:p>
            <a:r>
              <a:rPr lang="en-US" dirty="0" smtClean="0"/>
              <a:t>-Active Shooters often consider themselves as victims. Unfortunately,</a:t>
            </a:r>
            <a:r>
              <a:rPr lang="en-US" baseline="0" dirty="0" smtClean="0"/>
              <a:t> violence is seen as their only response to the wrongs done to them.</a:t>
            </a:r>
          </a:p>
          <a:p>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2</a:t>
            </a:fld>
            <a:endParaRPr lang="en-US"/>
          </a:p>
        </p:txBody>
      </p:sp>
    </p:spTree>
    <p:extLst>
      <p:ext uri="{BB962C8B-B14F-4D97-AF65-F5344CB8AC3E}">
        <p14:creationId xmlns:p14="http://schemas.microsoft.com/office/powerpoint/2010/main" val="1942395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Once the threat is stopped, you can expect rescue teams comprised of additional officers and emergency medical personnel to follow the initial officers. The first officers to arrive at the scene will not stop to help injured persons. These rescue teams will treat and remove any injured persons. They may also call upon able-bodied individuals to assist in removing the wounded from the premises.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Once you have reached a safe location or an assembly point, you will likely be held in that area by law enforcement until all witnesses have been identified and questioned. Do not leave until law enforcement authorities have instructed you to do so.</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11</a:t>
            </a:fld>
            <a:endParaRPr lang="en-US"/>
          </a:p>
        </p:txBody>
      </p:sp>
    </p:spTree>
    <p:extLst>
      <p:ext uri="{BB962C8B-B14F-4D97-AF65-F5344CB8AC3E}">
        <p14:creationId xmlns:p14="http://schemas.microsoft.com/office/powerpoint/2010/main" val="273147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Anti-Social behavior:</a:t>
            </a:r>
            <a:r>
              <a:rPr lang="en-US" baseline="0" dirty="0" smtClean="0"/>
              <a:t> </a:t>
            </a:r>
            <a:r>
              <a:rPr lang="en-US" sz="1200" b="0" i="0" kern="1200" dirty="0" smtClean="0">
                <a:solidFill>
                  <a:schemeClr val="tx1"/>
                </a:solidFill>
                <a:effectLst/>
                <a:latin typeface="+mn-lt"/>
                <a:ea typeface="+mn-ea"/>
                <a:cs typeface="+mn-cs"/>
              </a:rPr>
              <a:t>Anti-social personalities have trouble getting along with others. Signs can range from an unwillingness to socialize to outright harassment. Sometimes an anti-social personality will isolate themselves. In other instances, a person may make inappropriate remarks, show disrespect for authority, or even push the boundaries of acceptable behavior. However they display their anti-social tendencies, this type of personality has a habit of upsetting other people, and creating an environment of apprehension and discomfort. In almost all cases, they show disregard for the feelings or safety of other people in their vicinity.</a:t>
            </a:r>
          </a:p>
          <a:p>
            <a:pPr marL="228600" indent="-228600">
              <a:buAutoNum type="arabicPeriod"/>
            </a:pPr>
            <a:r>
              <a:rPr lang="en-US" sz="1200" b="0" i="0" kern="1200" dirty="0" smtClean="0">
                <a:solidFill>
                  <a:schemeClr val="tx1"/>
                </a:solidFill>
                <a:effectLst/>
                <a:latin typeface="+mn-lt"/>
                <a:ea typeface="+mn-ea"/>
                <a:cs typeface="+mn-cs"/>
              </a:rPr>
              <a:t>Vindictiveness: Not only do they blame others for their problems, but they also go so far as to express a desire for revenge. Sometimes their vengefulness manifests in relatively mild terms, in statements such as, “They’ll get theirs someday.” In other cases, their utterances can come with a more threatening edge, such as “I’ll show them.” Whether they express themselves in terms of impersonal karma or direct retribution, people who consistently hold grudges and celebrate the future suffering of others may be giving you a valuable hint.</a:t>
            </a:r>
          </a:p>
          <a:p>
            <a:pPr marL="228600" indent="-228600">
              <a:buAutoNum type="arabicPeriod"/>
            </a:pPr>
            <a:r>
              <a:rPr lang="en-US" sz="1200" b="0" i="0" kern="1200" dirty="0" smtClean="0">
                <a:solidFill>
                  <a:schemeClr val="tx1"/>
                </a:solidFill>
                <a:effectLst/>
                <a:latin typeface="+mn-lt"/>
                <a:ea typeface="+mn-ea"/>
                <a:cs typeface="+mn-cs"/>
              </a:rPr>
              <a:t>Victim Mentality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Some people take responsibility for their mistakes. Others turn around and blame others. With an unshakable belief in their own victimhood, they rarely (if ever) admit they are in the wrong. We’re all guilty of condemning others now and again, but someone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who frequently and consistently points the finger at others, complaining he has been treated unfairly, is not displaying normal behavior.</a:t>
            </a:r>
          </a:p>
          <a:p>
            <a:pPr marL="228600" indent="-228600">
              <a:buAutoNum type="arabicPeriod"/>
            </a:pPr>
            <a:r>
              <a:rPr lang="en-US" sz="1200" b="0" i="0" kern="1200" baseline="0" dirty="0" smtClean="0">
                <a:solidFill>
                  <a:schemeClr val="tx1"/>
                </a:solidFill>
                <a:effectLst/>
                <a:latin typeface="+mn-lt"/>
                <a:ea typeface="+mn-ea"/>
                <a:cs typeface="+mn-cs"/>
              </a:rPr>
              <a:t>Extreme paranoia: They seem as if the world is out to get them. They are convinced there is a conspiracy to undermine or even destroy them.</a:t>
            </a:r>
          </a:p>
          <a:p>
            <a:pPr marL="228600" indent="-228600">
              <a:buAutoNum type="arabicPeriod"/>
            </a:pPr>
            <a:r>
              <a:rPr lang="en-US" sz="1200" b="0" i="0" kern="1200" baseline="0" dirty="0" smtClean="0">
                <a:solidFill>
                  <a:schemeClr val="tx1"/>
                </a:solidFill>
                <a:effectLst/>
                <a:latin typeface="+mn-lt"/>
                <a:ea typeface="+mn-ea"/>
                <a:cs typeface="+mn-cs"/>
              </a:rPr>
              <a:t>Persistent Anger: </a:t>
            </a:r>
            <a:r>
              <a:rPr lang="en-US" sz="1200" b="0" i="0" kern="1200" dirty="0" smtClean="0">
                <a:solidFill>
                  <a:schemeClr val="tx1"/>
                </a:solidFill>
                <a:effectLst/>
                <a:latin typeface="+mn-lt"/>
                <a:ea typeface="+mn-ea"/>
                <a:cs typeface="+mn-cs"/>
              </a:rPr>
              <a:t>is a reliable indicator of potential violence. Everyone gets angry once in a while. There is a difference, however, between someone who vents their frustration in a normal, even healthy, manner, and someone who seethes or bursts with an underlying fury. Someone who consistently throws temper tantrums—swearing, yelling, crying, sulking, using overly emotional language—may be signaling trouble.</a:t>
            </a:r>
          </a:p>
          <a:p>
            <a:pPr marL="228600" indent="-228600">
              <a:buAutoNum type="arabicPeriod"/>
            </a:pPr>
            <a:r>
              <a:rPr lang="en-US" sz="1200" b="0" i="0" kern="1200" baseline="0" dirty="0" smtClean="0">
                <a:solidFill>
                  <a:schemeClr val="tx1"/>
                </a:solidFill>
                <a:effectLst/>
                <a:latin typeface="+mn-lt"/>
                <a:ea typeface="+mn-ea"/>
                <a:cs typeface="+mn-cs"/>
              </a:rPr>
              <a:t>Violent Thoughts: Clues to violent thoughts are the statements people make and the behavior they display.</a:t>
            </a:r>
            <a:r>
              <a:rPr lang="en-US" sz="1200" b="0" i="0" kern="1200" dirty="0" smtClean="0">
                <a:solidFill>
                  <a:schemeClr val="tx1"/>
                </a:solidFill>
                <a:effectLst/>
                <a:latin typeface="+mn-lt"/>
                <a:ea typeface="+mn-ea"/>
                <a:cs typeface="+mn-cs"/>
              </a:rPr>
              <a:t>  If someone hears of a mass shooting in the news and celebrates instead of commiserates; if someone talks, even in a joking manner, about shooting other people; if someone utters remarks, however offhandedly, about blowing people’s brains out, they are giving you a valuable glimpse into their minds. Whether the threat is overt or implied, it should never be ignored. Often a series of violent remarks is the clearest, if not the only, warning sign you’ll ever receive. Take it seriously.</a:t>
            </a:r>
          </a:p>
          <a:p>
            <a:pPr marL="228600" indent="-228600">
              <a:buAutoNum type="arabicPeriod"/>
            </a:pPr>
            <a:r>
              <a:rPr lang="en-US" sz="1200" b="0" i="0" kern="1200" baseline="0" dirty="0" smtClean="0">
                <a:solidFill>
                  <a:schemeClr val="tx1"/>
                </a:solidFill>
                <a:effectLst/>
                <a:latin typeface="+mn-lt"/>
                <a:ea typeface="+mn-ea"/>
                <a:cs typeface="+mn-cs"/>
              </a:rPr>
              <a:t>Controlling Personality Traits:  Some people are considered “control freaks.” These people are extreme and must be in command. When they are not, they become mentally imbalanced. If they feel they have lost control, they may regain their power in dangerous ways.</a:t>
            </a:r>
          </a:p>
          <a:p>
            <a:pPr marL="228600" indent="-228600">
              <a:buAutoNum type="arabicPeriod"/>
            </a:pPr>
            <a:r>
              <a:rPr lang="en-US" sz="1200" b="0" i="0" kern="1200" baseline="0" dirty="0" smtClean="0">
                <a:solidFill>
                  <a:schemeClr val="tx1"/>
                </a:solidFill>
                <a:effectLst/>
                <a:latin typeface="+mn-lt"/>
                <a:ea typeface="+mn-ea"/>
                <a:cs typeface="+mn-cs"/>
              </a:rPr>
              <a:t>Strange Behavior: Lack of social skills, inappropriate remarks, social unacceptable habits</a:t>
            </a:r>
          </a:p>
          <a:p>
            <a:pPr marL="228600" indent="-228600">
              <a:buAutoNum type="arabicPeriod"/>
            </a:pPr>
            <a:r>
              <a:rPr lang="en-US" sz="1200" b="0" i="0" kern="1200" baseline="0" dirty="0" smtClean="0">
                <a:solidFill>
                  <a:schemeClr val="tx1"/>
                </a:solidFill>
                <a:effectLst/>
                <a:latin typeface="+mn-lt"/>
                <a:ea typeface="+mn-ea"/>
                <a:cs typeface="+mn-cs"/>
              </a:rPr>
              <a:t>Unhealthy Habits: Neglect personal hygiene, look disheveled, suffer from strange illness, drug addiction.</a:t>
            </a:r>
          </a:p>
        </p:txBody>
      </p:sp>
      <p:sp>
        <p:nvSpPr>
          <p:cNvPr id="4" name="Slide Number Placeholder 3"/>
          <p:cNvSpPr>
            <a:spLocks noGrp="1"/>
          </p:cNvSpPr>
          <p:nvPr>
            <p:ph type="sldNum" sz="quarter" idx="10"/>
          </p:nvPr>
        </p:nvSpPr>
        <p:spPr/>
        <p:txBody>
          <a:bodyPr/>
          <a:lstStyle/>
          <a:p>
            <a:fld id="{1CE7639B-7E14-49F0-B599-2D1BF91342FB}" type="slidenum">
              <a:rPr lang="en-US" smtClean="0"/>
              <a:t>3</a:t>
            </a:fld>
            <a:endParaRPr lang="en-US"/>
          </a:p>
        </p:txBody>
      </p:sp>
    </p:spTree>
    <p:extLst>
      <p:ext uri="{BB962C8B-B14F-4D97-AF65-F5344CB8AC3E}">
        <p14:creationId xmlns:p14="http://schemas.microsoft.com/office/powerpoint/2010/main" val="368724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Hide, Fight module are instructions provided for surviving an active shooter event. This is</a:t>
            </a:r>
            <a:r>
              <a:rPr lang="en-US" baseline="0" dirty="0" smtClean="0"/>
              <a:t> based on material developed by the Department of Homeland Security to prepare for and respond to an active shooter.</a:t>
            </a:r>
          </a:p>
          <a:p>
            <a:r>
              <a:rPr lang="en-US" baseline="0" dirty="0" smtClean="0"/>
              <a:t>480 seconds is the average length of an active shooter incident (eight minutes). </a:t>
            </a:r>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4</a:t>
            </a:fld>
            <a:endParaRPr lang="en-US"/>
          </a:p>
        </p:txBody>
      </p:sp>
    </p:spTree>
    <p:extLst>
      <p:ext uri="{BB962C8B-B14F-4D97-AF65-F5344CB8AC3E}">
        <p14:creationId xmlns:p14="http://schemas.microsoft.com/office/powerpoint/2010/main" val="3864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Quickly</a:t>
            </a:r>
            <a:r>
              <a:rPr lang="en-US" baseline="0" dirty="0" smtClean="0"/>
              <a:t> determine the most reasonable way to protect your own life. Remember that students will likely follow you to lead them during an active shooter situation.</a:t>
            </a:r>
          </a:p>
          <a:p>
            <a:pPr marL="171450" indent="-171450">
              <a:buFontTx/>
              <a:buChar char="-"/>
            </a:pPr>
            <a:r>
              <a:rPr lang="en-US" dirty="0" smtClean="0"/>
              <a:t>Have an escape route pre-planned, and attempt to evacuate the premises. Even in a fire drill, always know where the nearest exit is. Many people tend to leave</a:t>
            </a:r>
            <a:r>
              <a:rPr lang="en-US" baseline="0" dirty="0" smtClean="0"/>
              <a:t> or enter through the main entrance, but your nearest exit could be a side entrance.</a:t>
            </a:r>
          </a:p>
          <a:p>
            <a:pPr marL="171450" indent="-171450">
              <a:buFontTx/>
              <a:buChar char="-"/>
            </a:pPr>
            <a:r>
              <a:rPr lang="en-US" dirty="0" smtClean="0"/>
              <a:t>Leave your belongings behind, but always keep your cellphone on you. Having your cellphone</a:t>
            </a:r>
            <a:r>
              <a:rPr lang="en-US" baseline="0" dirty="0" smtClean="0"/>
              <a:t> on you is crucial in calling 911, but I will explain in the next slide what you should do with your cellphone if you are unable to run or evacuate the area.</a:t>
            </a:r>
          </a:p>
          <a:p>
            <a:pPr marL="171450" indent="-171450">
              <a:buFontTx/>
              <a:buChar char="-"/>
            </a:pPr>
            <a:r>
              <a:rPr lang="en-US" dirty="0" smtClean="0"/>
              <a:t>Keep your hands visible and follow the instructions of any police officers.</a:t>
            </a:r>
            <a:r>
              <a:rPr lang="en-US" baseline="0" dirty="0" smtClean="0"/>
              <a:t> Later, I will explain more on what to do when police arrive to the scene.</a:t>
            </a:r>
          </a:p>
          <a:p>
            <a:pPr marL="171450" indent="-171450">
              <a:buFontTx/>
              <a:buChar char="-"/>
            </a:pPr>
            <a:r>
              <a:rPr lang="en-US" dirty="0" smtClean="0"/>
              <a:t>Do not attempt to move wounded people. This could cause more harm than good to the wounded individual,</a:t>
            </a:r>
            <a:r>
              <a:rPr lang="en-US" baseline="0" dirty="0" smtClean="0"/>
              <a:t> </a:t>
            </a:r>
            <a:r>
              <a:rPr lang="en-US" dirty="0" smtClean="0"/>
              <a:t>and this</a:t>
            </a:r>
            <a:r>
              <a:rPr lang="en-US" baseline="0" dirty="0" smtClean="0"/>
              <a:t> could also prevent you from evacuating safely.</a:t>
            </a:r>
          </a:p>
          <a:p>
            <a:pPr marL="171450" indent="-171450">
              <a:buFontTx/>
              <a:buChar char="-"/>
            </a:pPr>
            <a:r>
              <a:rPr lang="en-US" baseline="0" dirty="0" smtClean="0"/>
              <a:t>Prevent others from entering the area. If you see people moving in the direction where the active shooter is located, stop them.</a:t>
            </a:r>
          </a:p>
          <a:p>
            <a:pPr marL="171450" indent="-171450">
              <a:buFontTx/>
              <a:buChar char="-"/>
            </a:pPr>
            <a:r>
              <a:rPr lang="en-US" dirty="0" smtClean="0"/>
              <a:t>Call 911 when you are safe.</a:t>
            </a:r>
          </a:p>
          <a:p>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5</a:t>
            </a:fld>
            <a:endParaRPr lang="en-US"/>
          </a:p>
        </p:txBody>
      </p:sp>
    </p:spTree>
    <p:extLst>
      <p:ext uri="{BB962C8B-B14F-4D97-AF65-F5344CB8AC3E}">
        <p14:creationId xmlns:p14="http://schemas.microsoft.com/office/powerpoint/2010/main" val="128106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If evacuation is </a:t>
            </a:r>
            <a:r>
              <a:rPr lang="en-US" baseline="0" dirty="0" smtClean="0"/>
              <a:t>not </a:t>
            </a:r>
            <a:r>
              <a:rPr lang="en-US" baseline="0" dirty="0" smtClean="0"/>
              <a:t>possible, find the best and most strategic hiding place.</a:t>
            </a:r>
          </a:p>
          <a:p>
            <a:pPr marL="171450" indent="-171450">
              <a:buFontTx/>
              <a:buChar char="-"/>
            </a:pPr>
            <a:r>
              <a:rPr lang="en-US" baseline="0" dirty="0" smtClean="0"/>
              <a:t>Your hiding place should provide protection. Concealment will not stop a bullet, it “conceals you from view. Examples are furniture, closed window blinds, doors. Cover shelters you from gunfire and will stop a bullet. Examples are bricks, concrete, and steel. </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Be out of view from open windows and doors.</a:t>
            </a:r>
            <a:endParaRPr lang="en-US" baseline="0" dirty="0" smtClean="0"/>
          </a:p>
          <a:p>
            <a:pPr marL="171450" indent="-171450">
              <a:buFontTx/>
              <a:buChar char="-"/>
            </a:pPr>
            <a:r>
              <a:rPr lang="en-US" baseline="0" dirty="0" smtClean="0"/>
              <a:t>It should be non-confining so that if you are able to run and get out, then you can.</a:t>
            </a:r>
          </a:p>
          <a:p>
            <a:pPr marL="171450" indent="-171450">
              <a:buFontTx/>
              <a:buChar char="-"/>
            </a:pPr>
            <a:r>
              <a:rPr lang="en-US" baseline="0" dirty="0" smtClean="0"/>
              <a:t>Secure </a:t>
            </a:r>
            <a:r>
              <a:rPr lang="en-US" baseline="0" dirty="0" smtClean="0"/>
              <a:t>the doors with a lock or barricade. Block the door with furniture.</a:t>
            </a:r>
          </a:p>
          <a:p>
            <a:pPr marL="171450" indent="-171450">
              <a:buFontTx/>
              <a:buChar char="-"/>
            </a:pPr>
            <a:r>
              <a:rPr lang="en-US" baseline="0" dirty="0" smtClean="0"/>
              <a:t>Silence your cell phone so you do not alert the active shooter to your location. People may be trying to get in touch with you to see if you are safe or to alert you, so that is why you need to silence your phone.</a:t>
            </a:r>
          </a:p>
          <a:p>
            <a:pPr marL="171450" indent="-171450">
              <a:buFontTx/>
              <a:buChar char="-"/>
            </a:pPr>
            <a:r>
              <a:rPr lang="en-US" baseline="0" dirty="0" smtClean="0"/>
              <a:t>Turn off any other source of noise, such as a TV or radio</a:t>
            </a:r>
          </a:p>
          <a:p>
            <a:pPr marL="171450" indent="-171450">
              <a:buFontTx/>
              <a:buChar char="-"/>
            </a:pPr>
            <a:r>
              <a:rPr lang="en-US" baseline="0" dirty="0" smtClean="0"/>
              <a:t>Dial 911, if possible, to alert police to the active shooter’s location. If you cannot speak, leave the line open and allow the dispatcher to listen.</a:t>
            </a:r>
          </a:p>
          <a:p>
            <a:pPr marL="171450" indent="-171450">
              <a:buFontTx/>
              <a:buChar char="-"/>
            </a:pPr>
            <a:r>
              <a:rPr lang="en-US" baseline="0" dirty="0" smtClean="0"/>
              <a:t>Remain calm and quiet.</a:t>
            </a:r>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6</a:t>
            </a:fld>
            <a:endParaRPr lang="en-US"/>
          </a:p>
        </p:txBody>
      </p:sp>
    </p:spTree>
    <p:extLst>
      <p:ext uri="{BB962C8B-B14F-4D97-AF65-F5344CB8AC3E}">
        <p14:creationId xmlns:p14="http://schemas.microsoft.com/office/powerpoint/2010/main" val="422258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your life is in imminent danger, attempt to disrupt and/or incapacitate the active shooter.</a:t>
            </a:r>
          </a:p>
          <a:p>
            <a:pPr marL="171450" indent="-171450">
              <a:buFontTx/>
              <a:buChar char="-"/>
            </a:pPr>
            <a:r>
              <a:rPr lang="en-US" dirty="0" smtClean="0"/>
              <a:t>Find a weapon (ex. Chair, fire extinguisher, metal</a:t>
            </a:r>
            <a:r>
              <a:rPr lang="en-US" baseline="0" dirty="0" smtClean="0"/>
              <a:t> coffee pot, hot beverage)</a:t>
            </a:r>
          </a:p>
          <a:p>
            <a:pPr marL="171450" indent="-171450">
              <a:buFontTx/>
              <a:buChar char="-"/>
            </a:pPr>
            <a:r>
              <a:rPr lang="en-US" baseline="0" dirty="0" smtClean="0"/>
              <a:t>Strategize with others if possible. It is always better to fight in numbers.</a:t>
            </a:r>
          </a:p>
          <a:p>
            <a:pPr marL="171450" indent="-171450">
              <a:buFontTx/>
              <a:buChar char="-"/>
            </a:pPr>
            <a:r>
              <a:rPr lang="en-US" baseline="0" dirty="0" smtClean="0"/>
              <a:t>Act as aggressive as possible – shout, yell, throw items</a:t>
            </a:r>
          </a:p>
          <a:p>
            <a:pPr marL="171450" indent="-171450">
              <a:buFontTx/>
              <a:buChar char="-"/>
            </a:pPr>
            <a:r>
              <a:rPr lang="en-US" baseline="0" dirty="0" smtClean="0"/>
              <a:t>Commit to your actions. Don’t back down.</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7</a:t>
            </a:fld>
            <a:endParaRPr lang="en-US"/>
          </a:p>
        </p:txBody>
      </p:sp>
    </p:spTree>
    <p:extLst>
      <p:ext uri="{BB962C8B-B14F-4D97-AF65-F5344CB8AC3E}">
        <p14:creationId xmlns:p14="http://schemas.microsoft.com/office/powerpoint/2010/main" val="314211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Law enforcement’s purpose is TO STOP THE ACTIVE SHOOTER AS SOON AS POSSIBLE.</a:t>
            </a:r>
          </a:p>
          <a:p>
            <a:r>
              <a:rPr lang="en-US" dirty="0" smtClean="0"/>
              <a:t>- We will proceed directly to the area in which the last shots were heard.</a:t>
            </a:r>
          </a:p>
          <a:p>
            <a:r>
              <a:rPr lang="en-US" dirty="0" smtClean="0"/>
              <a:t>- We may be wearing our regular patrol uniforms, external bulletproof vests, and other tactical gear.</a:t>
            </a:r>
          </a:p>
          <a:p>
            <a:r>
              <a:rPr lang="en-US" dirty="0" smtClean="0"/>
              <a:t>- We will be armed with handguns, rifles, and shotguns.</a:t>
            </a:r>
          </a:p>
          <a:p>
            <a:r>
              <a:rPr lang="en-US" dirty="0" smtClean="0"/>
              <a:t>- We will be shouting commands.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8</a:t>
            </a:fld>
            <a:endParaRPr lang="en-US"/>
          </a:p>
        </p:txBody>
      </p:sp>
    </p:spTree>
    <p:extLst>
      <p:ext uri="{BB962C8B-B14F-4D97-AF65-F5344CB8AC3E}">
        <p14:creationId xmlns:p14="http://schemas.microsoft.com/office/powerpoint/2010/main" val="196880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Remain calm and follow officers’ instructions.</a:t>
            </a:r>
          </a:p>
          <a:p>
            <a:r>
              <a:rPr lang="en-US" dirty="0" smtClean="0"/>
              <a:t>- Immediately raise hands and spread fingers.</a:t>
            </a:r>
          </a:p>
          <a:p>
            <a:r>
              <a:rPr lang="en-US" dirty="0" smtClean="0"/>
              <a:t>- Keep hands visible at all times.</a:t>
            </a:r>
          </a:p>
          <a:p>
            <a:pPr marL="171450" indent="-171450">
              <a:buFontTx/>
              <a:buChar char="-"/>
            </a:pPr>
            <a:r>
              <a:rPr lang="en-US" dirty="0" smtClean="0"/>
              <a:t>Avoid making quick movements towards officers.</a:t>
            </a:r>
          </a:p>
          <a:p>
            <a:pPr marL="171450" indent="-171450">
              <a:buFontTx/>
              <a:buChar char="-"/>
            </a:pPr>
            <a:r>
              <a:rPr lang="en-US" dirty="0" smtClean="0"/>
              <a:t>Do not yell,</a:t>
            </a:r>
            <a:r>
              <a:rPr lang="en-US" baseline="0" dirty="0" smtClean="0"/>
              <a:t> scream, or point.</a:t>
            </a:r>
            <a:endParaRPr lang="en-US" dirty="0" smtClean="0"/>
          </a:p>
          <a:p>
            <a:r>
              <a:rPr lang="en-US" dirty="0" smtClean="0"/>
              <a:t>- Do not stop to ask officers for directions when evacuating; just proceed in the direction from which officers are entering the premises.</a:t>
            </a:r>
          </a:p>
          <a:p>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9</a:t>
            </a:fld>
            <a:endParaRPr lang="en-US"/>
          </a:p>
        </p:txBody>
      </p:sp>
    </p:spTree>
    <p:extLst>
      <p:ext uri="{BB962C8B-B14F-4D97-AF65-F5344CB8AC3E}">
        <p14:creationId xmlns:p14="http://schemas.microsoft.com/office/powerpoint/2010/main" val="292088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Location of the active shooter</a:t>
            </a:r>
          </a:p>
          <a:p>
            <a:r>
              <a:rPr lang="en-US" dirty="0" smtClean="0"/>
              <a:t>- Number of shooters, if more than one</a:t>
            </a:r>
          </a:p>
          <a:p>
            <a:r>
              <a:rPr lang="en-US" dirty="0" smtClean="0"/>
              <a:t>- Physical description of shooter(s)</a:t>
            </a:r>
          </a:p>
          <a:p>
            <a:r>
              <a:rPr lang="en-US" dirty="0" smtClean="0"/>
              <a:t>- Number and type of weapons held by the shooter(s)</a:t>
            </a:r>
          </a:p>
          <a:p>
            <a:r>
              <a:rPr lang="en-US" dirty="0" smtClean="0"/>
              <a:t>- Number of potential victims at the location</a:t>
            </a:r>
          </a:p>
          <a:p>
            <a:endParaRPr lang="en-US" dirty="0"/>
          </a:p>
        </p:txBody>
      </p:sp>
      <p:sp>
        <p:nvSpPr>
          <p:cNvPr id="4" name="Slide Number Placeholder 3"/>
          <p:cNvSpPr>
            <a:spLocks noGrp="1"/>
          </p:cNvSpPr>
          <p:nvPr>
            <p:ph type="sldNum" sz="quarter" idx="10"/>
          </p:nvPr>
        </p:nvSpPr>
        <p:spPr/>
        <p:txBody>
          <a:bodyPr/>
          <a:lstStyle/>
          <a:p>
            <a:fld id="{1CE7639B-7E14-49F0-B599-2D1BF91342FB}" type="slidenum">
              <a:rPr lang="en-US" smtClean="0"/>
              <a:t>10</a:t>
            </a:fld>
            <a:endParaRPr lang="en-US"/>
          </a:p>
        </p:txBody>
      </p:sp>
    </p:spTree>
    <p:extLst>
      <p:ext uri="{BB962C8B-B14F-4D97-AF65-F5344CB8AC3E}">
        <p14:creationId xmlns:p14="http://schemas.microsoft.com/office/powerpoint/2010/main" val="4925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361653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402972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451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850597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66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4237482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151906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420222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64292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8A8EA2-2366-4773-A564-D66F2AB9F8C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289531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8A8EA2-2366-4773-A564-D66F2AB9F8C4}"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20966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8A8EA2-2366-4773-A564-D66F2AB9F8C4}"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17380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8A8EA2-2366-4773-A564-D66F2AB9F8C4}"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376631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A8EA2-2366-4773-A564-D66F2AB9F8C4}"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292863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8A8EA2-2366-4773-A564-D66F2AB9F8C4}"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B6F1E-0353-416E-9C43-008AC9467450}" type="slidenum">
              <a:rPr lang="en-US" smtClean="0"/>
              <a:t>‹#›</a:t>
            </a:fld>
            <a:endParaRPr lang="en-US"/>
          </a:p>
        </p:txBody>
      </p:sp>
    </p:spTree>
    <p:extLst>
      <p:ext uri="{BB962C8B-B14F-4D97-AF65-F5344CB8AC3E}">
        <p14:creationId xmlns:p14="http://schemas.microsoft.com/office/powerpoint/2010/main" val="145277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B6F1E-0353-416E-9C43-008AC9467450}" type="slidenum">
              <a:rPr lang="en-US" smtClean="0"/>
              <a:t>‹#›</a:t>
            </a:fld>
            <a:endParaRPr lang="en-US"/>
          </a:p>
        </p:txBody>
      </p:sp>
      <p:sp>
        <p:nvSpPr>
          <p:cNvPr id="5" name="Date Placeholder 4"/>
          <p:cNvSpPr>
            <a:spLocks noGrp="1"/>
          </p:cNvSpPr>
          <p:nvPr>
            <p:ph type="dt" sz="half" idx="10"/>
          </p:nvPr>
        </p:nvSpPr>
        <p:spPr/>
        <p:txBody>
          <a:bodyPr/>
          <a:lstStyle/>
          <a:p>
            <a:fld id="{B98A8EA2-2366-4773-A564-D66F2AB9F8C4}" type="datetimeFigureOut">
              <a:rPr lang="en-US" smtClean="0"/>
              <a:t>8/3/2021</a:t>
            </a:fld>
            <a:endParaRPr lang="en-US"/>
          </a:p>
        </p:txBody>
      </p:sp>
    </p:spTree>
    <p:extLst>
      <p:ext uri="{BB962C8B-B14F-4D97-AF65-F5344CB8AC3E}">
        <p14:creationId xmlns:p14="http://schemas.microsoft.com/office/powerpoint/2010/main" val="36027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8A8EA2-2366-4773-A564-D66F2AB9F8C4}" type="datetimeFigureOut">
              <a:rPr lang="en-US" smtClean="0"/>
              <a:t>8/3/2021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DB6F1E-0353-416E-9C43-008AC9467450}" type="slidenum">
              <a:rPr lang="en-US" smtClean="0"/>
              <a:t>‹#›</a:t>
            </a:fld>
            <a:endParaRPr lang="en-US"/>
          </a:p>
        </p:txBody>
      </p:sp>
    </p:spTree>
    <p:extLst>
      <p:ext uri="{BB962C8B-B14F-4D97-AF65-F5344CB8AC3E}">
        <p14:creationId xmlns:p14="http://schemas.microsoft.com/office/powerpoint/2010/main" val="2173208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hs.gov/active-shooter-preparednes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50000"/>
                  </a:schemeClr>
                </a:solidFill>
              </a:rPr>
              <a:t>ACTIVE SHOOTER TRAINING</a:t>
            </a:r>
            <a:endParaRPr lang="en-US" dirty="0">
              <a:solidFill>
                <a:schemeClr val="accent2">
                  <a:lumMod val="50000"/>
                </a:schemeClr>
              </a:solidFill>
            </a:endParaRPr>
          </a:p>
        </p:txBody>
      </p:sp>
      <p:sp>
        <p:nvSpPr>
          <p:cNvPr id="3" name="Subtitle 2"/>
          <p:cNvSpPr>
            <a:spLocks noGrp="1"/>
          </p:cNvSpPr>
          <p:nvPr>
            <p:ph type="subTitle" idx="1"/>
          </p:nvPr>
        </p:nvSpPr>
        <p:spPr/>
        <p:txBody>
          <a:bodyPr/>
          <a:lstStyle/>
          <a:p>
            <a:r>
              <a:rPr lang="en-US" dirty="0" smtClean="0">
                <a:solidFill>
                  <a:schemeClr val="tx1"/>
                </a:solidFill>
              </a:rPr>
              <a:t>NYS UNIVERSITY POLICE – OLD WESTBURY</a:t>
            </a:r>
            <a:endParaRPr lang="en-US" dirty="0">
              <a:solidFill>
                <a:schemeClr val="tx1"/>
              </a:solidFill>
            </a:endParaRPr>
          </a:p>
        </p:txBody>
      </p:sp>
      <p:sp>
        <p:nvSpPr>
          <p:cNvPr id="4" name="Rectangle 3"/>
          <p:cNvSpPr/>
          <p:nvPr/>
        </p:nvSpPr>
        <p:spPr>
          <a:xfrm>
            <a:off x="9844391" y="0"/>
            <a:ext cx="2347609" cy="2287802"/>
          </a:xfrm>
          <a:prstGeom prst="rect">
            <a:avLst/>
          </a:prstGeom>
          <a:blipFill dpi="0" rotWithShape="1">
            <a:blip r:embed="rId2">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875629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INFORMATION TO PROVIDE TO LAW ENFORCEMENT OR 911 OPERATOR</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Location of the active shooter</a:t>
            </a:r>
          </a:p>
          <a:p>
            <a:r>
              <a:rPr lang="en-US" dirty="0" smtClean="0"/>
              <a:t>Number of shooters, if more than one</a:t>
            </a:r>
          </a:p>
          <a:p>
            <a:r>
              <a:rPr lang="en-US" dirty="0" smtClean="0"/>
              <a:t>Physical description of shooter(s)</a:t>
            </a:r>
          </a:p>
          <a:p>
            <a:r>
              <a:rPr lang="en-US" dirty="0" smtClean="0"/>
              <a:t>Number and type of weapons held by the shooter(s)</a:t>
            </a:r>
          </a:p>
          <a:p>
            <a:r>
              <a:rPr lang="en-US" dirty="0" smtClean="0"/>
              <a:t>Number of potential victims at the location</a:t>
            </a:r>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28234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ONCE THE THREAT IS STOPPED</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Expect rescue teams comprised of additional officers and emergency medical personnel to follow the initial officers.</a:t>
            </a:r>
          </a:p>
          <a:p>
            <a:r>
              <a:rPr lang="en-US" dirty="0" smtClean="0"/>
              <a:t>Once you have reached a safe location or an assembly point, you will likely be held in that area by law enforcement until all witnesses have been identified and questioned.</a:t>
            </a:r>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3610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68008"/>
          </a:xfrm>
        </p:spPr>
        <p:txBody>
          <a:bodyPr>
            <a:normAutofit/>
          </a:bodyPr>
          <a:lstStyle/>
          <a:p>
            <a:r>
              <a:rPr lang="en-US" dirty="0" smtClean="0">
                <a:solidFill>
                  <a:schemeClr val="accent2">
                    <a:lumMod val="50000"/>
                  </a:schemeClr>
                </a:solidFill>
              </a:rPr>
              <a:t>“In any moment of decision, the best thing you can do is </a:t>
            </a:r>
            <a:r>
              <a:rPr lang="en-US" b="1" dirty="0" smtClean="0">
                <a:solidFill>
                  <a:schemeClr val="accent2">
                    <a:lumMod val="50000"/>
                  </a:schemeClr>
                </a:solidFill>
              </a:rPr>
              <a:t>the right thing</a:t>
            </a:r>
            <a:r>
              <a:rPr lang="en-US" dirty="0" smtClean="0">
                <a:solidFill>
                  <a:schemeClr val="accent2">
                    <a:lumMod val="50000"/>
                  </a:schemeClr>
                </a:solidFill>
              </a:rPr>
              <a:t>, the next best thing is </a:t>
            </a:r>
            <a:r>
              <a:rPr lang="en-US" b="1" dirty="0" smtClean="0">
                <a:solidFill>
                  <a:schemeClr val="accent2">
                    <a:lumMod val="50000"/>
                  </a:schemeClr>
                </a:solidFill>
              </a:rPr>
              <a:t>the wrong thing</a:t>
            </a:r>
            <a:r>
              <a:rPr lang="en-US" dirty="0" smtClean="0">
                <a:solidFill>
                  <a:schemeClr val="accent2">
                    <a:lumMod val="50000"/>
                  </a:schemeClr>
                </a:solidFill>
              </a:rPr>
              <a:t>, and the </a:t>
            </a:r>
            <a:r>
              <a:rPr lang="en-US" b="1" dirty="0" smtClean="0">
                <a:solidFill>
                  <a:schemeClr val="accent2">
                    <a:lumMod val="50000"/>
                  </a:schemeClr>
                </a:solidFill>
              </a:rPr>
              <a:t>worst thing you can do is nothing</a:t>
            </a:r>
            <a:r>
              <a:rPr lang="en-US" dirty="0" smtClean="0">
                <a:solidFill>
                  <a:schemeClr val="accent2">
                    <a:lumMod val="50000"/>
                  </a:schemeClr>
                </a:solidFill>
              </a:rPr>
              <a:t>.”</a:t>
            </a:r>
            <a:r>
              <a:rPr lang="en-US" dirty="0" smtClean="0"/>
              <a:t/>
            </a:r>
            <a:br>
              <a:rPr lang="en-US" dirty="0" smtClean="0"/>
            </a:br>
            <a:r>
              <a:rPr lang="en-US" dirty="0"/>
              <a:t/>
            </a:r>
            <a:br>
              <a:rPr lang="en-US" dirty="0"/>
            </a:br>
            <a:r>
              <a:rPr lang="en-US" dirty="0" smtClean="0"/>
              <a:t>													</a:t>
            </a:r>
            <a:r>
              <a:rPr lang="en-US" sz="1800" dirty="0" smtClean="0">
                <a:solidFill>
                  <a:schemeClr val="accent2">
                    <a:lumMod val="50000"/>
                  </a:schemeClr>
                </a:solidFill>
              </a:rPr>
              <a:t>-Theodore Roosevelt</a:t>
            </a:r>
            <a:endParaRPr lang="en-US" sz="1800" dirty="0">
              <a:solidFill>
                <a:schemeClr val="accent2">
                  <a:lumMod val="50000"/>
                </a:schemeClr>
              </a:solidFill>
            </a:endParaRPr>
          </a:p>
        </p:txBody>
      </p:sp>
      <p:sp>
        <p:nvSpPr>
          <p:cNvPr id="3" name="Rectangle 2"/>
          <p:cNvSpPr/>
          <p:nvPr/>
        </p:nvSpPr>
        <p:spPr>
          <a:xfrm>
            <a:off x="9844391" y="0"/>
            <a:ext cx="2347609" cy="2287802"/>
          </a:xfrm>
          <a:prstGeom prst="rect">
            <a:avLst/>
          </a:prstGeom>
          <a:blipFill dpi="0" rotWithShape="1">
            <a:blip r:embed="rId2">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78288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68008"/>
          </a:xfrm>
        </p:spPr>
        <p:txBody>
          <a:bodyPr>
            <a:normAutofit/>
          </a:bodyPr>
          <a:lstStyle/>
          <a:p>
            <a:pPr algn="ctr"/>
            <a:r>
              <a:rPr lang="en-US" dirty="0" smtClean="0">
                <a:solidFill>
                  <a:schemeClr val="accent2">
                    <a:lumMod val="50000"/>
                  </a:schemeClr>
                </a:solidFill>
              </a:rPr>
              <a:t>Detective D. Parlato</a:t>
            </a:r>
            <a:br>
              <a:rPr lang="en-US" dirty="0" smtClean="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dirty="0" smtClean="0">
                <a:solidFill>
                  <a:schemeClr val="accent2">
                    <a:lumMod val="50000"/>
                  </a:schemeClr>
                </a:solidFill>
              </a:rPr>
              <a:t>New York State University Police at Old Westbury</a:t>
            </a:r>
            <a:br>
              <a:rPr lang="en-US" dirty="0" smtClean="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dirty="0" smtClean="0">
                <a:solidFill>
                  <a:schemeClr val="accent2">
                    <a:lumMod val="50000"/>
                  </a:schemeClr>
                </a:solidFill>
              </a:rPr>
              <a:t>Main Line: 516-876-3333</a:t>
            </a:r>
            <a:br>
              <a:rPr lang="en-US" dirty="0" smtClean="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dirty="0" smtClean="0">
                <a:solidFill>
                  <a:schemeClr val="accent2">
                    <a:lumMod val="50000"/>
                  </a:schemeClr>
                </a:solidFill>
              </a:rPr>
              <a:t>E-mail: parlatod@oldwestbury.edu</a:t>
            </a:r>
            <a:endParaRPr lang="en-US" dirty="0">
              <a:solidFill>
                <a:schemeClr val="accent2">
                  <a:lumMod val="50000"/>
                </a:schemeClr>
              </a:solidFill>
            </a:endParaRPr>
          </a:p>
        </p:txBody>
      </p:sp>
      <p:sp>
        <p:nvSpPr>
          <p:cNvPr id="3" name="Rectangle 2"/>
          <p:cNvSpPr/>
          <p:nvPr/>
        </p:nvSpPr>
        <p:spPr>
          <a:xfrm>
            <a:off x="9844391" y="0"/>
            <a:ext cx="2347609" cy="2287802"/>
          </a:xfrm>
          <a:prstGeom prst="rect">
            <a:avLst/>
          </a:prstGeom>
          <a:blipFill dpi="0" rotWithShape="1">
            <a:blip r:embed="rId2">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7571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WHAT IS AN ACTIVE SHOOTER?</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An Active Shooter is an individual actively engaged in killing or attempting to kill people in a populated area.</a:t>
            </a:r>
          </a:p>
          <a:p>
            <a:r>
              <a:rPr lang="en-US" dirty="0" smtClean="0"/>
              <a:t>Sometimes victims are chosen, but often, they are randomly selected.</a:t>
            </a:r>
          </a:p>
          <a:p>
            <a:r>
              <a:rPr lang="en-US" dirty="0" smtClean="0"/>
              <a:t>Active Shooters often consider themselves as victims.</a:t>
            </a:r>
            <a:endParaRPr lang="en-US" dirty="0"/>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591888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Warning Signs of an Active Shooter</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dirty="0" smtClean="0"/>
              <a:t>Anti-Social Behaviors</a:t>
            </a:r>
          </a:p>
          <a:p>
            <a:r>
              <a:rPr lang="en-US" dirty="0" smtClean="0"/>
              <a:t>Vindictiveness</a:t>
            </a:r>
          </a:p>
          <a:p>
            <a:r>
              <a:rPr lang="en-US" dirty="0" smtClean="0"/>
              <a:t>Victim Mentality</a:t>
            </a:r>
          </a:p>
          <a:p>
            <a:r>
              <a:rPr lang="en-US" dirty="0" smtClean="0"/>
              <a:t>Extreme Paranoia</a:t>
            </a:r>
          </a:p>
          <a:p>
            <a:r>
              <a:rPr lang="en-US" dirty="0" smtClean="0"/>
              <a:t>Persistent Anger</a:t>
            </a:r>
          </a:p>
          <a:p>
            <a:r>
              <a:rPr lang="en-US" dirty="0" smtClean="0"/>
              <a:t>Violent Thoughts</a:t>
            </a:r>
          </a:p>
          <a:p>
            <a:r>
              <a:rPr lang="en-US" dirty="0" smtClean="0"/>
              <a:t>Controlling Personality Traits</a:t>
            </a:r>
          </a:p>
          <a:p>
            <a:r>
              <a:rPr lang="en-US" dirty="0" smtClean="0"/>
              <a:t>Strange Behavior</a:t>
            </a:r>
          </a:p>
          <a:p>
            <a:r>
              <a:rPr lang="en-US" dirty="0" smtClean="0"/>
              <a:t>Unhealthy Habits</a:t>
            </a:r>
          </a:p>
          <a:p>
            <a:endParaRPr lang="en-US" dirty="0"/>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99544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RUN, HIDE, FIGHT</a:t>
            </a:r>
            <a:endParaRPr lang="en-US" dirty="0">
              <a:solidFill>
                <a:schemeClr val="accent2">
                  <a:lumMod val="50000"/>
                </a:schemeClr>
              </a:solidFill>
            </a:endParaRPr>
          </a:p>
        </p:txBody>
      </p:sp>
      <p:sp>
        <p:nvSpPr>
          <p:cNvPr id="3" name="Content Placeholder 2"/>
          <p:cNvSpPr>
            <a:spLocks noGrp="1"/>
          </p:cNvSpPr>
          <p:nvPr>
            <p:ph idx="1"/>
          </p:nvPr>
        </p:nvSpPr>
        <p:spPr>
          <a:xfrm>
            <a:off x="2271754" y="1784289"/>
            <a:ext cx="6520554" cy="2365680"/>
          </a:xfrm>
        </p:spPr>
        <p:txBody>
          <a:bodyPr>
            <a:normAutofit/>
          </a:bodyPr>
          <a:lstStyle/>
          <a:p>
            <a:r>
              <a:rPr lang="en-US" dirty="0" smtClean="0">
                <a:solidFill>
                  <a:schemeClr val="accent2">
                    <a:lumMod val="50000"/>
                  </a:schemeClr>
                </a:solidFill>
              </a:rPr>
              <a:t>Based on material developed by the </a:t>
            </a:r>
            <a:r>
              <a:rPr lang="en-US" b="1" dirty="0" smtClean="0">
                <a:solidFill>
                  <a:schemeClr val="accent2">
                    <a:lumMod val="50000"/>
                  </a:schemeClr>
                </a:solidFill>
              </a:rPr>
              <a:t>Department of Homeland Security (DHS)</a:t>
            </a:r>
          </a:p>
          <a:p>
            <a:r>
              <a:rPr lang="en-US" dirty="0" smtClean="0">
                <a:solidFill>
                  <a:schemeClr val="accent2">
                    <a:lumMod val="50000"/>
                  </a:schemeClr>
                </a:solidFill>
              </a:rPr>
              <a:t>For more information, please visit the DHS website at: </a:t>
            </a:r>
            <a:r>
              <a:rPr lang="en-US" b="1" dirty="0" smtClean="0">
                <a:solidFill>
                  <a:schemeClr val="accent2">
                    <a:lumMod val="50000"/>
                  </a:schemeClr>
                </a:solidFill>
                <a:hlinkClick r:id="rId3"/>
              </a:rPr>
              <a:t>www.dhs.gov/active-shooter-preparedness</a:t>
            </a:r>
            <a:endParaRPr lang="en-US" b="1" dirty="0" smtClean="0">
              <a:solidFill>
                <a:schemeClr val="accent2">
                  <a:lumMod val="50000"/>
                </a:schemeClr>
              </a:solidFill>
            </a:endParaRPr>
          </a:p>
          <a:p>
            <a:r>
              <a:rPr lang="en-US" b="1" dirty="0">
                <a:solidFill>
                  <a:schemeClr val="accent2">
                    <a:lumMod val="50000"/>
                  </a:schemeClr>
                </a:solidFill>
              </a:rPr>
              <a:t>https://youtu.be/j-a0tuEn7rI</a:t>
            </a:r>
          </a:p>
        </p:txBody>
      </p:sp>
      <p:sp>
        <p:nvSpPr>
          <p:cNvPr id="4" name="Rectangle 3"/>
          <p:cNvSpPr/>
          <p:nvPr/>
        </p:nvSpPr>
        <p:spPr>
          <a:xfrm>
            <a:off x="9844391" y="0"/>
            <a:ext cx="2347609" cy="2287802"/>
          </a:xfrm>
          <a:prstGeom prst="rect">
            <a:avLst/>
          </a:prstGeom>
          <a:blipFill dpi="0" rotWithShape="1">
            <a:blip r:embed="rId4">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pic>
        <p:nvPicPr>
          <p:cNvPr id="1026" name="Picture 2" descr="upload.wikimedia.org/wikipedia/commons/thumb/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34" y="1531937"/>
            <a:ext cx="13335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250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HOW TO RESPOND WHEN AN ACTIVE SHOOTER IS IN YOUR VICINITY</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RUN</a:t>
            </a:r>
          </a:p>
          <a:p>
            <a:pPr lvl="1"/>
            <a:r>
              <a:rPr lang="en-US" dirty="0" smtClean="0"/>
              <a:t>Have an escape route pre-planned, and attempt to evacuate the premises.</a:t>
            </a:r>
          </a:p>
          <a:p>
            <a:pPr lvl="1"/>
            <a:r>
              <a:rPr lang="en-US" dirty="0" smtClean="0"/>
              <a:t>Leave your belongings behind, but always keep your cell phone on you.</a:t>
            </a:r>
          </a:p>
          <a:p>
            <a:pPr lvl="1"/>
            <a:r>
              <a:rPr lang="en-US" dirty="0" smtClean="0"/>
              <a:t>Keep your hands visible and follow the instructions of any police officers.</a:t>
            </a:r>
          </a:p>
          <a:p>
            <a:pPr lvl="1"/>
            <a:r>
              <a:rPr lang="en-US" dirty="0" smtClean="0"/>
              <a:t>Do not attempt to move wounded people.</a:t>
            </a:r>
          </a:p>
          <a:p>
            <a:pPr lvl="1"/>
            <a:r>
              <a:rPr lang="en-US" dirty="0" smtClean="0"/>
              <a:t>Prevent others from entering the area.</a:t>
            </a:r>
          </a:p>
          <a:p>
            <a:pPr lvl="1"/>
            <a:r>
              <a:rPr lang="en-US" dirty="0" smtClean="0"/>
              <a:t>Call 911 when you are safe.</a:t>
            </a:r>
            <a:endParaRPr lang="en-US" dirty="0"/>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995230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HOW TO RESPOND WHEN AN ACTIVE SHOOTER IS IN YOUR VICINITY</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HIDE</a:t>
            </a:r>
          </a:p>
          <a:p>
            <a:pPr lvl="1"/>
            <a:r>
              <a:rPr lang="en-US" dirty="0" smtClean="0"/>
              <a:t>Find the best and most strategic hiding place</a:t>
            </a:r>
          </a:p>
          <a:p>
            <a:pPr lvl="1"/>
            <a:r>
              <a:rPr lang="en-US" dirty="0" smtClean="0"/>
              <a:t>Your hiding place should…</a:t>
            </a:r>
          </a:p>
          <a:p>
            <a:pPr lvl="2"/>
            <a:r>
              <a:rPr lang="en-US" dirty="0" smtClean="0"/>
              <a:t>Provide protection (Cover vs. Concealment)</a:t>
            </a:r>
          </a:p>
          <a:p>
            <a:pPr lvl="2"/>
            <a:r>
              <a:rPr lang="en-US" dirty="0" smtClean="0"/>
              <a:t>Be out of view</a:t>
            </a:r>
          </a:p>
          <a:p>
            <a:pPr lvl="2"/>
            <a:r>
              <a:rPr lang="en-US" dirty="0" smtClean="0"/>
              <a:t>Non-confining</a:t>
            </a:r>
          </a:p>
          <a:p>
            <a:pPr lvl="2"/>
            <a:r>
              <a:rPr lang="en-US" dirty="0" smtClean="0"/>
              <a:t>Secure the doors with a lock or barricade</a:t>
            </a:r>
            <a:endParaRPr lang="en-US" dirty="0"/>
          </a:p>
          <a:p>
            <a:pPr lvl="1"/>
            <a:r>
              <a:rPr lang="en-US" dirty="0" smtClean="0"/>
              <a:t>Silence your cell phone</a:t>
            </a:r>
          </a:p>
          <a:p>
            <a:pPr lvl="1"/>
            <a:r>
              <a:rPr lang="en-US" dirty="0" smtClean="0"/>
              <a:t>Turn off any source of noise</a:t>
            </a:r>
          </a:p>
          <a:p>
            <a:pPr lvl="1"/>
            <a:r>
              <a:rPr lang="en-US" dirty="0" smtClean="0"/>
              <a:t>Dial 911, if possible, to alert police to the active shooter’s location. If you cannot speak, leave the line open and allow the dispatcher to listen.</a:t>
            </a:r>
          </a:p>
          <a:p>
            <a:pPr lvl="1"/>
            <a:r>
              <a:rPr lang="en-US" dirty="0" smtClean="0"/>
              <a:t>Remain calm and quiet</a:t>
            </a:r>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743038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HOW TO RESPOND WHEN AN ACTIVE SHOOTER IS IN YOUR VICINITY</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FIGHT</a:t>
            </a:r>
          </a:p>
          <a:p>
            <a:pPr lvl="1"/>
            <a:r>
              <a:rPr lang="en-US" dirty="0" smtClean="0"/>
              <a:t>As last resort, when your life is in imminent danger</a:t>
            </a:r>
          </a:p>
          <a:p>
            <a:pPr lvl="1"/>
            <a:r>
              <a:rPr lang="en-US" dirty="0" smtClean="0"/>
              <a:t>Attempt to incapacitate</a:t>
            </a:r>
          </a:p>
          <a:p>
            <a:pPr lvl="1"/>
            <a:r>
              <a:rPr lang="en-US" dirty="0" smtClean="0"/>
              <a:t>Find a weapon (ex. Chair, fire extinguisher, metal coffee pot, hot beverage)</a:t>
            </a:r>
          </a:p>
          <a:p>
            <a:pPr lvl="1"/>
            <a:r>
              <a:rPr lang="en-US" dirty="0" smtClean="0"/>
              <a:t>Strategize with others if possible</a:t>
            </a:r>
          </a:p>
          <a:p>
            <a:pPr lvl="1"/>
            <a:r>
              <a:rPr lang="en-US" dirty="0" smtClean="0"/>
              <a:t>Act as aggressive as possible</a:t>
            </a:r>
          </a:p>
          <a:p>
            <a:pPr lvl="1"/>
            <a:r>
              <a:rPr lang="en-US" dirty="0" smtClean="0"/>
              <a:t>Commit to your actions</a:t>
            </a:r>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53922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HOW TO RESPOND WHEN LAW ENFORCEMENT ARRIVES</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Law enforcement’s purpose is TO STOP THE ACTIVE SHOOTER AS SOON AS POSSIBLE.</a:t>
            </a:r>
          </a:p>
          <a:p>
            <a:r>
              <a:rPr lang="en-US" dirty="0" smtClean="0"/>
              <a:t>We will proceed directly to the area in which the last shots were heard.</a:t>
            </a:r>
          </a:p>
          <a:p>
            <a:r>
              <a:rPr lang="en-US" dirty="0" smtClean="0"/>
              <a:t>We may be wearing our regular patrol uniforms, external bulletproof vests, and other tactical gear.</a:t>
            </a:r>
          </a:p>
          <a:p>
            <a:r>
              <a:rPr lang="en-US" dirty="0" smtClean="0"/>
              <a:t>We will be armed with handguns, rifles, and shotguns.</a:t>
            </a:r>
          </a:p>
          <a:p>
            <a:r>
              <a:rPr lang="en-US" dirty="0" smtClean="0"/>
              <a:t>We will be shouting commands.</a:t>
            </a:r>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68832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HOW TO RESPOND WHEN LAW ENFORCEMENT ARRIVES</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Remain calm and follow officers’ instructions.</a:t>
            </a:r>
          </a:p>
          <a:p>
            <a:r>
              <a:rPr lang="en-US" dirty="0" smtClean="0"/>
              <a:t>Immediately raise hands and spread fingers.</a:t>
            </a:r>
          </a:p>
          <a:p>
            <a:r>
              <a:rPr lang="en-US" dirty="0" smtClean="0"/>
              <a:t>Keep hands visible at all times.</a:t>
            </a:r>
          </a:p>
          <a:p>
            <a:r>
              <a:rPr lang="en-US" dirty="0" smtClean="0"/>
              <a:t>Avoid making quick movements towards officers.</a:t>
            </a:r>
          </a:p>
          <a:p>
            <a:r>
              <a:rPr lang="en-US" dirty="0" smtClean="0"/>
              <a:t>Do not yell, scream, or point.</a:t>
            </a:r>
          </a:p>
          <a:p>
            <a:r>
              <a:rPr lang="en-US" dirty="0" smtClean="0"/>
              <a:t>Do not stop to ask officers for directions when evacuating; just proceed in the direction from which officers are entering the premises.</a:t>
            </a:r>
          </a:p>
        </p:txBody>
      </p:sp>
      <p:sp>
        <p:nvSpPr>
          <p:cNvPr id="4" name="Rectangle 3"/>
          <p:cNvSpPr/>
          <p:nvPr/>
        </p:nvSpPr>
        <p:spPr>
          <a:xfrm>
            <a:off x="9844391" y="0"/>
            <a:ext cx="2347609" cy="2287802"/>
          </a:xfrm>
          <a:prstGeom prst="rect">
            <a:avLst/>
          </a:prstGeom>
          <a:blipFill dpi="0" rotWithShape="1">
            <a:blip r:embed="rId3">
              <a:alphaModFix amt="26000"/>
            </a:blip>
            <a:srcRect/>
            <a:stretch>
              <a:fillRect/>
            </a:stretch>
          </a:blipFill>
          <a:ln w="1905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86107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595</TotalTime>
  <Words>1572</Words>
  <Application>Microsoft Office PowerPoint</Application>
  <PresentationFormat>Widescreen</PresentationFormat>
  <Paragraphs>136</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ACTIVE SHOOTER TRAINING</vt:lpstr>
      <vt:lpstr>WHAT IS AN ACTIVE SHOOTER?</vt:lpstr>
      <vt:lpstr>Warning Signs of an Active Shooter</vt:lpstr>
      <vt:lpstr>RUN, HIDE, FIGHT</vt:lpstr>
      <vt:lpstr>HOW TO RESPOND WHEN AN ACTIVE SHOOTER IS IN YOUR VICINITY</vt:lpstr>
      <vt:lpstr>HOW TO RESPOND WHEN AN ACTIVE SHOOTER IS IN YOUR VICINITY</vt:lpstr>
      <vt:lpstr>HOW TO RESPOND WHEN AN ACTIVE SHOOTER IS IN YOUR VICINITY</vt:lpstr>
      <vt:lpstr>HOW TO RESPOND WHEN LAW ENFORCEMENT ARRIVES</vt:lpstr>
      <vt:lpstr>HOW TO RESPOND WHEN LAW ENFORCEMENT ARRIVES</vt:lpstr>
      <vt:lpstr>INFORMATION TO PROVIDE TO LAW ENFORCEMENT OR 911 OPERATOR</vt:lpstr>
      <vt:lpstr>ONCE THE THREAT IS STOPPED</vt:lpstr>
      <vt:lpstr>“In any moment of decision, the best thing you can do is the right thing, the next best thing is the wrong thing, and the worst thing you can do is nothing.”               -Theodore Roosevelt</vt:lpstr>
      <vt:lpstr>Detective D. Parlato  New York State University Police at Old Westbury  Main Line: 516-876-3333  E-mail: parlatod@oldwestbury.edu</vt:lpstr>
    </vt:vector>
  </TitlesOfParts>
  <Company>SUNY OLDWESTBURY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SHOOTER TRAINING</dc:title>
  <dc:creator>Diana Parlato</dc:creator>
  <cp:lastModifiedBy>Diana Parlato</cp:lastModifiedBy>
  <cp:revision>21</cp:revision>
  <dcterms:created xsi:type="dcterms:W3CDTF">2021-07-13T18:17:57Z</dcterms:created>
  <dcterms:modified xsi:type="dcterms:W3CDTF">2021-08-03T20:24:10Z</dcterms:modified>
</cp:coreProperties>
</file>