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21"/>
  </p:notesMasterIdLst>
  <p:sldIdLst>
    <p:sldId id="256" r:id="rId5"/>
    <p:sldId id="279" r:id="rId6"/>
    <p:sldId id="280" r:id="rId7"/>
    <p:sldId id="278" r:id="rId8"/>
    <p:sldId id="265" r:id="rId9"/>
    <p:sldId id="281" r:id="rId10"/>
    <p:sldId id="282" r:id="rId11"/>
    <p:sldId id="283" r:id="rId12"/>
    <p:sldId id="260" r:id="rId13"/>
    <p:sldId id="258" r:id="rId14"/>
    <p:sldId id="257" r:id="rId15"/>
    <p:sldId id="259" r:id="rId16"/>
    <p:sldId id="263" r:id="rId17"/>
    <p:sldId id="262" r:id="rId18"/>
    <p:sldId id="261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20A5A-CBE4-99F1-B3D2-27E5CBB0DF61}" v="11" dt="2022-11-03T12:37:18.713"/>
    <p1510:client id="{322F183A-95DF-47AE-90BA-DF0FC30AB34D}" v="316" dt="2022-11-02T23:18:12.174"/>
    <p1510:client id="{5F8DF328-0BC1-0C05-73DD-757A70E97214}" v="178" dt="2022-11-04T15:35:07.835"/>
    <p1510:client id="{6EF80669-B1EF-2D00-25E8-A634D62A58F7}" v="235" dt="2022-11-04T13:29:23.253"/>
    <p1510:client id="{A27C3C97-08AB-6E9D-2B0B-17285A415644}" v="367" dt="2022-11-04T00:30:31.127"/>
    <p1510:client id="{ADD32ABB-739A-2985-9D91-4FDAF25CB5B8}" v="266" dt="2022-11-03T23:53:00.873"/>
    <p1510:client id="{EEDA9AB5-67A8-CCD7-F126-927E4D7724FC}" v="315" dt="2022-11-04T17:41:18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E9ED9-51A4-4BD3-9374-D657DBE20F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E1D503B-4B53-4E21-B81D-29DFA34CB2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Multidisciplinary</a:t>
          </a:r>
          <a:r>
            <a:rPr lang="en-US" dirty="0"/>
            <a:t> team from the OW community who work strategically and intentionally to provide support and resources to students of concern</a:t>
          </a:r>
        </a:p>
      </dgm:t>
    </dgm:pt>
    <dgm:pt modelId="{643DCE23-F1FF-4874-9B19-477F5B1A08DB}" type="parTrans" cxnId="{18854ED6-C866-44CF-A9B2-FDF63C616C41}">
      <dgm:prSet/>
      <dgm:spPr/>
      <dgm:t>
        <a:bodyPr/>
        <a:lstStyle/>
        <a:p>
          <a:endParaRPr lang="en-US"/>
        </a:p>
      </dgm:t>
    </dgm:pt>
    <dgm:pt modelId="{B91F69EF-29B1-4D9B-A47F-8CDF35BB8591}" type="sibTrans" cxnId="{18854ED6-C866-44CF-A9B2-FDF63C616C41}">
      <dgm:prSet/>
      <dgm:spPr/>
      <dgm:t>
        <a:bodyPr/>
        <a:lstStyle/>
        <a:p>
          <a:endParaRPr lang="en-US"/>
        </a:p>
      </dgm:t>
    </dgm:pt>
    <dgm:pt modelId="{7F52E5BB-A140-45F4-A0A6-C796A0D86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Primary focus is to take a proactive approach in identifying students who are struggling and provide early intervention, resources and referrals</a:t>
          </a:r>
        </a:p>
      </dgm:t>
    </dgm:pt>
    <dgm:pt modelId="{BD20BBC1-594F-48AD-9E47-AF239FDA4227}" type="parTrans" cxnId="{A9879862-AD8D-4021-B6CD-F2D92850DFDB}">
      <dgm:prSet/>
      <dgm:spPr/>
      <dgm:t>
        <a:bodyPr/>
        <a:lstStyle/>
        <a:p>
          <a:endParaRPr lang="en-US"/>
        </a:p>
      </dgm:t>
    </dgm:pt>
    <dgm:pt modelId="{EE3C9AE9-FBED-48D8-A892-F0AB4120FAA5}" type="sibTrans" cxnId="{A9879862-AD8D-4021-B6CD-F2D92850DFDB}">
      <dgm:prSet/>
      <dgm:spPr/>
      <dgm:t>
        <a:bodyPr/>
        <a:lstStyle/>
        <a:p>
          <a:endParaRPr lang="en-US"/>
        </a:p>
      </dgm:t>
    </dgm:pt>
    <dgm:pt modelId="{6CE00D15-3253-419C-B552-4EFC7F901F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lead with care, concern and compassion</a:t>
          </a:r>
        </a:p>
      </dgm:t>
    </dgm:pt>
    <dgm:pt modelId="{85AD432A-651C-4FFA-B80E-0E149C8AF80C}" type="parTrans" cxnId="{23B4E7BB-DFC7-4827-9F35-2C3109804B0A}">
      <dgm:prSet/>
      <dgm:spPr/>
      <dgm:t>
        <a:bodyPr/>
        <a:lstStyle/>
        <a:p>
          <a:endParaRPr lang="en-US"/>
        </a:p>
      </dgm:t>
    </dgm:pt>
    <dgm:pt modelId="{997D64B8-242F-4980-9CF7-163E5775BC17}" type="sibTrans" cxnId="{23B4E7BB-DFC7-4827-9F35-2C3109804B0A}">
      <dgm:prSet/>
      <dgm:spPr/>
      <dgm:t>
        <a:bodyPr/>
        <a:lstStyle/>
        <a:p>
          <a:endParaRPr lang="en-US"/>
        </a:p>
      </dgm:t>
    </dgm:pt>
    <dgm:pt modelId="{063EBDC6-47B7-431A-8A07-5B78D4453B84}" type="pres">
      <dgm:prSet presAssocID="{BFBE9ED9-51A4-4BD3-9374-D657DBE20FD3}" presName="root" presStyleCnt="0">
        <dgm:presLayoutVars>
          <dgm:dir/>
          <dgm:resizeHandles val="exact"/>
        </dgm:presLayoutVars>
      </dgm:prSet>
      <dgm:spPr/>
    </dgm:pt>
    <dgm:pt modelId="{FC74531B-7EA6-4855-9065-B2DA19AB7BAF}" type="pres">
      <dgm:prSet presAssocID="{DE1D503B-4B53-4E21-B81D-29DFA34CB296}" presName="compNode" presStyleCnt="0"/>
      <dgm:spPr/>
    </dgm:pt>
    <dgm:pt modelId="{F47B7FD0-5495-4D32-860A-CBA4ABF9BF05}" type="pres">
      <dgm:prSet presAssocID="{DE1D503B-4B53-4E21-B81D-29DFA34CB296}" presName="bgRect" presStyleLbl="bgShp" presStyleIdx="0" presStyleCnt="3"/>
      <dgm:spPr/>
    </dgm:pt>
    <dgm:pt modelId="{9913B0BD-BA8A-4052-B54B-625908B44A2D}" type="pres">
      <dgm:prSet presAssocID="{DE1D503B-4B53-4E21-B81D-29DFA34CB2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8F77BF3-90FB-42BC-8829-DFC13BFF82D9}" type="pres">
      <dgm:prSet presAssocID="{DE1D503B-4B53-4E21-B81D-29DFA34CB296}" presName="spaceRect" presStyleCnt="0"/>
      <dgm:spPr/>
    </dgm:pt>
    <dgm:pt modelId="{B9578FF9-AA9D-4AB9-87D1-1BDAA988D151}" type="pres">
      <dgm:prSet presAssocID="{DE1D503B-4B53-4E21-B81D-29DFA34CB296}" presName="parTx" presStyleLbl="revTx" presStyleIdx="0" presStyleCnt="3">
        <dgm:presLayoutVars>
          <dgm:chMax val="0"/>
          <dgm:chPref val="0"/>
        </dgm:presLayoutVars>
      </dgm:prSet>
      <dgm:spPr/>
    </dgm:pt>
    <dgm:pt modelId="{DE99B382-2C13-4859-80C1-8E108DCBC75E}" type="pres">
      <dgm:prSet presAssocID="{B91F69EF-29B1-4D9B-A47F-8CDF35BB8591}" presName="sibTrans" presStyleCnt="0"/>
      <dgm:spPr/>
    </dgm:pt>
    <dgm:pt modelId="{BBA9FDF9-B0DC-4424-BBA4-CC553DB0A73E}" type="pres">
      <dgm:prSet presAssocID="{7F52E5BB-A140-45F4-A0A6-C796A0D864BE}" presName="compNode" presStyleCnt="0"/>
      <dgm:spPr/>
    </dgm:pt>
    <dgm:pt modelId="{7F7F1728-F225-4093-8869-408DF71E7025}" type="pres">
      <dgm:prSet presAssocID="{7F52E5BB-A140-45F4-A0A6-C796A0D864BE}" presName="bgRect" presStyleLbl="bgShp" presStyleIdx="1" presStyleCnt="3"/>
      <dgm:spPr/>
    </dgm:pt>
    <dgm:pt modelId="{8676E6CD-2CA9-46F4-A9E0-CBE6D838F4ED}" type="pres">
      <dgm:prSet presAssocID="{7F52E5BB-A140-45F4-A0A6-C796A0D864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2DC302A-C7B1-4FDC-A33F-5846FDB79F0E}" type="pres">
      <dgm:prSet presAssocID="{7F52E5BB-A140-45F4-A0A6-C796A0D864BE}" presName="spaceRect" presStyleCnt="0"/>
      <dgm:spPr/>
    </dgm:pt>
    <dgm:pt modelId="{978A1C45-929F-4084-A6B9-923954DDEE0C}" type="pres">
      <dgm:prSet presAssocID="{7F52E5BB-A140-45F4-A0A6-C796A0D864BE}" presName="parTx" presStyleLbl="revTx" presStyleIdx="1" presStyleCnt="3">
        <dgm:presLayoutVars>
          <dgm:chMax val="0"/>
          <dgm:chPref val="0"/>
        </dgm:presLayoutVars>
      </dgm:prSet>
      <dgm:spPr/>
    </dgm:pt>
    <dgm:pt modelId="{A233A708-9095-4BD8-8721-BF33B3F1B2E4}" type="pres">
      <dgm:prSet presAssocID="{EE3C9AE9-FBED-48D8-A892-F0AB4120FAA5}" presName="sibTrans" presStyleCnt="0"/>
      <dgm:spPr/>
    </dgm:pt>
    <dgm:pt modelId="{7D905675-1419-450C-98F0-0CF7EF81C8A8}" type="pres">
      <dgm:prSet presAssocID="{6CE00D15-3253-419C-B552-4EFC7F901F3A}" presName="compNode" presStyleCnt="0"/>
      <dgm:spPr/>
    </dgm:pt>
    <dgm:pt modelId="{1135B623-7F0B-40CE-839C-1C63D2C8A32E}" type="pres">
      <dgm:prSet presAssocID="{6CE00D15-3253-419C-B552-4EFC7F901F3A}" presName="bgRect" presStyleLbl="bgShp" presStyleIdx="2" presStyleCnt="3"/>
      <dgm:spPr/>
    </dgm:pt>
    <dgm:pt modelId="{ED235A27-09C8-4FF2-BA70-59F2EDC191CF}" type="pres">
      <dgm:prSet presAssocID="{6CE00D15-3253-419C-B552-4EFC7F901F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D05F0B1D-2E91-4AFE-A3C4-4969B06E9BBD}" type="pres">
      <dgm:prSet presAssocID="{6CE00D15-3253-419C-B552-4EFC7F901F3A}" presName="spaceRect" presStyleCnt="0"/>
      <dgm:spPr/>
    </dgm:pt>
    <dgm:pt modelId="{A432DA9D-37C7-483C-A6ED-F7565D975A97}" type="pres">
      <dgm:prSet presAssocID="{6CE00D15-3253-419C-B552-4EFC7F901F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879862-AD8D-4021-B6CD-F2D92850DFDB}" srcId="{BFBE9ED9-51A4-4BD3-9374-D657DBE20FD3}" destId="{7F52E5BB-A140-45F4-A0A6-C796A0D864BE}" srcOrd="1" destOrd="0" parTransId="{BD20BBC1-594F-48AD-9E47-AF239FDA4227}" sibTransId="{EE3C9AE9-FBED-48D8-A892-F0AB4120FAA5}"/>
    <dgm:cxn modelId="{97970F4B-DBCE-4008-B7C6-58DAD76A60BF}" type="presOf" srcId="{7F52E5BB-A140-45F4-A0A6-C796A0D864BE}" destId="{978A1C45-929F-4084-A6B9-923954DDEE0C}" srcOrd="0" destOrd="0" presId="urn:microsoft.com/office/officeart/2018/2/layout/IconVerticalSolidList"/>
    <dgm:cxn modelId="{EBC12B57-1CFC-4ECC-97B5-88004844F199}" type="presOf" srcId="{6CE00D15-3253-419C-B552-4EFC7F901F3A}" destId="{A432DA9D-37C7-483C-A6ED-F7565D975A97}" srcOrd="0" destOrd="0" presId="urn:microsoft.com/office/officeart/2018/2/layout/IconVerticalSolidList"/>
    <dgm:cxn modelId="{23B4E7BB-DFC7-4827-9F35-2C3109804B0A}" srcId="{BFBE9ED9-51A4-4BD3-9374-D657DBE20FD3}" destId="{6CE00D15-3253-419C-B552-4EFC7F901F3A}" srcOrd="2" destOrd="0" parTransId="{85AD432A-651C-4FFA-B80E-0E149C8AF80C}" sibTransId="{997D64B8-242F-4980-9CF7-163E5775BC17}"/>
    <dgm:cxn modelId="{C5D00AD4-A70B-45E3-9EF7-5663A0E7DF3C}" type="presOf" srcId="{BFBE9ED9-51A4-4BD3-9374-D657DBE20FD3}" destId="{063EBDC6-47B7-431A-8A07-5B78D4453B84}" srcOrd="0" destOrd="0" presId="urn:microsoft.com/office/officeart/2018/2/layout/IconVerticalSolidList"/>
    <dgm:cxn modelId="{18854ED6-C866-44CF-A9B2-FDF63C616C41}" srcId="{BFBE9ED9-51A4-4BD3-9374-D657DBE20FD3}" destId="{DE1D503B-4B53-4E21-B81D-29DFA34CB296}" srcOrd="0" destOrd="0" parTransId="{643DCE23-F1FF-4874-9B19-477F5B1A08DB}" sibTransId="{B91F69EF-29B1-4D9B-A47F-8CDF35BB8591}"/>
    <dgm:cxn modelId="{E55588EB-B0F2-4B68-A7FC-7634C5FAEDF1}" type="presOf" srcId="{DE1D503B-4B53-4E21-B81D-29DFA34CB296}" destId="{B9578FF9-AA9D-4AB9-87D1-1BDAA988D151}" srcOrd="0" destOrd="0" presId="urn:microsoft.com/office/officeart/2018/2/layout/IconVerticalSolidList"/>
    <dgm:cxn modelId="{BBD50B7F-FB33-43CA-8118-3ADAE6FE6010}" type="presParOf" srcId="{063EBDC6-47B7-431A-8A07-5B78D4453B84}" destId="{FC74531B-7EA6-4855-9065-B2DA19AB7BAF}" srcOrd="0" destOrd="0" presId="urn:microsoft.com/office/officeart/2018/2/layout/IconVerticalSolidList"/>
    <dgm:cxn modelId="{C17CF396-0585-4102-820A-625848D33123}" type="presParOf" srcId="{FC74531B-7EA6-4855-9065-B2DA19AB7BAF}" destId="{F47B7FD0-5495-4D32-860A-CBA4ABF9BF05}" srcOrd="0" destOrd="0" presId="urn:microsoft.com/office/officeart/2018/2/layout/IconVerticalSolidList"/>
    <dgm:cxn modelId="{3B059AA8-780A-4ACC-918E-5DA545715C01}" type="presParOf" srcId="{FC74531B-7EA6-4855-9065-B2DA19AB7BAF}" destId="{9913B0BD-BA8A-4052-B54B-625908B44A2D}" srcOrd="1" destOrd="0" presId="urn:microsoft.com/office/officeart/2018/2/layout/IconVerticalSolidList"/>
    <dgm:cxn modelId="{F21C867A-D5B5-4895-900E-5543F9C37172}" type="presParOf" srcId="{FC74531B-7EA6-4855-9065-B2DA19AB7BAF}" destId="{58F77BF3-90FB-42BC-8829-DFC13BFF82D9}" srcOrd="2" destOrd="0" presId="urn:microsoft.com/office/officeart/2018/2/layout/IconVerticalSolidList"/>
    <dgm:cxn modelId="{61C16EE4-624A-4661-B157-3F67FEBE0177}" type="presParOf" srcId="{FC74531B-7EA6-4855-9065-B2DA19AB7BAF}" destId="{B9578FF9-AA9D-4AB9-87D1-1BDAA988D151}" srcOrd="3" destOrd="0" presId="urn:microsoft.com/office/officeart/2018/2/layout/IconVerticalSolidList"/>
    <dgm:cxn modelId="{5DAC8FA5-2E2F-4786-AE79-C8AA09E2E60F}" type="presParOf" srcId="{063EBDC6-47B7-431A-8A07-5B78D4453B84}" destId="{DE99B382-2C13-4859-80C1-8E108DCBC75E}" srcOrd="1" destOrd="0" presId="urn:microsoft.com/office/officeart/2018/2/layout/IconVerticalSolidList"/>
    <dgm:cxn modelId="{754F1E7A-A42F-4700-8900-368A111BD895}" type="presParOf" srcId="{063EBDC6-47B7-431A-8A07-5B78D4453B84}" destId="{BBA9FDF9-B0DC-4424-BBA4-CC553DB0A73E}" srcOrd="2" destOrd="0" presId="urn:microsoft.com/office/officeart/2018/2/layout/IconVerticalSolidList"/>
    <dgm:cxn modelId="{FAE912A0-11B6-42BB-AA62-361127F59875}" type="presParOf" srcId="{BBA9FDF9-B0DC-4424-BBA4-CC553DB0A73E}" destId="{7F7F1728-F225-4093-8869-408DF71E7025}" srcOrd="0" destOrd="0" presId="urn:microsoft.com/office/officeart/2018/2/layout/IconVerticalSolidList"/>
    <dgm:cxn modelId="{11FB895A-E096-4437-AE0D-FEC7A4474942}" type="presParOf" srcId="{BBA9FDF9-B0DC-4424-BBA4-CC553DB0A73E}" destId="{8676E6CD-2CA9-46F4-A9E0-CBE6D838F4ED}" srcOrd="1" destOrd="0" presId="urn:microsoft.com/office/officeart/2018/2/layout/IconVerticalSolidList"/>
    <dgm:cxn modelId="{311701FC-92CB-40D1-BD30-E6E74CE0E4A1}" type="presParOf" srcId="{BBA9FDF9-B0DC-4424-BBA4-CC553DB0A73E}" destId="{A2DC302A-C7B1-4FDC-A33F-5846FDB79F0E}" srcOrd="2" destOrd="0" presId="urn:microsoft.com/office/officeart/2018/2/layout/IconVerticalSolidList"/>
    <dgm:cxn modelId="{D2FA7C7B-9FF5-4F40-9F35-26D890204F0F}" type="presParOf" srcId="{BBA9FDF9-B0DC-4424-BBA4-CC553DB0A73E}" destId="{978A1C45-929F-4084-A6B9-923954DDEE0C}" srcOrd="3" destOrd="0" presId="urn:microsoft.com/office/officeart/2018/2/layout/IconVerticalSolidList"/>
    <dgm:cxn modelId="{26D7B3A8-7F9A-49D9-BB80-0FAA57BAC4D3}" type="presParOf" srcId="{063EBDC6-47B7-431A-8A07-5B78D4453B84}" destId="{A233A708-9095-4BD8-8721-BF33B3F1B2E4}" srcOrd="3" destOrd="0" presId="urn:microsoft.com/office/officeart/2018/2/layout/IconVerticalSolidList"/>
    <dgm:cxn modelId="{1BCC1D03-081E-4ADD-B9BF-D8859CDD9521}" type="presParOf" srcId="{063EBDC6-47B7-431A-8A07-5B78D4453B84}" destId="{7D905675-1419-450C-98F0-0CF7EF81C8A8}" srcOrd="4" destOrd="0" presId="urn:microsoft.com/office/officeart/2018/2/layout/IconVerticalSolidList"/>
    <dgm:cxn modelId="{406C6B98-6702-4820-B781-C302255A3D0A}" type="presParOf" srcId="{7D905675-1419-450C-98F0-0CF7EF81C8A8}" destId="{1135B623-7F0B-40CE-839C-1C63D2C8A32E}" srcOrd="0" destOrd="0" presId="urn:microsoft.com/office/officeart/2018/2/layout/IconVerticalSolidList"/>
    <dgm:cxn modelId="{195693F8-9221-4643-88C0-88587F4E7DFD}" type="presParOf" srcId="{7D905675-1419-450C-98F0-0CF7EF81C8A8}" destId="{ED235A27-09C8-4FF2-BA70-59F2EDC191CF}" srcOrd="1" destOrd="0" presId="urn:microsoft.com/office/officeart/2018/2/layout/IconVerticalSolidList"/>
    <dgm:cxn modelId="{32E1A2C1-7C4D-449F-8322-7F31B584372F}" type="presParOf" srcId="{7D905675-1419-450C-98F0-0CF7EF81C8A8}" destId="{D05F0B1D-2E91-4AFE-A3C4-4969B06E9BBD}" srcOrd="2" destOrd="0" presId="urn:microsoft.com/office/officeart/2018/2/layout/IconVerticalSolidList"/>
    <dgm:cxn modelId="{BECFCE94-FD1E-4B4A-B659-C0DE8B49AD75}" type="presParOf" srcId="{7D905675-1419-450C-98F0-0CF7EF81C8A8}" destId="{A432DA9D-37C7-483C-A6ED-F7565D975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0968C-D298-4EA0-9256-EB584532E3C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035380-7208-4027-9CE2-84FBAC41AE99}">
      <dgm:prSet/>
      <dgm:spPr/>
      <dgm:t>
        <a:bodyPr/>
        <a:lstStyle/>
        <a:p>
          <a:pPr rtl="0">
            <a:defRPr b="1"/>
          </a:pPr>
          <a:r>
            <a:rPr lang="en-US" dirty="0">
              <a:latin typeface="Calibri Light" panose="020F0302020204030204"/>
            </a:rPr>
            <a:t>Immediate Threat- call UPD first</a:t>
          </a:r>
          <a:endParaRPr lang="en-US" dirty="0"/>
        </a:p>
      </dgm:t>
    </dgm:pt>
    <dgm:pt modelId="{5EBE92FA-1805-4384-BF86-61E00993664B}" type="parTrans" cxnId="{F9072A47-37B8-4A93-8915-260B4D94EF91}">
      <dgm:prSet/>
      <dgm:spPr/>
      <dgm:t>
        <a:bodyPr/>
        <a:lstStyle/>
        <a:p>
          <a:endParaRPr lang="en-US"/>
        </a:p>
      </dgm:t>
    </dgm:pt>
    <dgm:pt modelId="{45CC4BC7-396D-410F-BAA5-9A8EB3EFDA9C}" type="sibTrans" cxnId="{F9072A47-37B8-4A93-8915-260B4D94EF91}">
      <dgm:prSet/>
      <dgm:spPr/>
      <dgm:t>
        <a:bodyPr/>
        <a:lstStyle/>
        <a:p>
          <a:endParaRPr lang="en-US"/>
        </a:p>
      </dgm:t>
    </dgm:pt>
    <dgm:pt modelId="{36538108-9A74-4AAF-9B6D-675714D78BDD}">
      <dgm:prSet/>
      <dgm:spPr/>
      <dgm:t>
        <a:bodyPr/>
        <a:lstStyle/>
        <a:p>
          <a:pPr rtl="0"/>
          <a:r>
            <a:rPr lang="en-US" dirty="0"/>
            <a:t>Any immediate</a:t>
          </a:r>
          <a:r>
            <a:rPr lang="en-US" dirty="0">
              <a:latin typeface="Calibri Light" panose="020F0302020204030204"/>
            </a:rPr>
            <a:t> or</a:t>
          </a:r>
          <a:r>
            <a:rPr lang="en-US" dirty="0"/>
            <a:t> time sensitive </a:t>
          </a:r>
          <a:r>
            <a:rPr lang="en-US" dirty="0">
              <a:latin typeface="Calibri Light" panose="020F0302020204030204"/>
            </a:rPr>
            <a:t>concern for student or others</a:t>
          </a:r>
          <a:endParaRPr lang="en-US" dirty="0"/>
        </a:p>
      </dgm:t>
    </dgm:pt>
    <dgm:pt modelId="{0AEBFFA0-6882-408E-A594-21767AD054AD}" type="parTrans" cxnId="{E6A1376C-14F8-4551-9F91-CE4DFDC3814E}">
      <dgm:prSet/>
      <dgm:spPr/>
      <dgm:t>
        <a:bodyPr/>
        <a:lstStyle/>
        <a:p>
          <a:endParaRPr lang="en-US"/>
        </a:p>
      </dgm:t>
    </dgm:pt>
    <dgm:pt modelId="{2D10E0C6-DAFC-41E7-94C2-A7D06605F305}" type="sibTrans" cxnId="{E6A1376C-14F8-4551-9F91-CE4DFDC3814E}">
      <dgm:prSet/>
      <dgm:spPr/>
      <dgm:t>
        <a:bodyPr/>
        <a:lstStyle/>
        <a:p>
          <a:endParaRPr lang="en-US"/>
        </a:p>
      </dgm:t>
    </dgm:pt>
    <dgm:pt modelId="{0E1F30B0-902F-45D7-8B85-3A65F8A90EDB}">
      <dgm:prSet phldr="0"/>
      <dgm:spPr/>
      <dgm:t>
        <a:bodyPr/>
        <a:lstStyle/>
        <a:p>
          <a:pPr rtl="0">
            <a:defRPr b="1"/>
          </a:pPr>
          <a:r>
            <a:rPr lang="en-US" b="0" dirty="0">
              <a:latin typeface="Calibri Light" panose="020F0302020204030204"/>
            </a:rPr>
            <a:t>Any immediate safety concern</a:t>
          </a:r>
        </a:p>
      </dgm:t>
    </dgm:pt>
    <dgm:pt modelId="{72DE77A9-A0EC-4AC5-9A0D-79AC19F3193D}" type="parTrans" cxnId="{DF2D33E2-C0D7-47C5-A742-2FE7E6E50077}">
      <dgm:prSet/>
      <dgm:spPr/>
      <dgm:t>
        <a:bodyPr/>
        <a:lstStyle/>
        <a:p>
          <a:endParaRPr lang="en-US"/>
        </a:p>
      </dgm:t>
    </dgm:pt>
    <dgm:pt modelId="{E645EF41-97A9-4C6C-82AB-17DEF006F077}" type="sibTrans" cxnId="{DF2D33E2-C0D7-47C5-A742-2FE7E6E50077}">
      <dgm:prSet/>
      <dgm:spPr/>
      <dgm:t>
        <a:bodyPr/>
        <a:lstStyle/>
        <a:p>
          <a:endParaRPr lang="en-US"/>
        </a:p>
      </dgm:t>
    </dgm:pt>
    <dgm:pt modelId="{EDEFA563-D252-4301-9076-DFB1CD82EB7B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General concern- Fill</a:t>
          </a:r>
          <a:r>
            <a:rPr lang="en-US" b="0" dirty="0"/>
            <a:t> out a BAT report</a:t>
          </a:r>
        </a:p>
      </dgm:t>
    </dgm:pt>
    <dgm:pt modelId="{89A7AF43-C415-4EF0-8070-34B2B2E5754A}" type="parTrans" cxnId="{45CF7387-ADBB-4D76-BC87-60298A090117}">
      <dgm:prSet/>
      <dgm:spPr/>
      <dgm:t>
        <a:bodyPr/>
        <a:lstStyle/>
        <a:p>
          <a:endParaRPr lang="en-US"/>
        </a:p>
      </dgm:t>
    </dgm:pt>
    <dgm:pt modelId="{D1525B81-4CB1-46EB-8DB8-9847D8ADEE9F}" type="sibTrans" cxnId="{45CF7387-ADBB-4D76-BC87-60298A090117}">
      <dgm:prSet/>
      <dgm:spPr/>
      <dgm:t>
        <a:bodyPr/>
        <a:lstStyle/>
        <a:p>
          <a:endParaRPr lang="en-US"/>
        </a:p>
      </dgm:t>
    </dgm:pt>
    <dgm:pt modelId="{A2C411AD-9548-493B-BF00-C5371A40433F}">
      <dgm:prSet phldr="0"/>
      <dgm:spPr/>
      <dgm:t>
        <a:bodyPr/>
        <a:lstStyle/>
        <a:p>
          <a:r>
            <a:rPr lang="en-US" b="0" dirty="0"/>
            <a:t>No immediate threat to self, others or general safety</a:t>
          </a:r>
        </a:p>
      </dgm:t>
    </dgm:pt>
    <dgm:pt modelId="{BCCA76D2-ACAB-470B-861F-D8516F56E4ED}" type="parTrans" cxnId="{1DFF5A84-A072-4493-B492-CC8C41BA8B53}">
      <dgm:prSet/>
      <dgm:spPr/>
      <dgm:t>
        <a:bodyPr/>
        <a:lstStyle/>
        <a:p>
          <a:endParaRPr lang="en-US"/>
        </a:p>
      </dgm:t>
    </dgm:pt>
    <dgm:pt modelId="{19B1CF10-057E-4557-9C8B-C9C7F36AE288}" type="sibTrans" cxnId="{1DFF5A84-A072-4493-B492-CC8C41BA8B53}">
      <dgm:prSet/>
      <dgm:spPr/>
      <dgm:t>
        <a:bodyPr/>
        <a:lstStyle/>
        <a:p>
          <a:endParaRPr lang="en-US"/>
        </a:p>
      </dgm:t>
    </dgm:pt>
    <dgm:pt modelId="{8933645E-BEE9-4B4A-8EFD-0A49FCD75957}">
      <dgm:prSet phldr="0"/>
      <dgm:spPr/>
      <dgm:t>
        <a:bodyPr/>
        <a:lstStyle/>
        <a:p>
          <a:pPr rtl="0"/>
          <a:r>
            <a:rPr lang="en-US" b="0" dirty="0">
              <a:latin typeface="+mj-lt"/>
            </a:rPr>
            <a:t>For a student </a:t>
          </a:r>
          <a:r>
            <a:rPr lang="en-US" b="0" dirty="0">
              <a:latin typeface="Calibri Light" panose="020F0302020204030204"/>
            </a:rPr>
            <a:t>in distress to</a:t>
          </a:r>
          <a:r>
            <a:rPr lang="en-US" b="0" dirty="0"/>
            <a:t> receive additional support</a:t>
          </a:r>
        </a:p>
      </dgm:t>
    </dgm:pt>
    <dgm:pt modelId="{603B07C4-1A9F-40E7-A951-56BD5A8145C0}" type="parTrans" cxnId="{6614FDC5-BD86-41EA-9B16-24A947DD7545}">
      <dgm:prSet/>
      <dgm:spPr/>
      <dgm:t>
        <a:bodyPr/>
        <a:lstStyle/>
        <a:p>
          <a:endParaRPr lang="en-US"/>
        </a:p>
      </dgm:t>
    </dgm:pt>
    <dgm:pt modelId="{84FFACDA-1736-4093-B724-28644A7AE6AB}" type="sibTrans" cxnId="{6614FDC5-BD86-41EA-9B16-24A947DD7545}">
      <dgm:prSet/>
      <dgm:spPr/>
      <dgm:t>
        <a:bodyPr/>
        <a:lstStyle/>
        <a:p>
          <a:endParaRPr lang="en-US"/>
        </a:p>
      </dgm:t>
    </dgm:pt>
    <dgm:pt modelId="{852B487E-E49D-4278-B34B-22B62B1345F5}">
      <dgm:prSet phldr="0"/>
      <dgm:spPr/>
      <dgm:t>
        <a:bodyPr/>
        <a:lstStyle/>
        <a:p>
          <a:r>
            <a:rPr lang="en-US" b="0" dirty="0"/>
            <a:t>To </a:t>
          </a:r>
          <a:r>
            <a:rPr lang="en-US" b="0"/>
            <a:t>discuss complex student issue</a:t>
          </a:r>
          <a:endParaRPr lang="en-US" dirty="0"/>
        </a:p>
      </dgm:t>
    </dgm:pt>
    <dgm:pt modelId="{62DC9A7E-BFE9-4640-8D33-F7FE831019FF}" type="parTrans" cxnId="{A93D2A44-AF9E-4A50-B3F7-8442D32B440F}">
      <dgm:prSet/>
      <dgm:spPr/>
      <dgm:t>
        <a:bodyPr/>
        <a:lstStyle/>
        <a:p>
          <a:endParaRPr lang="en-US"/>
        </a:p>
      </dgm:t>
    </dgm:pt>
    <dgm:pt modelId="{962A1E71-FBBA-4ECB-AAB6-88F260139862}" type="sibTrans" cxnId="{A93D2A44-AF9E-4A50-B3F7-8442D32B440F}">
      <dgm:prSet/>
      <dgm:spPr/>
      <dgm:t>
        <a:bodyPr/>
        <a:lstStyle/>
        <a:p>
          <a:endParaRPr lang="en-US"/>
        </a:p>
      </dgm:t>
    </dgm:pt>
    <dgm:pt modelId="{0B9F0050-85AE-4F35-B4AD-E5FAAF7CF17E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Fill out a BAT form after contacting UPD</a:t>
          </a:r>
        </a:p>
      </dgm:t>
    </dgm:pt>
    <dgm:pt modelId="{D9F15D55-A2FE-494B-9B1C-A68EEA5FEE6F}" type="parTrans" cxnId="{610DA3A1-681E-49E5-A41D-F46713EBABC9}">
      <dgm:prSet/>
      <dgm:spPr/>
      <dgm:t>
        <a:bodyPr/>
        <a:lstStyle/>
        <a:p>
          <a:endParaRPr lang="en-US"/>
        </a:p>
      </dgm:t>
    </dgm:pt>
    <dgm:pt modelId="{70F13EE1-3E2E-4BA0-849A-312649DC967C}" type="sibTrans" cxnId="{610DA3A1-681E-49E5-A41D-F46713EBABC9}">
      <dgm:prSet/>
      <dgm:spPr/>
      <dgm:t>
        <a:bodyPr/>
        <a:lstStyle/>
        <a:p>
          <a:endParaRPr lang="en-US"/>
        </a:p>
      </dgm:t>
    </dgm:pt>
    <dgm:pt modelId="{ABA71106-1A89-4AF2-A370-C2BDA9C3A140}" type="pres">
      <dgm:prSet presAssocID="{3BE0968C-D298-4EA0-9256-EB584532E3CD}" presName="linear" presStyleCnt="0">
        <dgm:presLayoutVars>
          <dgm:animLvl val="lvl"/>
          <dgm:resizeHandles val="exact"/>
        </dgm:presLayoutVars>
      </dgm:prSet>
      <dgm:spPr/>
    </dgm:pt>
    <dgm:pt modelId="{9546C3D0-1742-4A58-AFA0-C22D71A2D050}" type="pres">
      <dgm:prSet presAssocID="{0C035380-7208-4027-9CE2-84FBAC41AE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2EA5C9-ECCB-4FE5-B6C1-4B19BAC65E56}" type="pres">
      <dgm:prSet presAssocID="{0C035380-7208-4027-9CE2-84FBAC41AE99}" presName="childText" presStyleLbl="revTx" presStyleIdx="0" presStyleCnt="2">
        <dgm:presLayoutVars>
          <dgm:bulletEnabled val="1"/>
        </dgm:presLayoutVars>
      </dgm:prSet>
      <dgm:spPr/>
    </dgm:pt>
    <dgm:pt modelId="{70F5504D-7481-4D74-9719-976FA40DAD01}" type="pres">
      <dgm:prSet presAssocID="{EDEFA563-D252-4301-9076-DFB1CD82EB7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E6BA6F-48E1-4738-A5E7-3EBE4503570A}" type="pres">
      <dgm:prSet presAssocID="{EDEFA563-D252-4301-9076-DFB1CD82EB7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230D18-7C52-4013-AA5B-7737F941CECD}" type="presOf" srcId="{A2C411AD-9548-493B-BF00-C5371A40433F}" destId="{54E6BA6F-48E1-4738-A5E7-3EBE4503570A}" srcOrd="0" destOrd="0" presId="urn:microsoft.com/office/officeart/2005/8/layout/vList2"/>
    <dgm:cxn modelId="{DEAAB527-7880-4414-8665-48DFF5D7481A}" type="presOf" srcId="{3BE0968C-D298-4EA0-9256-EB584532E3CD}" destId="{ABA71106-1A89-4AF2-A370-C2BDA9C3A140}" srcOrd="0" destOrd="0" presId="urn:microsoft.com/office/officeart/2005/8/layout/vList2"/>
    <dgm:cxn modelId="{5012502A-A786-4DDD-986A-E43EEAF622EE}" type="presOf" srcId="{EDEFA563-D252-4301-9076-DFB1CD82EB7B}" destId="{70F5504D-7481-4D74-9719-976FA40DAD01}" srcOrd="0" destOrd="0" presId="urn:microsoft.com/office/officeart/2005/8/layout/vList2"/>
    <dgm:cxn modelId="{A93D2A44-AF9E-4A50-B3F7-8442D32B440F}" srcId="{EDEFA563-D252-4301-9076-DFB1CD82EB7B}" destId="{852B487E-E49D-4278-B34B-22B62B1345F5}" srcOrd="2" destOrd="0" parTransId="{62DC9A7E-BFE9-4640-8D33-F7FE831019FF}" sibTransId="{962A1E71-FBBA-4ECB-AAB6-88F260139862}"/>
    <dgm:cxn modelId="{F9072A47-37B8-4A93-8915-260B4D94EF91}" srcId="{3BE0968C-D298-4EA0-9256-EB584532E3CD}" destId="{0C035380-7208-4027-9CE2-84FBAC41AE99}" srcOrd="0" destOrd="0" parTransId="{5EBE92FA-1805-4384-BF86-61E00993664B}" sibTransId="{45CC4BC7-396D-410F-BAA5-9A8EB3EFDA9C}"/>
    <dgm:cxn modelId="{E6A1376C-14F8-4551-9F91-CE4DFDC3814E}" srcId="{0C035380-7208-4027-9CE2-84FBAC41AE99}" destId="{36538108-9A74-4AAF-9B6D-675714D78BDD}" srcOrd="0" destOrd="0" parTransId="{0AEBFFA0-6882-408E-A594-21767AD054AD}" sibTransId="{2D10E0C6-DAFC-41E7-94C2-A7D06605F305}"/>
    <dgm:cxn modelId="{A1B1385A-E696-4AE0-8C1C-4CABA6CA86D0}" type="presOf" srcId="{0B9F0050-85AE-4F35-B4AD-E5FAAF7CF17E}" destId="{322EA5C9-ECCB-4FE5-B6C1-4B19BAC65E56}" srcOrd="0" destOrd="2" presId="urn:microsoft.com/office/officeart/2005/8/layout/vList2"/>
    <dgm:cxn modelId="{1DFF5A84-A072-4493-B492-CC8C41BA8B53}" srcId="{EDEFA563-D252-4301-9076-DFB1CD82EB7B}" destId="{A2C411AD-9548-493B-BF00-C5371A40433F}" srcOrd="0" destOrd="0" parTransId="{BCCA76D2-ACAB-470B-861F-D8516F56E4ED}" sibTransId="{19B1CF10-057E-4557-9C8B-C9C7F36AE288}"/>
    <dgm:cxn modelId="{1B113186-CE91-490F-8718-08C6DCA48637}" type="presOf" srcId="{36538108-9A74-4AAF-9B6D-675714D78BDD}" destId="{322EA5C9-ECCB-4FE5-B6C1-4B19BAC65E56}" srcOrd="0" destOrd="0" presId="urn:microsoft.com/office/officeart/2005/8/layout/vList2"/>
    <dgm:cxn modelId="{E2A40887-88BB-4A3A-BBA8-1813634DFDD7}" type="presOf" srcId="{0C035380-7208-4027-9CE2-84FBAC41AE99}" destId="{9546C3D0-1742-4A58-AFA0-C22D71A2D050}" srcOrd="0" destOrd="0" presId="urn:microsoft.com/office/officeart/2005/8/layout/vList2"/>
    <dgm:cxn modelId="{45CF7387-ADBB-4D76-BC87-60298A090117}" srcId="{3BE0968C-D298-4EA0-9256-EB584532E3CD}" destId="{EDEFA563-D252-4301-9076-DFB1CD82EB7B}" srcOrd="1" destOrd="0" parTransId="{89A7AF43-C415-4EF0-8070-34B2B2E5754A}" sibTransId="{D1525B81-4CB1-46EB-8DB8-9847D8ADEE9F}"/>
    <dgm:cxn modelId="{927B158E-A89E-4936-9514-5CD227F93E11}" type="presOf" srcId="{0E1F30B0-902F-45D7-8B85-3A65F8A90EDB}" destId="{322EA5C9-ECCB-4FE5-B6C1-4B19BAC65E56}" srcOrd="0" destOrd="1" presId="urn:microsoft.com/office/officeart/2005/8/layout/vList2"/>
    <dgm:cxn modelId="{610DA3A1-681E-49E5-A41D-F46713EBABC9}" srcId="{0C035380-7208-4027-9CE2-84FBAC41AE99}" destId="{0B9F0050-85AE-4F35-B4AD-E5FAAF7CF17E}" srcOrd="2" destOrd="0" parTransId="{D9F15D55-A2FE-494B-9B1C-A68EEA5FEE6F}" sibTransId="{70F13EE1-3E2E-4BA0-849A-312649DC967C}"/>
    <dgm:cxn modelId="{0E48D6A2-3A68-4FF7-8EB9-86360E3DF635}" type="presOf" srcId="{852B487E-E49D-4278-B34B-22B62B1345F5}" destId="{54E6BA6F-48E1-4738-A5E7-3EBE4503570A}" srcOrd="0" destOrd="2" presId="urn:microsoft.com/office/officeart/2005/8/layout/vList2"/>
    <dgm:cxn modelId="{6614FDC5-BD86-41EA-9B16-24A947DD7545}" srcId="{EDEFA563-D252-4301-9076-DFB1CD82EB7B}" destId="{8933645E-BEE9-4B4A-8EFD-0A49FCD75957}" srcOrd="1" destOrd="0" parTransId="{603B07C4-1A9F-40E7-A951-56BD5A8145C0}" sibTransId="{84FFACDA-1736-4093-B724-28644A7AE6AB}"/>
    <dgm:cxn modelId="{DF2D33E2-C0D7-47C5-A742-2FE7E6E50077}" srcId="{0C035380-7208-4027-9CE2-84FBAC41AE99}" destId="{0E1F30B0-902F-45D7-8B85-3A65F8A90EDB}" srcOrd="1" destOrd="0" parTransId="{72DE77A9-A0EC-4AC5-9A0D-79AC19F3193D}" sibTransId="{E645EF41-97A9-4C6C-82AB-17DEF006F077}"/>
    <dgm:cxn modelId="{5A5402F5-E17E-4C4E-9E62-F0AB5DDC1FF3}" type="presOf" srcId="{8933645E-BEE9-4B4A-8EFD-0A49FCD75957}" destId="{54E6BA6F-48E1-4738-A5E7-3EBE4503570A}" srcOrd="0" destOrd="1" presId="urn:microsoft.com/office/officeart/2005/8/layout/vList2"/>
    <dgm:cxn modelId="{8C302C32-FD7F-4890-9C82-6AADCD9B4E76}" type="presParOf" srcId="{ABA71106-1A89-4AF2-A370-C2BDA9C3A140}" destId="{9546C3D0-1742-4A58-AFA0-C22D71A2D050}" srcOrd="0" destOrd="0" presId="urn:microsoft.com/office/officeart/2005/8/layout/vList2"/>
    <dgm:cxn modelId="{CF159DBF-4F34-4430-A8DD-30E7B4EE4D9C}" type="presParOf" srcId="{ABA71106-1A89-4AF2-A370-C2BDA9C3A140}" destId="{322EA5C9-ECCB-4FE5-B6C1-4B19BAC65E56}" srcOrd="1" destOrd="0" presId="urn:microsoft.com/office/officeart/2005/8/layout/vList2"/>
    <dgm:cxn modelId="{59AF7452-C7A4-4291-A4C7-F4D0083B870B}" type="presParOf" srcId="{ABA71106-1A89-4AF2-A370-C2BDA9C3A140}" destId="{70F5504D-7481-4D74-9719-976FA40DAD01}" srcOrd="2" destOrd="0" presId="urn:microsoft.com/office/officeart/2005/8/layout/vList2"/>
    <dgm:cxn modelId="{29C0D48E-06A0-4A05-AA61-9CF4648F72C9}" type="presParOf" srcId="{ABA71106-1A89-4AF2-A370-C2BDA9C3A140}" destId="{54E6BA6F-48E1-4738-A5E7-3EBE4503570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B7FD0-5495-4D32-860A-CBA4ABF9BF05}">
      <dsp:nvSpPr>
        <dsp:cNvPr id="0" name=""/>
        <dsp:cNvSpPr/>
      </dsp:nvSpPr>
      <dsp:spPr>
        <a:xfrm>
          <a:off x="0" y="736"/>
          <a:ext cx="8989346" cy="17239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3B0BD-BA8A-4052-B54B-625908B44A2D}">
      <dsp:nvSpPr>
        <dsp:cNvPr id="0" name=""/>
        <dsp:cNvSpPr/>
      </dsp:nvSpPr>
      <dsp:spPr>
        <a:xfrm>
          <a:off x="521501" y="388630"/>
          <a:ext cx="948184" cy="9481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78FF9-AA9D-4AB9-87D1-1BDAA988D151}">
      <dsp:nvSpPr>
        <dsp:cNvPr id="0" name=""/>
        <dsp:cNvSpPr/>
      </dsp:nvSpPr>
      <dsp:spPr>
        <a:xfrm>
          <a:off x="1991188" y="736"/>
          <a:ext cx="6998157" cy="1723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454" tIns="182454" rIns="182454" bIns="18245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Multidisciplinary</a:t>
          </a:r>
          <a:r>
            <a:rPr lang="en-US" sz="2400" kern="1200" dirty="0"/>
            <a:t> team from the OW community who work strategically and intentionally to provide support and resources to students of concern</a:t>
          </a:r>
        </a:p>
      </dsp:txBody>
      <dsp:txXfrm>
        <a:off x="1991188" y="736"/>
        <a:ext cx="6998157" cy="1723972"/>
      </dsp:txXfrm>
    </dsp:sp>
    <dsp:sp modelId="{7F7F1728-F225-4093-8869-408DF71E7025}">
      <dsp:nvSpPr>
        <dsp:cNvPr id="0" name=""/>
        <dsp:cNvSpPr/>
      </dsp:nvSpPr>
      <dsp:spPr>
        <a:xfrm>
          <a:off x="0" y="2155702"/>
          <a:ext cx="8989346" cy="17239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6E6CD-2CA9-46F4-A9E0-CBE6D838F4ED}">
      <dsp:nvSpPr>
        <dsp:cNvPr id="0" name=""/>
        <dsp:cNvSpPr/>
      </dsp:nvSpPr>
      <dsp:spPr>
        <a:xfrm>
          <a:off x="521501" y="2543596"/>
          <a:ext cx="948184" cy="9481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A1C45-929F-4084-A6B9-923954DDEE0C}">
      <dsp:nvSpPr>
        <dsp:cNvPr id="0" name=""/>
        <dsp:cNvSpPr/>
      </dsp:nvSpPr>
      <dsp:spPr>
        <a:xfrm>
          <a:off x="1991188" y="2155702"/>
          <a:ext cx="6998157" cy="1723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454" tIns="182454" rIns="182454" bIns="18245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Primary focus is to take a proactive approach in identifying students who are struggling and provide early intervention, resources and referrals</a:t>
          </a:r>
        </a:p>
      </dsp:txBody>
      <dsp:txXfrm>
        <a:off x="1991188" y="2155702"/>
        <a:ext cx="6998157" cy="1723972"/>
      </dsp:txXfrm>
    </dsp:sp>
    <dsp:sp modelId="{1135B623-7F0B-40CE-839C-1C63D2C8A32E}">
      <dsp:nvSpPr>
        <dsp:cNvPr id="0" name=""/>
        <dsp:cNvSpPr/>
      </dsp:nvSpPr>
      <dsp:spPr>
        <a:xfrm>
          <a:off x="0" y="4310668"/>
          <a:ext cx="8989346" cy="17239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35A27-09C8-4FF2-BA70-59F2EDC191CF}">
      <dsp:nvSpPr>
        <dsp:cNvPr id="0" name=""/>
        <dsp:cNvSpPr/>
      </dsp:nvSpPr>
      <dsp:spPr>
        <a:xfrm>
          <a:off x="521501" y="4698562"/>
          <a:ext cx="948184" cy="9481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2DA9D-37C7-483C-A6ED-F7565D975A97}">
      <dsp:nvSpPr>
        <dsp:cNvPr id="0" name=""/>
        <dsp:cNvSpPr/>
      </dsp:nvSpPr>
      <dsp:spPr>
        <a:xfrm>
          <a:off x="1991188" y="4310668"/>
          <a:ext cx="6998157" cy="1723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454" tIns="182454" rIns="182454" bIns="18245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lead with care, concern and compassion</a:t>
          </a:r>
        </a:p>
      </dsp:txBody>
      <dsp:txXfrm>
        <a:off x="1991188" y="4310668"/>
        <a:ext cx="6998157" cy="1723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6C3D0-1742-4A58-AFA0-C22D71A2D050}">
      <dsp:nvSpPr>
        <dsp:cNvPr id="0" name=""/>
        <dsp:cNvSpPr/>
      </dsp:nvSpPr>
      <dsp:spPr>
        <a:xfrm>
          <a:off x="0" y="76376"/>
          <a:ext cx="10515600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900" kern="1200" dirty="0">
              <a:latin typeface="Calibri Light" panose="020F0302020204030204"/>
            </a:rPr>
            <a:t>Immediate Threat- call UPD first</a:t>
          </a:r>
          <a:endParaRPr lang="en-US" sz="3900" kern="1200" dirty="0"/>
        </a:p>
      </dsp:txBody>
      <dsp:txXfrm>
        <a:off x="45663" y="122039"/>
        <a:ext cx="10424274" cy="844089"/>
      </dsp:txXfrm>
    </dsp:sp>
    <dsp:sp modelId="{322EA5C9-ECCB-4FE5-B6C1-4B19BAC65E56}">
      <dsp:nvSpPr>
        <dsp:cNvPr id="0" name=""/>
        <dsp:cNvSpPr/>
      </dsp:nvSpPr>
      <dsp:spPr>
        <a:xfrm>
          <a:off x="0" y="1011791"/>
          <a:ext cx="10515600" cy="15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Any immediate</a:t>
          </a:r>
          <a:r>
            <a:rPr lang="en-US" sz="3000" kern="1200" dirty="0">
              <a:latin typeface="Calibri Light" panose="020F0302020204030204"/>
            </a:rPr>
            <a:t> or</a:t>
          </a:r>
          <a:r>
            <a:rPr lang="en-US" sz="3000" kern="1200" dirty="0"/>
            <a:t> time sensitive </a:t>
          </a:r>
          <a:r>
            <a:rPr lang="en-US" sz="3000" kern="1200" dirty="0">
              <a:latin typeface="Calibri Light" panose="020F0302020204030204"/>
            </a:rPr>
            <a:t>concern for student or others</a:t>
          </a:r>
          <a:endParaRPr 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  <a:defRPr b="1"/>
          </a:pPr>
          <a:r>
            <a:rPr lang="en-US" sz="3000" b="0" kern="1200" dirty="0">
              <a:latin typeface="Calibri Light" panose="020F0302020204030204"/>
            </a:rPr>
            <a:t>Any immediate safety concern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 dirty="0">
              <a:latin typeface="Calibri Light" panose="020F0302020204030204"/>
            </a:rPr>
            <a:t>Fill out a BAT form after contacting UPD</a:t>
          </a:r>
        </a:p>
      </dsp:txBody>
      <dsp:txXfrm>
        <a:off x="0" y="1011791"/>
        <a:ext cx="10515600" cy="1574235"/>
      </dsp:txXfrm>
    </dsp:sp>
    <dsp:sp modelId="{70F5504D-7481-4D74-9719-976FA40DAD01}">
      <dsp:nvSpPr>
        <dsp:cNvPr id="0" name=""/>
        <dsp:cNvSpPr/>
      </dsp:nvSpPr>
      <dsp:spPr>
        <a:xfrm>
          <a:off x="0" y="2586026"/>
          <a:ext cx="10515600" cy="9354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>
              <a:latin typeface="Calibri Light" panose="020F0302020204030204"/>
            </a:rPr>
            <a:t>General concern- Fill</a:t>
          </a:r>
          <a:r>
            <a:rPr lang="en-US" sz="3900" b="0" kern="1200" dirty="0"/>
            <a:t> out a BAT report</a:t>
          </a:r>
        </a:p>
      </dsp:txBody>
      <dsp:txXfrm>
        <a:off x="45663" y="2631689"/>
        <a:ext cx="10424274" cy="844089"/>
      </dsp:txXfrm>
    </dsp:sp>
    <dsp:sp modelId="{54E6BA6F-48E1-4738-A5E7-3EBE4503570A}">
      <dsp:nvSpPr>
        <dsp:cNvPr id="0" name=""/>
        <dsp:cNvSpPr/>
      </dsp:nvSpPr>
      <dsp:spPr>
        <a:xfrm>
          <a:off x="0" y="3521441"/>
          <a:ext cx="10515600" cy="15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 dirty="0"/>
            <a:t>No immediate threat to self, others or general safety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 dirty="0">
              <a:latin typeface="+mj-lt"/>
            </a:rPr>
            <a:t>For a student </a:t>
          </a:r>
          <a:r>
            <a:rPr lang="en-US" sz="3000" b="0" kern="1200" dirty="0">
              <a:latin typeface="Calibri Light" panose="020F0302020204030204"/>
            </a:rPr>
            <a:t>in distress to</a:t>
          </a:r>
          <a:r>
            <a:rPr lang="en-US" sz="3000" b="0" kern="1200" dirty="0"/>
            <a:t> receive additional support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 dirty="0"/>
            <a:t>To </a:t>
          </a:r>
          <a:r>
            <a:rPr lang="en-US" sz="3000" b="0" kern="1200"/>
            <a:t>discuss complex student issue</a:t>
          </a:r>
          <a:endParaRPr lang="en-US" sz="3000" kern="1200" dirty="0"/>
        </a:p>
      </dsp:txBody>
      <dsp:txXfrm>
        <a:off x="0" y="3521441"/>
        <a:ext cx="10515600" cy="1574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81C3B-5A62-4162-BFBC-568CBDF910B5}" type="datetimeFigureOut"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F83A6-4542-4173-9814-218D34656F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83A6-4542-4173-9814-218D34656F7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6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ldwestbury.presence.i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sunyoldwestbury.joinhandshake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Marinanj@oldwestbury.ed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  <a:cs typeface="Calibri Light"/>
              </a:rPr>
              <a:t>Division of Student Affairs </a:t>
            </a:r>
            <a:br>
              <a:rPr lang="en-US" sz="4600" b="1">
                <a:solidFill>
                  <a:srgbClr val="FFFFFF"/>
                </a:solidFill>
                <a:cs typeface="Calibri Light"/>
              </a:rPr>
            </a:br>
            <a:r>
              <a:rPr lang="en-US" sz="4600" b="1">
                <a:solidFill>
                  <a:srgbClr val="FFFFFF"/>
                </a:solidFill>
                <a:cs typeface="Calibri Light"/>
              </a:rPr>
              <a:t>Faculty Senate Presentation</a:t>
            </a:r>
            <a:endParaRPr lang="en-US" sz="4600" b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endParaRPr lang="en-US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DE6E1-C71F-4DA0-B793-11BD2C58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Meiryo"/>
              </a:rPr>
              <a:t>What Information is Available on Panther Connect?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A81C-D745-4C41-8D2B-DB3BB020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31" y="1564855"/>
            <a:ext cx="4614697" cy="4626485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All Student Government Association (SGA) recognized organizations have a page on Panther Connect under the Organizations link (top right on the web version). All approved upcoming events are displayed under the events link (top right on the web version). </a:t>
            </a:r>
            <a:endParaRPr lang="en-US" sz="2000">
              <a:ea typeface="Meiryo"/>
            </a:endParaRPr>
          </a:p>
          <a:p>
            <a:r>
              <a:rPr lang="en-US" sz="2000" b="1">
                <a:ea typeface="Meiryo"/>
              </a:rPr>
              <a:t>Any offices or departments interested in having a page/the ability to put events into Panther Connect should contact CSLI@oldwestbury.edu</a:t>
            </a:r>
            <a:endParaRPr lang="en-US" sz="2000">
              <a:ea typeface="Meiryo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D112FE-658B-6501-72CF-D6754E39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71" y="1764692"/>
            <a:ext cx="6253212" cy="428345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81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DE6E1-C71F-4DA0-B793-11BD2C58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Meiryo"/>
              </a:rPr>
              <a:t>What Information is Available on Panther Connect?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A81C-D745-4C41-8D2B-DB3BB020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29" y="1639207"/>
            <a:ext cx="4410950" cy="4365228"/>
          </a:xfrm>
        </p:spPr>
        <p:txBody>
          <a:bodyPr vert="horz" lIns="109728" tIns="109728" rIns="109728" bIns="91440" rtlCol="0">
            <a:normAutofit fontScale="92500"/>
          </a:bodyPr>
          <a:lstStyle/>
          <a:p>
            <a:r>
              <a:rPr lang="en-US">
                <a:ea typeface="+mn-lt"/>
                <a:cs typeface="+mn-lt"/>
              </a:rPr>
              <a:t>The phone app allows users to see all organizations, upcoming events and the ability to add events to your calendar!</a:t>
            </a:r>
            <a:endParaRPr lang="en-US">
              <a:ea typeface="Meiryo"/>
            </a:endParaRPr>
          </a:p>
          <a:p>
            <a:r>
              <a:rPr lang="en-US" b="1">
                <a:ea typeface="Meiryo"/>
              </a:rPr>
              <a:t>Any offices or departments interested in having a page/the ability to put events into Panther Connect should contact CSLI@oldwestbury.edu</a:t>
            </a:r>
            <a:endParaRPr lang="en-US">
              <a:ea typeface="Meiry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759993-F2FD-963B-5612-EE39F78C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148" y="1121623"/>
            <a:ext cx="2624696" cy="5698985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77206E-F7C7-4E7F-E259-CE40D52F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364" y="1160978"/>
            <a:ext cx="2626434" cy="57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DE6E1-C71F-4DA0-B793-11BD2C58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9" y="4526629"/>
            <a:ext cx="4720316" cy="1722691"/>
          </a:xfrm>
        </p:spPr>
        <p:txBody>
          <a:bodyPr anchor="ctr">
            <a:noAutofit/>
          </a:bodyPr>
          <a:lstStyle/>
          <a:p>
            <a:r>
              <a:rPr lang="en-US" sz="4800">
                <a:ea typeface="Meiryo"/>
              </a:rPr>
              <a:t>How to Access Panther Connect</a:t>
            </a:r>
            <a:endParaRPr lang="en-US" sz="4800"/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B8E9F2-C12C-4A64-9420-0C188722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6" y="541411"/>
            <a:ext cx="6362556" cy="348428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10" name="Picture 7" descr="Qr code&#10;&#10;Description automatically generated">
            <a:extLst>
              <a:ext uri="{FF2B5EF4-FFF2-40B4-BE49-F238E27FC236}">
                <a16:creationId xmlns:a16="http://schemas.microsoft.com/office/drawing/2014/main" id="{7B88FC8B-4B64-48B0-1045-361A26218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6" t="528" r="5817" b="-111"/>
          <a:stretch/>
        </p:blipFill>
        <p:spPr>
          <a:xfrm>
            <a:off x="6211365" y="540581"/>
            <a:ext cx="6037116" cy="3479520"/>
          </a:xfrm>
          <a:prstGeom prst="rect">
            <a:avLst/>
          </a:pr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A81C-D745-4C41-8D2B-DB3BB020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861852" cy="2412804"/>
          </a:xfrm>
        </p:spPr>
        <p:txBody>
          <a:bodyPr vert="horz" lIns="109728" tIns="109728" rIns="109728" bIns="91440" rtlCol="0" anchor="ctr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All students/faculty/staff have an account and access to Panther Connect. 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>
                <a:ea typeface="Meiryo"/>
              </a:rPr>
              <a:t>Connect OW Portal – linked under Resources</a:t>
            </a:r>
            <a:endParaRPr lang="en-US" sz="2000">
              <a:ea typeface="Meiryo"/>
              <a:cs typeface="Calibri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>
                <a:ea typeface="Meiryo"/>
              </a:rPr>
              <a:t>Direct link – </a:t>
            </a:r>
            <a:r>
              <a:rPr lang="en-US" sz="2000">
                <a:ea typeface="Meiryo"/>
                <a:hlinkClick r:id="rId4"/>
              </a:rPr>
              <a:t>oldwestbury.presence.io</a:t>
            </a:r>
            <a:endParaRPr lang="en-US" sz="2000">
              <a:ea typeface="Meiryo"/>
              <a:cs typeface="Calibri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>
                <a:ea typeface="Meiryo"/>
              </a:rPr>
              <a:t>Modern Campus Presence App </a:t>
            </a:r>
            <a:r>
              <a:rPr lang="en-US" sz="2000" b="1">
                <a:ea typeface="Meiryo"/>
              </a:rPr>
              <a:t>(NEW!)</a:t>
            </a:r>
            <a:endParaRPr lang="en-US" sz="2000" b="1">
              <a:ea typeface="Meiry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18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started on Handshake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E20B3-7C6D-49A6-B5A3-5090C3C6CD0F}"/>
              </a:ext>
            </a:extLst>
          </p:cNvPr>
          <p:cNvSpPr txBox="1"/>
          <p:nvPr/>
        </p:nvSpPr>
        <p:spPr>
          <a:xfrm>
            <a:off x="220159" y="1782981"/>
            <a:ext cx="6085089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https://sunyoldwestbury.joinhandshake.com/</a:t>
            </a: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SUNY Old Westbury is on Handshake!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It's the #1 way college students find jobs. 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Fortune 500 companies recruit students through Handshake, giving students access to jobs and internships not available anywhere else.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tudents | Handshake">
            <a:extLst>
              <a:ext uri="{FF2B5EF4-FFF2-40B4-BE49-F238E27FC236}">
                <a16:creationId xmlns:a16="http://schemas.microsoft.com/office/drawing/2014/main" id="{784393DE-EF85-CC27-5160-0C0FB461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7579" y="1294151"/>
            <a:ext cx="5104505" cy="51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26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Handshake continued...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80D23-2E7B-4D60-B9F2-B8FE85B7AF93}"/>
              </a:ext>
            </a:extLst>
          </p:cNvPr>
          <p:cNvSpPr txBox="1"/>
          <p:nvPr/>
        </p:nvSpPr>
        <p:spPr>
          <a:xfrm>
            <a:off x="643469" y="1782981"/>
            <a:ext cx="5949326" cy="43508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Students can: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Create a profile (similar to LinkedIn) &amp; highlight experiences &amp; accomplishments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Follow companies they are interested in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Save searches, favorite companies, and jobs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Read and write career related advice on the "Explore questions &amp; answers" page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Register for recruitment events, workshops, and career fairs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7C57AED8-A31D-5407-6609-63DFAC66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886" y="1711094"/>
            <a:ext cx="4361892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86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63E0B1-4433-41D9-B4C0-6C7895B8846F}"/>
              </a:ext>
            </a:extLst>
          </p:cNvPr>
          <p:cNvSpPr txBox="1"/>
          <p:nvPr/>
        </p:nvSpPr>
        <p:spPr>
          <a:xfrm>
            <a:off x="2757859" y="3281951"/>
            <a:ext cx="6254681" cy="142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hlinkClick r:id="rId2"/>
              </a:rPr>
              <a:t>Careerplanning@oldwestbury.edu</a:t>
            </a:r>
            <a:endParaRPr lang="en-US" sz="3200"/>
          </a:p>
          <a:p>
            <a:pPr>
              <a:lnSpc>
                <a:spcPct val="90000"/>
              </a:lnSpc>
            </a:pPr>
            <a:endParaRPr lang="en-US" sz="3200"/>
          </a:p>
          <a:p>
            <a:pPr>
              <a:lnSpc>
                <a:spcPct val="90000"/>
              </a:lnSpc>
            </a:pPr>
            <a:endParaRPr lang="en-US" sz="3200"/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EB1537C1-B138-450C-AEC0-491F542D3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56" r="20312" b="1492"/>
          <a:stretch/>
        </p:blipFill>
        <p:spPr>
          <a:xfrm>
            <a:off x="1966602" y="4703610"/>
            <a:ext cx="1205746" cy="1117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7A466-EF15-4039-9A1D-2B99D6E340A4}"/>
              </a:ext>
            </a:extLst>
          </p:cNvPr>
          <p:cNvSpPr txBox="1"/>
          <p:nvPr/>
        </p:nvSpPr>
        <p:spPr>
          <a:xfrm>
            <a:off x="3213449" y="4104377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/>
              <a:t>Find us on MS Teams:</a:t>
            </a:r>
            <a:endParaRPr lang="en-US"/>
          </a:p>
          <a:p>
            <a:pPr algn="ctr">
              <a:lnSpc>
                <a:spcPct val="90000"/>
              </a:lnSpc>
            </a:pPr>
            <a:r>
              <a:rPr lang="en-US" sz="3200"/>
              <a:t>Career Planning &amp; Development</a:t>
            </a: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62881E6D-99CA-4563-AC7F-59D0160B3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28" t="14754" r="26923" b="15574"/>
          <a:stretch/>
        </p:blipFill>
        <p:spPr>
          <a:xfrm>
            <a:off x="6837437" y="4599519"/>
            <a:ext cx="1173234" cy="11713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E49A68-584C-4A2A-B509-9DD38499AA1A}"/>
              </a:ext>
            </a:extLst>
          </p:cNvPr>
          <p:cNvSpPr txBox="1"/>
          <p:nvPr/>
        </p:nvSpPr>
        <p:spPr>
          <a:xfrm>
            <a:off x="7711527" y="4767785"/>
            <a:ext cx="3030672" cy="978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/>
              <a:t>Follow us:</a:t>
            </a:r>
            <a:endParaRPr lang="en-US"/>
          </a:p>
          <a:p>
            <a:pPr algn="ctr">
              <a:lnSpc>
                <a:spcPct val="90000"/>
              </a:lnSpc>
            </a:pPr>
            <a:r>
              <a:rPr lang="en-US" sz="3200"/>
              <a:t>ow_cpd</a:t>
            </a:r>
            <a:endParaRPr lang="en-US"/>
          </a:p>
        </p:txBody>
      </p:sp>
      <p:pic>
        <p:nvPicPr>
          <p:cNvPr id="2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2E3AED4B-BB5A-404D-A26D-310F182D5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616" y="738453"/>
            <a:ext cx="5997145" cy="20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0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475C2-3CDF-0831-58C3-799810BD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439905"/>
            <a:ext cx="5782716" cy="2150719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>
                <a:solidFill>
                  <a:srgbClr val="080808"/>
                </a:solidFill>
              </a:rPr>
              <a:t>On behalf of Student Affairs, thank you to Faculty Senate for this time!</a:t>
            </a:r>
            <a:br>
              <a:rPr lang="en-US" sz="3600" b="1" dirty="0">
                <a:cs typeface="Calibri Light"/>
              </a:rPr>
            </a:br>
            <a:br>
              <a:rPr lang="en-US" sz="3600" b="1" dirty="0">
                <a:cs typeface="Calibri Light"/>
              </a:rPr>
            </a:br>
            <a:r>
              <a:rPr lang="en-US" sz="3600" b="1">
                <a:solidFill>
                  <a:srgbClr val="080808"/>
                </a:solidFill>
                <a:cs typeface="Calibri Light"/>
              </a:rPr>
              <a:t>Coming Attractions:</a:t>
            </a:r>
            <a:br>
              <a:rPr lang="en-US" sz="3600" b="1" dirty="0">
                <a:solidFill>
                  <a:srgbClr val="080808"/>
                </a:solidFill>
                <a:cs typeface="Calibri Light"/>
              </a:rPr>
            </a:br>
            <a:r>
              <a:rPr lang="en-US" sz="3600" b="1">
                <a:solidFill>
                  <a:srgbClr val="080808"/>
                </a:solidFill>
                <a:cs typeface="Calibri Light"/>
              </a:rPr>
              <a:t>Faculty Resource Info Card</a:t>
            </a:r>
            <a:br>
              <a:rPr lang="en-US" sz="3600" b="1" dirty="0">
                <a:cs typeface="Calibri Light"/>
              </a:rPr>
            </a:br>
            <a:r>
              <a:rPr lang="en-US" sz="3600" b="1">
                <a:solidFill>
                  <a:srgbClr val="080808"/>
                </a:solidFill>
                <a:cs typeface="Calibri Light"/>
              </a:rPr>
              <a:t>Multicultural Center</a:t>
            </a:r>
            <a:endParaRPr lang="en-US">
              <a:cs typeface="Calibri Light" panose="020F0302020204030204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phic 3" descr="Arrow Right with solid fill">
            <a:extLst>
              <a:ext uri="{FF2B5EF4-FFF2-40B4-BE49-F238E27FC236}">
                <a16:creationId xmlns:a16="http://schemas.microsoft.com/office/drawing/2014/main" id="{9E3F6B7B-C12D-8443-946B-65A7959C7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6600" y="4136571"/>
            <a:ext cx="609600" cy="631372"/>
          </a:xfrm>
          <a:prstGeom prst="rect">
            <a:avLst/>
          </a:prstGeom>
        </p:spPr>
      </p:pic>
      <p:pic>
        <p:nvPicPr>
          <p:cNvPr id="4" name="Graphic 3" descr="Arrow Right with solid fill">
            <a:extLst>
              <a:ext uri="{FF2B5EF4-FFF2-40B4-BE49-F238E27FC236}">
                <a16:creationId xmlns:a16="http://schemas.microsoft.com/office/drawing/2014/main" id="{50FB0FBF-0CF5-11DD-1493-87EC152AA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228" y="4593770"/>
            <a:ext cx="609600" cy="6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0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078C7-A11C-F777-7972-895C77CF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>
                <a:cs typeface="Calibri Light"/>
              </a:rPr>
              <a:t>Division of Student Affairs Departments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6989-64BC-9CCC-5B12-55905F12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98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Athletics</a:t>
            </a:r>
          </a:p>
          <a:p>
            <a:r>
              <a:rPr lang="en-US" sz="2200" dirty="0">
                <a:ea typeface="+mn-lt"/>
                <a:cs typeface="+mn-lt"/>
              </a:rPr>
              <a:t>Career Planning and Development (CPD)</a:t>
            </a:r>
          </a:p>
          <a:p>
            <a:r>
              <a:rPr lang="en-US" sz="2200" dirty="0">
                <a:ea typeface="+mn-lt"/>
                <a:cs typeface="+mn-lt"/>
              </a:rPr>
              <a:t>Center for Student Leadership and Involvement (</a:t>
            </a:r>
            <a:r>
              <a:rPr lang="en-US" sz="2200" dirty="0" err="1">
                <a:ea typeface="+mn-lt"/>
                <a:cs typeface="+mn-lt"/>
              </a:rPr>
              <a:t>CSLI</a:t>
            </a:r>
            <a:r>
              <a:rPr lang="en-US" sz="2200" dirty="0">
                <a:ea typeface="+mn-lt"/>
                <a:cs typeface="+mn-lt"/>
              </a:rPr>
              <a:t>)</a:t>
            </a:r>
          </a:p>
          <a:p>
            <a:r>
              <a:rPr lang="en-US" sz="2200" dirty="0">
                <a:cs typeface="Calibri"/>
              </a:rPr>
              <a:t>Counseling and Psychological Wellness (CPW)</a:t>
            </a:r>
            <a:endParaRPr lang="en-US" sz="2200" dirty="0"/>
          </a:p>
          <a:p>
            <a:r>
              <a:rPr lang="en-US" sz="2200" dirty="0">
                <a:cs typeface="Calibri"/>
              </a:rPr>
              <a:t>Student Health Services</a:t>
            </a:r>
          </a:p>
          <a:p>
            <a:r>
              <a:rPr lang="en-US" sz="2200" dirty="0">
                <a:cs typeface="Calibri"/>
              </a:rPr>
              <a:t>Office of </a:t>
            </a:r>
            <a:r>
              <a:rPr lang="en-US" sz="2200" dirty="0">
                <a:ea typeface="+mn-lt"/>
                <a:cs typeface="+mn-lt"/>
              </a:rPr>
              <a:t>Residential Life</a:t>
            </a:r>
          </a:p>
          <a:p>
            <a:r>
              <a:rPr lang="en-US" sz="2200" dirty="0">
                <a:cs typeface="Calibri"/>
              </a:rPr>
              <a:t>Office of Services for Students with Disabilities (OSSD)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Office of the Dean of Students (DOS)</a:t>
            </a:r>
          </a:p>
          <a:p>
            <a:r>
              <a:rPr lang="en-US" sz="2200" dirty="0">
                <a:cs typeface="Calibri"/>
              </a:rPr>
              <a:t>Office of the Vice President for Student Affairs (</a:t>
            </a:r>
            <a:r>
              <a:rPr lang="en-US" sz="2200" dirty="0" err="1">
                <a:cs typeface="Calibri"/>
              </a:rPr>
              <a:t>VPSA</a:t>
            </a:r>
            <a:r>
              <a:rPr lang="en-US" sz="2200" dirty="0">
                <a:cs typeface="Calibri"/>
              </a:rPr>
              <a:t>)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6AD237-B5E6-2193-1801-27123891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219" y="3012666"/>
            <a:ext cx="3909290" cy="13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7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700A8-66EF-50DA-2250-6B278753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4A91-FED5-2B92-3790-AC882EFA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8384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ea typeface="+mn-lt"/>
                <a:cs typeface="+mn-lt"/>
              </a:rPr>
              <a:t>Student Behavior</a:t>
            </a:r>
          </a:p>
          <a:p>
            <a:r>
              <a:rPr lang="en-US" sz="4000" dirty="0">
                <a:ea typeface="+mn-lt"/>
                <a:cs typeface="+mn-lt"/>
              </a:rPr>
              <a:t>Engaging Students</a:t>
            </a:r>
          </a:p>
          <a:p>
            <a:r>
              <a:rPr lang="en-US" sz="4000" dirty="0">
                <a:ea typeface="+mn-lt"/>
                <a:cs typeface="+mn-lt"/>
              </a:rPr>
              <a:t>Career Opportunities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025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800BC-24EB-6DCA-5B5B-B54EF56D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1" y="577394"/>
            <a:ext cx="2837262" cy="54027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cs typeface="Calibri Light"/>
              </a:rPr>
              <a:t>Behavioral Assessment Team (BAT)</a:t>
            </a:r>
            <a:br>
              <a:rPr lang="en-US" b="1">
                <a:cs typeface="Calibri Light"/>
              </a:rPr>
            </a:br>
            <a:r>
              <a:rPr lang="en-US" b="1">
                <a:cs typeface="Calibri Light"/>
              </a:rPr>
              <a:t>Overview</a:t>
            </a:r>
            <a:endParaRPr lang="en-US">
              <a:cs typeface="Calibri Light" panose="020F0302020204030204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C89F05-EE6E-B84A-1BC6-79A680BE13C0}"/>
              </a:ext>
            </a:extLst>
          </p:cNvPr>
          <p:cNvSpPr/>
          <p:nvPr/>
        </p:nvSpPr>
        <p:spPr>
          <a:xfrm>
            <a:off x="4255911" y="361244"/>
            <a:ext cx="917222" cy="6095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5DEDD9-D958-1A80-F932-171C602F5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441279"/>
              </p:ext>
            </p:extLst>
          </p:nvPr>
        </p:nvGraphicFramePr>
        <p:xfrm>
          <a:off x="2975638" y="414866"/>
          <a:ext cx="8989346" cy="6035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8" name="Rectangle 227">
            <a:extLst>
              <a:ext uri="{FF2B5EF4-FFF2-40B4-BE49-F238E27FC236}">
                <a16:creationId xmlns:a16="http://schemas.microsoft.com/office/drawing/2014/main" id="{D5AFE529-B370-10D2-2999-F18FA23475C0}"/>
              </a:ext>
            </a:extLst>
          </p:cNvPr>
          <p:cNvSpPr/>
          <p:nvPr/>
        </p:nvSpPr>
        <p:spPr>
          <a:xfrm>
            <a:off x="3514872" y="839158"/>
            <a:ext cx="920150" cy="9201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4A4D339-9D4E-583C-F437-178A06C16E99}"/>
              </a:ext>
            </a:extLst>
          </p:cNvPr>
          <p:cNvSpPr/>
          <p:nvPr/>
        </p:nvSpPr>
        <p:spPr>
          <a:xfrm>
            <a:off x="3517921" y="2948926"/>
            <a:ext cx="920150" cy="9201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6762D99-626F-712E-EB6E-B948A2A768F0}"/>
              </a:ext>
            </a:extLst>
          </p:cNvPr>
          <p:cNvSpPr/>
          <p:nvPr/>
        </p:nvSpPr>
        <p:spPr>
          <a:xfrm>
            <a:off x="3517922" y="5173931"/>
            <a:ext cx="920150" cy="92015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1" name="Graphic 386" descr="Group with solid fill">
            <a:extLst>
              <a:ext uri="{FF2B5EF4-FFF2-40B4-BE49-F238E27FC236}">
                <a16:creationId xmlns:a16="http://schemas.microsoft.com/office/drawing/2014/main" id="{555ABF2D-7F24-AC2E-8046-D441C59F1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5333" y="836001"/>
            <a:ext cx="914400" cy="914400"/>
          </a:xfrm>
          <a:prstGeom prst="rect">
            <a:avLst/>
          </a:prstGeom>
        </p:spPr>
      </p:pic>
      <p:pic>
        <p:nvPicPr>
          <p:cNvPr id="223" name="Graphic 387" descr="Care with solid fill">
            <a:extLst>
              <a:ext uri="{FF2B5EF4-FFF2-40B4-BE49-F238E27FC236}">
                <a16:creationId xmlns:a16="http://schemas.microsoft.com/office/drawing/2014/main" id="{085403FA-ABEC-7C59-5806-10D46C601C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12258" y="5170448"/>
            <a:ext cx="914400" cy="914400"/>
          </a:xfrm>
          <a:prstGeom prst="rect">
            <a:avLst/>
          </a:prstGeom>
        </p:spPr>
      </p:pic>
      <p:pic>
        <p:nvPicPr>
          <p:cNvPr id="225" name="Graphic 390" descr="Cycle with people with solid fill">
            <a:extLst>
              <a:ext uri="{FF2B5EF4-FFF2-40B4-BE49-F238E27FC236}">
                <a16:creationId xmlns:a16="http://schemas.microsoft.com/office/drawing/2014/main" id="{7FE5F530-62E0-A87F-B534-8554CFD87B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0371" y="29745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2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3CCF5-1C88-CBBA-EB09-C80B171E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64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cs typeface="Calibri Light"/>
              </a:rPr>
              <a:t>When to.....</a:t>
            </a:r>
            <a:endParaRPr lang="en-US" sz="600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6744F64-409F-D195-4389-AEA6A1858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611356"/>
              </p:ext>
            </p:extLst>
          </p:nvPr>
        </p:nvGraphicFramePr>
        <p:xfrm>
          <a:off x="838200" y="1253706"/>
          <a:ext cx="10515600" cy="517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152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4AB7AA-A6E4-9009-C3D1-DD094508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401" y="239841"/>
            <a:ext cx="9475198" cy="6616743"/>
          </a:xfrm>
        </p:spPr>
      </p:pic>
    </p:spTree>
    <p:extLst>
      <p:ext uri="{BB962C8B-B14F-4D97-AF65-F5344CB8AC3E}">
        <p14:creationId xmlns:p14="http://schemas.microsoft.com/office/powerpoint/2010/main" val="339753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DCA910-9380-BEFD-4773-D59D5E429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95" y="147165"/>
            <a:ext cx="8900511" cy="6616742"/>
          </a:xfrm>
        </p:spPr>
      </p:pic>
    </p:spTree>
    <p:extLst>
      <p:ext uri="{BB962C8B-B14F-4D97-AF65-F5344CB8AC3E}">
        <p14:creationId xmlns:p14="http://schemas.microsoft.com/office/powerpoint/2010/main" val="425933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0F9BC2-9C71-2FE9-97B0-BBF71F87A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9" y="260436"/>
            <a:ext cx="12082077" cy="6122472"/>
          </a:xfrm>
        </p:spPr>
      </p:pic>
    </p:spTree>
    <p:extLst>
      <p:ext uri="{BB962C8B-B14F-4D97-AF65-F5344CB8AC3E}">
        <p14:creationId xmlns:p14="http://schemas.microsoft.com/office/powerpoint/2010/main" val="24360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E6E1-C71F-4DA0-B793-11BD2C58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646" y="254840"/>
            <a:ext cx="4609556" cy="1599315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ea typeface="Meiryo"/>
              </a:rPr>
              <a:t>Presence aka Panther Connect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A81C-D745-4C41-8D2B-DB3BB020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626" y="2041335"/>
            <a:ext cx="4611406" cy="3914841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ea typeface="+mn-lt"/>
                <a:cs typeface="+mn-lt"/>
              </a:rPr>
              <a:t>Presence is a web and mobile software platform that connects the campus community to opportunities for involvement and information about upcoming events </a:t>
            </a:r>
            <a:r>
              <a:rPr lang="en-US" sz="2400" u="sng">
                <a:ea typeface="+mn-lt"/>
                <a:cs typeface="+mn-lt"/>
              </a:rPr>
              <a:t>in one place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2400">
                <a:ea typeface="Meiryo"/>
              </a:rPr>
              <a:t>On our campus our website that is hosted on Presence is called </a:t>
            </a:r>
            <a:r>
              <a:rPr lang="en-US" sz="2400" b="1">
                <a:ea typeface="Meiryo"/>
              </a:rPr>
              <a:t>Panther Connect</a:t>
            </a:r>
            <a:r>
              <a:rPr lang="en-US" sz="2400">
                <a:ea typeface="Meiryo"/>
              </a:rPr>
              <a:t>. </a:t>
            </a:r>
            <a:endParaRPr lang="en-US" sz="2400">
              <a:ea typeface="Meiryo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0AB4CB-F7E7-9F61-900C-68BA4761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75086"/>
            <a:ext cx="7315197" cy="4996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576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90C9C358F3A469E0E8494D3AF1903" ma:contentTypeVersion="13" ma:contentTypeDescription="Create a new document." ma:contentTypeScope="" ma:versionID="e6a2d0f8fe8cddc8aff252c8de368440">
  <xsd:schema xmlns:xsd="http://www.w3.org/2001/XMLSchema" xmlns:xs="http://www.w3.org/2001/XMLSchema" xmlns:p="http://schemas.microsoft.com/office/2006/metadata/properties" xmlns:ns2="3a5e0002-5a19-4057-968c-8a0cdd71b277" xmlns:ns3="76e72cbc-4f11-43ad-8b08-1f367c673928" targetNamespace="http://schemas.microsoft.com/office/2006/metadata/properties" ma:root="true" ma:fieldsID="20f85ddcb7b4efe6008ea4a308496bf9" ns2:_="" ns3:_="">
    <xsd:import namespace="3a5e0002-5a19-4057-968c-8a0cdd71b277"/>
    <xsd:import namespace="76e72cbc-4f11-43ad-8b08-1f367c6739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e0002-5a19-4057-968c-8a0cdd71b2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d9475e4-da97-4060-b02b-f7c5e107b83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72cbc-4f11-43ad-8b08-1f367c6739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0cfa67c-64c7-4df4-9c6e-b416f8831a9a}" ma:internalName="TaxCatchAll" ma:showField="CatchAllData" ma:web="76e72cbc-4f11-43ad-8b08-1f367c6739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5e0002-5a19-4057-968c-8a0cdd71b277">
      <Terms xmlns="http://schemas.microsoft.com/office/infopath/2007/PartnerControls"/>
    </lcf76f155ced4ddcb4097134ff3c332f>
    <TaxCatchAll xmlns="76e72cbc-4f11-43ad-8b08-1f367c673928" xsi:nil="true"/>
    <SharedWithUsers xmlns="76e72cbc-4f11-43ad-8b08-1f367c673928">
      <UserInfo>
        <DisplayName>Gail DiSabatino</DisplayName>
        <AccountId>114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720D28E-19D5-4A7B-A02D-12E67E22ACE6}">
  <ds:schemaRefs>
    <ds:schemaRef ds:uri="3a5e0002-5a19-4057-968c-8a0cdd71b277"/>
    <ds:schemaRef ds:uri="76e72cbc-4f11-43ad-8b08-1f367c6739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9852CF9-EACF-42D9-A252-2FC64D5F8D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E9C2BA-0705-44F1-B135-0E42A6F765FD}">
  <ds:schemaRefs>
    <ds:schemaRef ds:uri="3a5e0002-5a19-4057-968c-8a0cdd71b277"/>
    <ds:schemaRef ds:uri="76e72cbc-4f11-43ad-8b08-1f367c67392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577</Words>
  <Application>Microsoft Office PowerPoint</Application>
  <PresentationFormat>Widescreen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Division of Student Affairs  Faculty Senate Presentation</vt:lpstr>
      <vt:lpstr>Division of Student Affairs Departments</vt:lpstr>
      <vt:lpstr>Agenda</vt:lpstr>
      <vt:lpstr>Behavioral Assessment Team (BAT) Overview</vt:lpstr>
      <vt:lpstr>When to.....</vt:lpstr>
      <vt:lpstr>PowerPoint Presentation</vt:lpstr>
      <vt:lpstr>PowerPoint Presentation</vt:lpstr>
      <vt:lpstr>PowerPoint Presentation</vt:lpstr>
      <vt:lpstr>Presence aka Panther Connect</vt:lpstr>
      <vt:lpstr>What Information is Available on Panther Connect?</vt:lpstr>
      <vt:lpstr>What Information is Available on Panther Connect?</vt:lpstr>
      <vt:lpstr>How to Access Panther Connect</vt:lpstr>
      <vt:lpstr>Get started on Handshake </vt:lpstr>
      <vt:lpstr>Handshake continued...</vt:lpstr>
      <vt:lpstr>PowerPoint Presentation</vt:lpstr>
      <vt:lpstr>On behalf of Student Affairs, thank you to Faculty Senate for this time!  Coming Attractions: Faculty Resource Info Card Multicultural Center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Kathleen Lieblich</cp:lastModifiedBy>
  <cp:revision>59</cp:revision>
  <dcterms:created xsi:type="dcterms:W3CDTF">2022-11-02T18:40:31Z</dcterms:created>
  <dcterms:modified xsi:type="dcterms:W3CDTF">2022-11-04T17:48:48Z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0x010100BAD90C9C358F3A469E0E8494D3AF1903</vt:lpwstr>
  </property>
  <property fmtid="{D5CDD505-2E9C-101B-9397-08002B2CF9AE}" pid="3" name="MediaServiceImageTags">
    <vt:lpwstr/>
  </property>
</Properties>
</file>