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62" r:id="rId7"/>
    <p:sldMasterId id="214748366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y="6858000" cx="12192000"/>
  <p:notesSz cx="6858000" cy="9144000"/>
  <p:embeddedFontLst>
    <p:embeddedFont>
      <p:font typeface="Lato"/>
      <p:regular r:id="rId27"/>
      <p:bold r:id="rId28"/>
      <p:italic r:id="rId29"/>
      <p:boldItalic r:id="rId30"/>
    </p:embeddedFont>
    <p:embeddedFont>
      <p:font typeface="Corbel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rKg+qppyu1JWS6O0Yy9qcqN+5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31646F-253D-42FB-BEC5-7D2BEE76CF91}">
  <a:tblStyle styleId="{FA31646F-253D-42FB-BEC5-7D2BEE76CF91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ato-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Corbel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2.xml"/><Relationship Id="rId33" Type="http://schemas.openxmlformats.org/officeDocument/2006/relationships/font" Target="fonts/Corbel-italic.fntdata"/><Relationship Id="rId10" Type="http://schemas.openxmlformats.org/officeDocument/2006/relationships/slide" Target="slides/slide1.xml"/><Relationship Id="rId32" Type="http://schemas.openxmlformats.org/officeDocument/2006/relationships/font" Target="fonts/Corbel-bold.fntdata"/><Relationship Id="rId13" Type="http://schemas.openxmlformats.org/officeDocument/2006/relationships/slide" Target="slides/slide4.xml"/><Relationship Id="rId35" Type="http://schemas.openxmlformats.org/officeDocument/2006/relationships/font" Target="fonts/Oswald-regular.fntdata"/><Relationship Id="rId12" Type="http://schemas.openxmlformats.org/officeDocument/2006/relationships/slide" Target="slides/slide3.xml"/><Relationship Id="rId34" Type="http://schemas.openxmlformats.org/officeDocument/2006/relationships/font" Target="fonts/Corbel-boldItalic.fntdata"/><Relationship Id="rId15" Type="http://schemas.openxmlformats.org/officeDocument/2006/relationships/slide" Target="slides/slide6.xml"/><Relationship Id="rId37" Type="http://customschemas.google.com/relationships/presentationmetadata" Target="metadata"/><Relationship Id="rId14" Type="http://schemas.openxmlformats.org/officeDocument/2006/relationships/slide" Target="slides/slide5.xml"/><Relationship Id="rId36" Type="http://schemas.openxmlformats.org/officeDocument/2006/relationships/font" Target="fonts/Oswald-bold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5370541383801795"/>
          <c:y val="3.9429503326555454E-2"/>
          <c:w val="0.29503139321257238"/>
          <c:h val="0.8440499294448874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CA-41BF-AF46-5589FD06A2BE}"/>
              </c:ext>
            </c:extLst>
          </c:dPt>
          <c:dPt>
            <c:idx val="1"/>
            <c:invertIfNegative val="0"/>
            <c:bubble3D val="0"/>
            <c:spPr>
              <a:solidFill>
                <a:srgbClr val="00594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CA-41BF-AF46-5589FD06A2BE}"/>
              </c:ext>
            </c:extLst>
          </c:dPt>
          <c:dPt>
            <c:idx val="2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CA-41BF-AF46-5589FD06A2BE}"/>
              </c:ext>
            </c:extLst>
          </c:dPt>
          <c:dPt>
            <c:idx val="3"/>
            <c:invertIfNegative val="0"/>
            <c:bubble3D val="0"/>
            <c:spPr>
              <a:solidFill>
                <a:srgbClr val="00594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9CA-41BF-AF46-5589FD06A2BE}"/>
              </c:ext>
            </c:extLst>
          </c:dPt>
          <c:dPt>
            <c:idx val="4"/>
            <c:invertIfNegative val="0"/>
            <c:bubble3D val="0"/>
            <c:spPr>
              <a:solidFill>
                <a:srgbClr val="00594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9CA-41BF-AF46-5589FD06A2BE}"/>
              </c:ext>
            </c:extLst>
          </c:dPt>
          <c:dPt>
            <c:idx val="5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9CA-41BF-AF46-5589FD06A2BE}"/>
              </c:ext>
            </c:extLst>
          </c:dPt>
          <c:dPt>
            <c:idx val="6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9CA-41BF-AF46-5589FD06A2BE}"/>
              </c:ext>
            </c:extLst>
          </c:dPt>
          <c:dPt>
            <c:idx val="7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9CA-41BF-AF46-5589FD06A2BE}"/>
              </c:ext>
            </c:extLst>
          </c:dPt>
          <c:dPt>
            <c:idx val="8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9CA-41BF-AF46-5589FD06A2BE}"/>
              </c:ext>
            </c:extLst>
          </c:dPt>
          <c:dPt>
            <c:idx val="9"/>
            <c:invertIfNegative val="0"/>
            <c:bubble3D val="0"/>
            <c:spPr>
              <a:solidFill>
                <a:srgbClr val="00594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9CA-41BF-AF46-5589FD06A2BE}"/>
              </c:ext>
            </c:extLst>
          </c:dPt>
          <c:dPt>
            <c:idx val="10"/>
            <c:invertIfNegative val="0"/>
            <c:bubble3D val="0"/>
            <c:spPr>
              <a:solidFill>
                <a:srgbClr val="00594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9CA-41BF-AF46-5589FD06A2BE}"/>
              </c:ext>
            </c:extLst>
          </c:dPt>
          <c:dPt>
            <c:idx val="11"/>
            <c:invertIfNegative val="0"/>
            <c:bubble3D val="0"/>
            <c:spPr>
              <a:solidFill>
                <a:srgbClr val="00594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9CA-41BF-AF46-5589FD06A2BE}"/>
              </c:ext>
            </c:extLst>
          </c:dPt>
          <c:dPt>
            <c:idx val="12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9CA-41BF-AF46-5589FD06A2BE}"/>
              </c:ext>
            </c:extLst>
          </c:dPt>
          <c:dPt>
            <c:idx val="13"/>
            <c:invertIfNegative val="0"/>
            <c:bubble3D val="0"/>
            <c:spPr>
              <a:solidFill>
                <a:srgbClr val="00594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9CA-41BF-AF46-5589FD06A2BE}"/>
              </c:ext>
            </c:extLst>
          </c:dPt>
          <c:dPt>
            <c:idx val="14"/>
            <c:invertIfNegative val="0"/>
            <c:bubble3D val="0"/>
            <c:spPr>
              <a:solidFill>
                <a:srgbClr val="00594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9CA-41BF-AF46-5589FD06A2BE}"/>
              </c:ext>
            </c:extLst>
          </c:dPt>
          <c:dPt>
            <c:idx val="15"/>
            <c:invertIfNegative val="0"/>
            <c:bubble3D val="0"/>
            <c:spPr>
              <a:solidFill>
                <a:srgbClr val="00594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9CA-41BF-AF46-5589FD06A2BE}"/>
              </c:ext>
            </c:extLst>
          </c:dPt>
          <c:dPt>
            <c:idx val="16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9CA-41BF-AF46-5589FD06A2BE}"/>
              </c:ext>
            </c:extLst>
          </c:dPt>
          <c:dPt>
            <c:idx val="17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9CA-41BF-AF46-5589FD06A2BE}"/>
              </c:ext>
            </c:extLst>
          </c:dPt>
          <c:dPt>
            <c:idx val="18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9CA-41BF-AF46-5589FD06A2BE}"/>
              </c:ext>
            </c:extLst>
          </c:dPt>
          <c:dPt>
            <c:idx val="19"/>
            <c:invertIfNegative val="0"/>
            <c:bubble3D val="0"/>
            <c:spPr>
              <a:solidFill>
                <a:srgbClr val="00594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9CA-41BF-AF46-5589FD06A2BE}"/>
              </c:ext>
            </c:extLst>
          </c:dPt>
          <c:dPt>
            <c:idx val="20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D8A-49B9-A465-0D537A77D3DD}"/>
              </c:ext>
            </c:extLst>
          </c:dPt>
          <c:dPt>
            <c:idx val="21"/>
            <c:invertIfNegative val="0"/>
            <c:bubble3D val="0"/>
            <c:spPr>
              <a:solidFill>
                <a:srgbClr val="6EC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D8A-49B9-A465-0D537A77D3DD}"/>
              </c:ext>
            </c:extLst>
          </c:dPt>
          <c:cat>
            <c:strRef>
              <c:f>Sheet1!$A$2:$A$23</c:f>
              <c:strCache>
                <c:ptCount val="22"/>
                <c:pt idx="0">
                  <c:v>MARKETING POSITION ANALYSIS</c:v>
                </c:pt>
                <c:pt idx="1">
                  <c:v>MARKETING CHANNEL SURVEY</c:v>
                </c:pt>
                <c:pt idx="2">
                  <c:v>USNWR RANKING  ANALYSIS</c:v>
                </c:pt>
                <c:pt idx="3">
                  <c:v>BRAND ASSESSMENT SURVEY</c:v>
                </c:pt>
                <c:pt idx="4">
                  <c:v>ALUMNI IMPACT &amp; ENGAGEMENT SURVEY</c:v>
                </c:pt>
                <c:pt idx="5">
                  <c:v>DONOR SEGMENTATION ANALYSIS</c:v>
                </c:pt>
                <c:pt idx="6">
                  <c:v>ECONOMIC IMPACT STUDY</c:v>
                </c:pt>
                <c:pt idx="7">
                  <c:v>FINANCIAL AID OPTIMIZATION ANALYSIS</c:v>
                </c:pt>
                <c:pt idx="8">
                  <c:v>STUDENT YIELD DASHBOARD</c:v>
                </c:pt>
                <c:pt idx="9">
                  <c:v>TUITION &amp; AID SENSITIVITY SURVEY</c:v>
                </c:pt>
                <c:pt idx="10">
                  <c:v>ALUMNI CAREER TRACKING</c:v>
                </c:pt>
                <c:pt idx="11">
                  <c:v>DROPPED STUDENT SURVEY</c:v>
                </c:pt>
                <c:pt idx="12">
                  <c:v>EARLY WARNING PERFORMANCE DASHBOARD</c:v>
                </c:pt>
                <c:pt idx="13">
                  <c:v>INSTITUTIONAL CLIMATE SURVEY</c:v>
                </c:pt>
                <c:pt idx="14">
                  <c:v>EMPLOYER NEEDS IN-DEPTH INTERVIEWS</c:v>
                </c:pt>
                <c:pt idx="15">
                  <c:v>PROSPECTIVE STUDENT SURVEY</c:v>
                </c:pt>
                <c:pt idx="16">
                  <c:v>MARKET ANALYSIS REPORT</c:v>
                </c:pt>
                <c:pt idx="17">
                  <c:v>ACADEMIC PROGRAM BENCHMARKING</c:v>
                </c:pt>
                <c:pt idx="18">
                  <c:v>MARKET OPPORTUNITY SCAN</c:v>
                </c:pt>
                <c:pt idx="19">
                  <c:v>ENROLLMENT CHOICE SURVEY</c:v>
                </c:pt>
                <c:pt idx="20">
                  <c:v>GEOMARKET OPPORTUNITY DASHBOARD</c:v>
                </c:pt>
                <c:pt idx="21">
                  <c:v>PRE-ENROLLMENT FUNNEL DASHBOARD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6</c:v>
                </c:pt>
                <c:pt idx="1">
                  <c:v>8</c:v>
                </c:pt>
                <c:pt idx="2">
                  <c:v>6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10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4</c:v>
                </c:pt>
                <c:pt idx="17">
                  <c:v>6</c:v>
                </c:pt>
                <c:pt idx="18">
                  <c:v>4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99CA-41BF-AF46-5589FD06A2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wdUpDiag">
              <a:fgClr>
                <a:schemeClr val="bg1">
                  <a:lumMod val="50000"/>
                </a:schemeClr>
              </a:fgClr>
              <a:bgClr>
                <a:srgbClr val="FFFFFF"/>
              </a:bgClr>
            </a:pattFill>
            <a:ln cmpd="sng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99CA-41BF-AF46-5589FD06A2BE}"/>
              </c:ext>
            </c:extLst>
          </c:dPt>
          <c:dPt>
            <c:idx val="1"/>
            <c:invertIfNegative val="0"/>
            <c:bubble3D val="0"/>
            <c:spPr>
              <a:pattFill prst="wdUpDiag">
                <a:fgClr>
                  <a:srgbClr val="00594C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99CA-41BF-AF46-5589FD06A2BE}"/>
              </c:ext>
            </c:extLst>
          </c:dPt>
          <c:dPt>
            <c:idx val="2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99CA-41BF-AF46-5589FD06A2BE}"/>
              </c:ext>
            </c:extLst>
          </c:dPt>
          <c:dPt>
            <c:idx val="3"/>
            <c:invertIfNegative val="0"/>
            <c:bubble3D val="0"/>
            <c:spPr>
              <a:pattFill prst="wdUpDiag">
                <a:fgClr>
                  <a:srgbClr val="00594C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99CA-41BF-AF46-5589FD06A2BE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rgbClr val="00594C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99CA-41BF-AF46-5589FD06A2BE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99CA-41BF-AF46-5589FD06A2BE}"/>
              </c:ext>
            </c:extLst>
          </c:dPt>
          <c:dPt>
            <c:idx val="6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99CA-41BF-AF46-5589FD06A2BE}"/>
              </c:ext>
            </c:extLst>
          </c:dPt>
          <c:dPt>
            <c:idx val="7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99CA-41BF-AF46-5589FD06A2BE}"/>
              </c:ext>
            </c:extLst>
          </c:dPt>
          <c:dPt>
            <c:idx val="8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99CA-41BF-AF46-5589FD06A2BE}"/>
              </c:ext>
            </c:extLst>
          </c:dPt>
          <c:dPt>
            <c:idx val="9"/>
            <c:invertIfNegative val="0"/>
            <c:bubble3D val="0"/>
            <c:spPr>
              <a:pattFill prst="wdUpDiag">
                <a:fgClr>
                  <a:srgbClr val="00594C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0-99CA-41BF-AF46-5589FD06A2BE}"/>
              </c:ext>
            </c:extLst>
          </c:dPt>
          <c:dPt>
            <c:idx val="10"/>
            <c:invertIfNegative val="0"/>
            <c:bubble3D val="0"/>
            <c:spPr>
              <a:pattFill prst="wdUpDiag">
                <a:fgClr>
                  <a:srgbClr val="00594C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2-99CA-41BF-AF46-5589FD06A2BE}"/>
              </c:ext>
            </c:extLst>
          </c:dPt>
          <c:dPt>
            <c:idx val="11"/>
            <c:invertIfNegative val="0"/>
            <c:bubble3D val="0"/>
            <c:spPr>
              <a:pattFill prst="wdUpDiag">
                <a:fgClr>
                  <a:srgbClr val="00594C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4-99CA-41BF-AF46-5589FD06A2BE}"/>
              </c:ext>
            </c:extLst>
          </c:dPt>
          <c:dPt>
            <c:idx val="12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6-99CA-41BF-AF46-5589FD06A2BE}"/>
              </c:ext>
            </c:extLst>
          </c:dPt>
          <c:dPt>
            <c:idx val="13"/>
            <c:invertIfNegative val="0"/>
            <c:bubble3D val="0"/>
            <c:spPr>
              <a:pattFill prst="wdUpDiag">
                <a:fgClr>
                  <a:schemeClr val="bg1">
                    <a:lumMod val="50000"/>
                  </a:schemeClr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8-99CA-41BF-AF46-5589FD06A2BE}"/>
              </c:ext>
            </c:extLst>
          </c:dPt>
          <c:dPt>
            <c:idx val="14"/>
            <c:invertIfNegative val="0"/>
            <c:bubble3D val="0"/>
            <c:spPr>
              <a:pattFill prst="wdUpDiag">
                <a:fgClr>
                  <a:srgbClr val="00594C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A-99CA-41BF-AF46-5589FD06A2BE}"/>
              </c:ext>
            </c:extLst>
          </c:dPt>
          <c:dPt>
            <c:idx val="15"/>
            <c:invertIfNegative val="0"/>
            <c:bubble3D val="0"/>
            <c:spPr>
              <a:pattFill prst="wdUpDiag">
                <a:fgClr>
                  <a:srgbClr val="00594C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C-99CA-41BF-AF46-5589FD06A2BE}"/>
              </c:ext>
            </c:extLst>
          </c:dPt>
          <c:dPt>
            <c:idx val="16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E-99CA-41BF-AF46-5589FD06A2BE}"/>
              </c:ext>
            </c:extLst>
          </c:dPt>
          <c:dPt>
            <c:idx val="17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86B1-4FF4-8C20-E5CE8A138FB4}"/>
              </c:ext>
            </c:extLst>
          </c:dPt>
          <c:dPt>
            <c:idx val="18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0-99CA-41BF-AF46-5589FD06A2BE}"/>
              </c:ext>
            </c:extLst>
          </c:dPt>
          <c:dPt>
            <c:idx val="19"/>
            <c:invertIfNegative val="0"/>
            <c:bubble3D val="0"/>
            <c:spPr>
              <a:pattFill prst="wdUpDiag">
                <a:fgClr>
                  <a:srgbClr val="00594C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2-99CA-41BF-AF46-5589FD06A2BE}"/>
              </c:ext>
            </c:extLst>
          </c:dPt>
          <c:dPt>
            <c:idx val="20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FD8A-49B9-A465-0D537A77D3DD}"/>
              </c:ext>
            </c:extLst>
          </c:dPt>
          <c:dPt>
            <c:idx val="21"/>
            <c:invertIfNegative val="0"/>
            <c:bubble3D val="0"/>
            <c:spPr>
              <a:pattFill prst="wdUpDiag">
                <a:fgClr>
                  <a:srgbClr val="6ECEB2"/>
                </a:fgClr>
                <a:bgClr>
                  <a:srgbClr val="FFFFFF"/>
                </a:bgClr>
              </a:patt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FD8A-49B9-A465-0D537A77D3DD}"/>
              </c:ext>
            </c:extLst>
          </c:dPt>
          <c:cat>
            <c:strRef>
              <c:f>Sheet1!$A$2:$A$23</c:f>
              <c:strCache>
                <c:ptCount val="22"/>
                <c:pt idx="0">
                  <c:v>MARKETING POSITION ANALYSIS</c:v>
                </c:pt>
                <c:pt idx="1">
                  <c:v>MARKETING CHANNEL SURVEY</c:v>
                </c:pt>
                <c:pt idx="2">
                  <c:v>USNWR RANKING  ANALYSIS</c:v>
                </c:pt>
                <c:pt idx="3">
                  <c:v>BRAND ASSESSMENT SURVEY</c:v>
                </c:pt>
                <c:pt idx="4">
                  <c:v>ALUMNI IMPACT &amp; ENGAGEMENT SURVEY</c:v>
                </c:pt>
                <c:pt idx="5">
                  <c:v>DONOR SEGMENTATION ANALYSIS</c:v>
                </c:pt>
                <c:pt idx="6">
                  <c:v>ECONOMIC IMPACT STUDY</c:v>
                </c:pt>
                <c:pt idx="7">
                  <c:v>FINANCIAL AID OPTIMIZATION ANALYSIS</c:v>
                </c:pt>
                <c:pt idx="8">
                  <c:v>STUDENT YIELD DASHBOARD</c:v>
                </c:pt>
                <c:pt idx="9">
                  <c:v>TUITION &amp; AID SENSITIVITY SURVEY</c:v>
                </c:pt>
                <c:pt idx="10">
                  <c:v>ALUMNI CAREER TRACKING</c:v>
                </c:pt>
                <c:pt idx="11">
                  <c:v>DROPPED STUDENT SURVEY</c:v>
                </c:pt>
                <c:pt idx="12">
                  <c:v>EARLY WARNING PERFORMANCE DASHBOARD</c:v>
                </c:pt>
                <c:pt idx="13">
                  <c:v>INSTITUTIONAL CLIMATE SURVEY</c:v>
                </c:pt>
                <c:pt idx="14">
                  <c:v>EMPLOYER NEEDS IN-DEPTH INTERVIEWS</c:v>
                </c:pt>
                <c:pt idx="15">
                  <c:v>PROSPECTIVE STUDENT SURVEY</c:v>
                </c:pt>
                <c:pt idx="16">
                  <c:v>MARKET ANALYSIS REPORT</c:v>
                </c:pt>
                <c:pt idx="17">
                  <c:v>ACADEMIC PROGRAM BENCHMARKING</c:v>
                </c:pt>
                <c:pt idx="18">
                  <c:v>MARKET OPPORTUNITY SCAN</c:v>
                </c:pt>
                <c:pt idx="19">
                  <c:v>ENROLLMENT CHOICE SURVEY</c:v>
                </c:pt>
                <c:pt idx="20">
                  <c:v>GEOMARKET OPPORTUNITY DASHBOARD</c:v>
                </c:pt>
                <c:pt idx="21">
                  <c:v>PRE-ENROLLMENT FUNNEL DASHBOARD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2</c:v>
                </c:pt>
                <c:pt idx="13">
                  <c:v>4</c:v>
                </c:pt>
                <c:pt idx="14">
                  <c:v>1</c:v>
                </c:pt>
                <c:pt idx="15">
                  <c:v>4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4</c:v>
                </c:pt>
                <c:pt idx="20">
                  <c:v>2</c:v>
                </c:pt>
                <c:pt idx="2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99CA-41BF-AF46-5589FD06A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2756752"/>
        <c:axId val="352757408"/>
      </c:barChart>
      <c:catAx>
        <c:axId val="352756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en-US"/>
          </a:p>
        </c:txPr>
        <c:crossAx val="352757408"/>
        <c:crosses val="autoZero"/>
        <c:auto val="1"/>
        <c:lblAlgn val="ctr"/>
        <c:lblOffset val="100"/>
        <c:noMultiLvlLbl val="0"/>
      </c:catAx>
      <c:valAx>
        <c:axId val="352757408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spc="3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i="0" spc="300" dirty="0">
                    <a:solidFill>
                      <a:schemeClr val="bg1">
                        <a:lumMod val="50000"/>
                      </a:schemeClr>
                    </a:solidFill>
                  </a:rPr>
                  <a:t>WEEKS</a:t>
                </a:r>
              </a:p>
            </c:rich>
          </c:tx>
          <c:layout>
            <c:manualLayout>
              <c:xMode val="edge"/>
              <c:yMode val="edge"/>
              <c:x val="0.77087002311195463"/>
              <c:y val="0.942673980863135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spc="300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756752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i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2606675" y="914400"/>
            <a:ext cx="4387850" cy="2468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17 – HANOVER DIGITAL PORTAL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know we’re getting to the end of our time today, but there is one other valuable resource we didn’t get a chance to talk about, which is called Hanover Digital. All of our Members have access to this online portal and there is no limit to log-ins across campus. Within the portal you can access our research library of 1400+ redacted reports and explore five interactive benchmarking dashboards on new program opportunities, retention rates, graduation and transfer rates, financial health and international student enrollment.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I’d like to do next is go ahead and hold a few minutes at this same time next week, so I can do a screenshare and demo the Hanover Digital portal for you.  So if it’s alright with you I’ll send you a planner a week from today, same time – for 20-30 minutes so I can walk you through this valuable tool.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At OW, residential cohorts can consist of both on-campus and commuter students organized around learning and living, academic, and thematic communities. “Residential” does not  mean in residence.  </a:t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 cohort can be anchored within a thematic house with the residential community and span across the college.</a:t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Therefore, commuters have a “home and community” throughout their undergraduate years. </a:t>
            </a:r>
            <a:endParaRPr/>
          </a:p>
        </p:txBody>
      </p:sp>
      <p:sp>
        <p:nvSpPr>
          <p:cNvPr id="207" name="Google Shape;20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9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/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" type="body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" name="Google Shape;112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5" name="Google Shape;115;p2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0" name="Google Shape;150;p3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8" name="Google Shape;158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2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21"/>
          <p:cNvSpPr txBox="1"/>
          <p:nvPr>
            <p:ph idx="2" type="body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2" name="Google Shape;32;p21"/>
          <p:cNvSpPr txBox="1"/>
          <p:nvPr>
            <p:ph idx="3" type="body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21"/>
          <p:cNvSpPr txBox="1"/>
          <p:nvPr>
            <p:ph idx="4" type="body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4"/>
          <p:cNvSpPr txBox="1"/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indent="-3810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indent="-355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indent="-355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indent="-355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indent="-355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indent="-355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indent="-355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b="0"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58" name="Google Shape;58;p35"/>
          <p:cNvSpPr txBox="1"/>
          <p:nvPr>
            <p:ph idx="2" type="body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59" name="Google Shape;59;p3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/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9" name="Google Shape;69;p37"/>
          <p:cNvPicPr preferRelativeResize="0"/>
          <p:nvPr>
            <p:ph idx="2" type="pic"/>
          </p:nvPr>
        </p:nvPicPr>
        <p:blipFill/>
        <p:spPr>
          <a:xfrm>
            <a:off x="0" y="0"/>
            <a:ext cx="12192000" cy="5330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0" name="Google Shape;70;p37"/>
          <p:cNvSpPr txBox="1"/>
          <p:nvPr>
            <p:ph idx="1" type="body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2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4" name="Google Shape;124;p2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blurred public library with bookshelves" id="166" name="Google Shape;166;p1"/>
          <p:cNvPicPr preferRelativeResize="0"/>
          <p:nvPr/>
        </p:nvPicPr>
        <p:blipFill rotWithShape="1">
          <a:blip r:embed="rId3">
            <a:alphaModFix amt="25000"/>
          </a:blip>
          <a:srcRect b="14670" l="0" r="0" t="10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</a:pPr>
            <a:r>
              <a:rPr lang="en-US"/>
              <a:t>Residential College:</a:t>
            </a:r>
            <a:endParaRPr/>
          </a:p>
        </p:txBody>
      </p:sp>
      <p:sp>
        <p:nvSpPr>
          <p:cNvPr id="168" name="Google Shape;168;p1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A College’s Organizing Framework For its Student’s Educational Experience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Background &amp; Overview</a:t>
            </a:r>
            <a:endParaRPr/>
          </a:p>
        </p:txBody>
      </p:sp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HANOVER’S SOLUTION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highlight>
                  <a:srgbClr val="00FFFF"/>
                </a:highlight>
              </a:rPr>
              <a:t>Hanover provides unlimited access to customized research – including data analytics, survey design, administration, and analysis, peer benchmarking, and best-practice research – in order to serve higher education as an adjunct planning group or extension of the executive team.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Hanover offers this access to institutional leaders for a fixed, annual fee. This provides budget visibility and creates a lower-stress environment where Hanover can serve as a one-stop shop for all research-related issues. </a:t>
            </a:r>
            <a:endParaRPr/>
          </a:p>
        </p:txBody>
      </p:sp>
      <p:sp>
        <p:nvSpPr>
          <p:cNvPr id="242" name="Google Shape;242;p1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WHY HANOVER?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Custom and proprietary research based on your unique on-going needs and special initiatives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Flexible capacity model that can execute on a pre-planned agenda, </a:t>
            </a:r>
            <a:br>
              <a:rPr lang="en-US"/>
            </a:br>
            <a:r>
              <a:rPr lang="en-US"/>
              <a:t>or execute specific projects as and when needs arise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Specialized expertise that can serve a wide variety of use cases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Networking opportunity to interact with other higher education partners in your role across the country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Fixed-fee for 12 months of ongoing support is simple and affordable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/>
          <p:nvPr>
            <p:ph type="title"/>
          </p:nvPr>
        </p:nvSpPr>
        <p:spPr>
          <a:xfrm>
            <a:off x="990932" y="286603"/>
            <a:ext cx="6750987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What is Cabinet?</a:t>
            </a:r>
            <a:endParaRPr/>
          </a:p>
        </p:txBody>
      </p:sp>
      <p:sp>
        <p:nvSpPr>
          <p:cNvPr id="249" name="Google Shape;249;p11"/>
          <p:cNvSpPr txBox="1"/>
          <p:nvPr>
            <p:ph idx="1" type="body"/>
          </p:nvPr>
        </p:nvSpPr>
        <p:spPr>
          <a:xfrm>
            <a:off x="1044204" y="2023962"/>
            <a:ext cx="6697715" cy="3845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35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College Senior Strategic Leadership</a:t>
            </a:r>
            <a:endParaRPr/>
          </a:p>
          <a:p>
            <a:pPr indent="-18287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Vision-Big Picture</a:t>
            </a:r>
            <a:endParaRPr sz="2000"/>
          </a:p>
          <a:p>
            <a:pPr indent="-18287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Ethical</a:t>
            </a:r>
            <a:endParaRPr sz="2000"/>
          </a:p>
          <a:p>
            <a:pPr indent="-18287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Balanced</a:t>
            </a:r>
            <a:endParaRPr sz="2000"/>
          </a:p>
          <a:p>
            <a:pPr indent="-18287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Policies</a:t>
            </a:r>
            <a:endParaRPr sz="2000"/>
          </a:p>
          <a:p>
            <a:pPr indent="-18287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Organization-wide</a:t>
            </a:r>
            <a:endParaRPr/>
          </a:p>
          <a:p>
            <a:pPr indent="-18287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Core Competencies</a:t>
            </a:r>
            <a:endParaRPr/>
          </a:p>
          <a:p>
            <a:pPr indent="-18287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Infrastructure</a:t>
            </a:r>
            <a:endParaRPr sz="2000"/>
          </a:p>
          <a:p>
            <a:pPr indent="-18287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Planning</a:t>
            </a:r>
            <a:endParaRPr sz="2000"/>
          </a:p>
          <a:p>
            <a:pPr indent="-18287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Capital</a:t>
            </a:r>
            <a:endParaRPr sz="2000"/>
          </a:p>
          <a:p>
            <a:pPr indent="-55879" lvl="2" marL="5664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50" name="Google Shape;250;p11"/>
          <p:cNvSpPr/>
          <p:nvPr/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1"/>
          <p:cNvGrpSpPr/>
          <p:nvPr/>
        </p:nvGrpSpPr>
        <p:grpSpPr>
          <a:xfrm>
            <a:off x="7684771" y="1058249"/>
            <a:ext cx="4969546" cy="4895555"/>
            <a:chOff x="138327" y="1807"/>
            <a:chExt cx="4969546" cy="4895555"/>
          </a:xfrm>
        </p:grpSpPr>
        <p:sp>
          <p:nvSpPr>
            <p:cNvPr id="253" name="Google Shape;253;p11"/>
            <p:cNvSpPr/>
            <p:nvPr/>
          </p:nvSpPr>
          <p:spPr>
            <a:xfrm rot="5400000">
              <a:off x="2240169" y="91535"/>
              <a:ext cx="1380429" cy="120097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2A53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 txBox="1"/>
            <p:nvPr/>
          </p:nvSpPr>
          <p:spPr>
            <a:xfrm>
              <a:off x="2517049" y="216924"/>
              <a:ext cx="826669" cy="95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Mission-centric</a:t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3567314" y="277893"/>
              <a:ext cx="1540559" cy="828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5400000">
              <a:off x="943118" y="91535"/>
              <a:ext cx="1380429" cy="120097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4A76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 txBox="1"/>
            <p:nvPr/>
          </p:nvSpPr>
          <p:spPr>
            <a:xfrm>
              <a:off x="1219998" y="216924"/>
              <a:ext cx="826669" cy="95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 rot="5400000">
              <a:off x="1589159" y="1263244"/>
              <a:ext cx="1380429" cy="120097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3C1A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 txBox="1"/>
            <p:nvPr/>
          </p:nvSpPr>
          <p:spPr>
            <a:xfrm>
              <a:off x="1866039" y="1388633"/>
              <a:ext cx="826669" cy="95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informed</a:t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138327" y="1449602"/>
              <a:ext cx="1490864" cy="828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5400000">
              <a:off x="2886210" y="1263244"/>
              <a:ext cx="1380429" cy="120097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CB3C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3163090" y="1388633"/>
              <a:ext cx="826669" cy="95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 rot="5400000">
              <a:off x="2240169" y="2434952"/>
              <a:ext cx="1380429" cy="120097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50C3F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 txBox="1"/>
            <p:nvPr/>
          </p:nvSpPr>
          <p:spPr>
            <a:xfrm>
              <a:off x="2517049" y="2560341"/>
              <a:ext cx="826669" cy="95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Best Practices</a:t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3567314" y="2621310"/>
              <a:ext cx="1540559" cy="828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5400000">
              <a:off x="943118" y="2434952"/>
              <a:ext cx="1380429" cy="120097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2A53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 txBox="1"/>
            <p:nvPr/>
          </p:nvSpPr>
          <p:spPr>
            <a:xfrm>
              <a:off x="1219998" y="2560341"/>
              <a:ext cx="826669" cy="95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 rot="5400000">
              <a:off x="1589159" y="3606661"/>
              <a:ext cx="1380429" cy="120097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4A76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 txBox="1"/>
            <p:nvPr/>
          </p:nvSpPr>
          <p:spPr>
            <a:xfrm>
              <a:off x="1866039" y="3732050"/>
              <a:ext cx="826669" cy="95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Methodical </a:t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38327" y="3793019"/>
              <a:ext cx="1490864" cy="828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5400000">
              <a:off x="2886210" y="3606661"/>
              <a:ext cx="1380429" cy="120097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3C1A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 txBox="1"/>
            <p:nvPr/>
          </p:nvSpPr>
          <p:spPr>
            <a:xfrm>
              <a:off x="3163090" y="3732050"/>
              <a:ext cx="826669" cy="95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/>
        </p:nvSpPr>
        <p:spPr>
          <a:xfrm>
            <a:off x="820396" y="693309"/>
            <a:ext cx="95107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Future Projects To Consider  (1) </a:t>
            </a:r>
            <a:endParaRPr/>
          </a:p>
        </p:txBody>
      </p:sp>
      <p:graphicFrame>
        <p:nvGraphicFramePr>
          <p:cNvPr id="279" name="Google Shape;279;p12"/>
          <p:cNvGraphicFramePr/>
          <p:nvPr/>
        </p:nvGraphicFramePr>
        <p:xfrm>
          <a:off x="-940038" y="1707980"/>
          <a:ext cx="12078309" cy="4714942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80" name="Google Shape;280;p12"/>
          <p:cNvSpPr/>
          <p:nvPr/>
        </p:nvSpPr>
        <p:spPr>
          <a:xfrm>
            <a:off x="1478630" y="5995657"/>
            <a:ext cx="5298531" cy="67508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3392900" y="6098549"/>
            <a:ext cx="957667" cy="200055"/>
          </a:xfrm>
          <a:prstGeom prst="rect">
            <a:avLst/>
          </a:prstGeom>
          <a:solidFill>
            <a:srgbClr val="00594C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PRIMARY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3391007" y="6361643"/>
            <a:ext cx="1034101" cy="200055"/>
          </a:xfrm>
          <a:prstGeom prst="rect">
            <a:avLst/>
          </a:prstGeom>
          <a:solidFill>
            <a:srgbClr val="6ECEB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SECONDARY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1477794" y="6094323"/>
            <a:ext cx="166549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METHODOLOGY 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4675301" y="6094322"/>
            <a:ext cx="117692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QUANTITATIVE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QUALITATIVE</a:t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6050443" y="6199690"/>
            <a:ext cx="61747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MIXED</a:t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 rot="-5400000">
            <a:off x="68957" y="2455531"/>
            <a:ext cx="2216431" cy="427707"/>
          </a:xfrm>
          <a:prstGeom prst="rect">
            <a:avLst/>
          </a:prstGeom>
          <a:solidFill>
            <a:srgbClr val="182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ACADEMIC</a:t>
            </a:r>
            <a:endParaRPr/>
          </a:p>
        </p:txBody>
      </p:sp>
      <p:sp>
        <p:nvSpPr>
          <p:cNvPr id="287" name="Google Shape;287;p12"/>
          <p:cNvSpPr/>
          <p:nvPr/>
        </p:nvSpPr>
        <p:spPr>
          <a:xfrm>
            <a:off x="1562540" y="1891421"/>
            <a:ext cx="2406438" cy="2506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F2A44"/>
                </a:solidFill>
                <a:latin typeface="Lato"/>
                <a:ea typeface="Lato"/>
                <a:cs typeface="Lato"/>
                <a:sym typeface="Lato"/>
              </a:rPr>
              <a:t>ENROLLMENT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2A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F2A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F2A44"/>
                </a:solidFill>
                <a:latin typeface="Lato"/>
                <a:ea typeface="Lato"/>
                <a:cs typeface="Lato"/>
                <a:sym typeface="Lato"/>
              </a:rPr>
              <a:t>ACADEMIC DEVELOPMENT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2A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1F2A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2A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F2A44"/>
                </a:solidFill>
                <a:latin typeface="Lato"/>
                <a:ea typeface="Lato"/>
                <a:cs typeface="Lato"/>
                <a:sym typeface="Lato"/>
              </a:rPr>
              <a:t>STUDENT EXPERIENCE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2A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 rot="-5400000">
            <a:off x="68958" y="4823531"/>
            <a:ext cx="2216429" cy="427707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ADMINISTRATIVE</a:t>
            </a:r>
            <a:endParaRPr/>
          </a:p>
        </p:txBody>
      </p:sp>
      <p:sp>
        <p:nvSpPr>
          <p:cNvPr id="289" name="Google Shape;289;p12"/>
          <p:cNvSpPr/>
          <p:nvPr/>
        </p:nvSpPr>
        <p:spPr>
          <a:xfrm>
            <a:off x="1558747" y="4051517"/>
            <a:ext cx="2263671" cy="2447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C4C02"/>
                </a:solidFill>
                <a:latin typeface="Lato"/>
                <a:ea typeface="Lato"/>
                <a:cs typeface="Lato"/>
                <a:sym typeface="Lato"/>
              </a:rPr>
              <a:t>FINANCE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C4C0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C4C0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C4C02"/>
                </a:solidFill>
                <a:latin typeface="Lato"/>
                <a:ea typeface="Lato"/>
                <a:cs typeface="Lato"/>
                <a:sym typeface="Lato"/>
              </a:rPr>
              <a:t>ADVANCEMENT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C4C0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C4C0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C4C02"/>
                </a:solidFill>
                <a:latin typeface="Lato"/>
                <a:ea typeface="Lato"/>
                <a:cs typeface="Lato"/>
                <a:sym typeface="Lato"/>
              </a:rPr>
              <a:t>MARKETING</a:t>
            </a:r>
            <a:endParaRPr/>
          </a:p>
        </p:txBody>
      </p:sp>
      <p:sp>
        <p:nvSpPr>
          <p:cNvPr id="290" name="Google Shape;290;p12"/>
          <p:cNvSpPr/>
          <p:nvPr/>
        </p:nvSpPr>
        <p:spPr>
          <a:xfrm>
            <a:off x="6859446" y="2803178"/>
            <a:ext cx="137160" cy="182880"/>
          </a:xfrm>
          <a:prstGeom prst="diamond">
            <a:avLst/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6851871" y="1908950"/>
            <a:ext cx="137160" cy="137160"/>
          </a:xfrm>
          <a:prstGeom prst="ellipse">
            <a:avLst/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6859446" y="2088202"/>
            <a:ext cx="137160" cy="137160"/>
          </a:xfrm>
          <a:prstGeom prst="ellipse">
            <a:avLst/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6859446" y="2278114"/>
            <a:ext cx="137160" cy="137160"/>
          </a:xfrm>
          <a:prstGeom prst="ellipse">
            <a:avLst/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2"/>
          <p:cNvSpPr/>
          <p:nvPr/>
        </p:nvSpPr>
        <p:spPr>
          <a:xfrm>
            <a:off x="6866409" y="3350606"/>
            <a:ext cx="137160" cy="137160"/>
          </a:xfrm>
          <a:prstGeom prst="ellipse">
            <a:avLst/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6866409" y="3556346"/>
            <a:ext cx="137160" cy="137160"/>
          </a:xfrm>
          <a:prstGeom prst="ellipse">
            <a:avLst/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6866409" y="3732500"/>
            <a:ext cx="137160" cy="137160"/>
          </a:xfrm>
          <a:prstGeom prst="ellipse">
            <a:avLst/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/>
          <p:nvPr/>
        </p:nvSpPr>
        <p:spPr>
          <a:xfrm>
            <a:off x="6864613" y="3911589"/>
            <a:ext cx="137160" cy="137160"/>
          </a:xfrm>
          <a:prstGeom prst="ellipse">
            <a:avLst/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6866409" y="4103658"/>
            <a:ext cx="137160" cy="137160"/>
          </a:xfrm>
          <a:prstGeom prst="ellipse">
            <a:avLst/>
          </a:prstGeom>
          <a:solidFill>
            <a:srgbClr val="FC4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6866409" y="4266832"/>
            <a:ext cx="137160" cy="137160"/>
          </a:xfrm>
          <a:prstGeom prst="ellipse">
            <a:avLst/>
          </a:prstGeom>
          <a:solidFill>
            <a:srgbClr val="FC4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6868962" y="4450524"/>
            <a:ext cx="137160" cy="137160"/>
          </a:xfrm>
          <a:prstGeom prst="ellipse">
            <a:avLst/>
          </a:prstGeom>
          <a:solidFill>
            <a:srgbClr val="FC4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>
            <a:off x="6859446" y="2438134"/>
            <a:ext cx="137160" cy="182880"/>
          </a:xfrm>
          <a:prstGeom prst="diamond">
            <a:avLst/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6859446" y="2635103"/>
            <a:ext cx="137160" cy="137160"/>
          </a:xfrm>
          <a:prstGeom prst="triangle">
            <a:avLst>
              <a:gd fmla="val 50000" name="adj"/>
            </a:avLst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2"/>
          <p:cNvSpPr/>
          <p:nvPr/>
        </p:nvSpPr>
        <p:spPr>
          <a:xfrm>
            <a:off x="6859446" y="4817749"/>
            <a:ext cx="137160" cy="137160"/>
          </a:xfrm>
          <a:prstGeom prst="ellipse">
            <a:avLst/>
          </a:prstGeom>
          <a:solidFill>
            <a:srgbClr val="FC4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2"/>
          <p:cNvSpPr/>
          <p:nvPr/>
        </p:nvSpPr>
        <p:spPr>
          <a:xfrm>
            <a:off x="6859446" y="4979262"/>
            <a:ext cx="137160" cy="137160"/>
          </a:xfrm>
          <a:prstGeom prst="ellipse">
            <a:avLst/>
          </a:prstGeom>
          <a:solidFill>
            <a:srgbClr val="FC4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6859446" y="5156722"/>
            <a:ext cx="137160" cy="137160"/>
          </a:xfrm>
          <a:prstGeom prst="ellipse">
            <a:avLst/>
          </a:prstGeom>
          <a:solidFill>
            <a:srgbClr val="FC4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2"/>
          <p:cNvSpPr/>
          <p:nvPr/>
        </p:nvSpPr>
        <p:spPr>
          <a:xfrm>
            <a:off x="6866409" y="5359640"/>
            <a:ext cx="137160" cy="137160"/>
          </a:xfrm>
          <a:prstGeom prst="ellipse">
            <a:avLst/>
          </a:prstGeom>
          <a:solidFill>
            <a:srgbClr val="FC4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2"/>
          <p:cNvSpPr/>
          <p:nvPr/>
        </p:nvSpPr>
        <p:spPr>
          <a:xfrm>
            <a:off x="6866409" y="5534610"/>
            <a:ext cx="137160" cy="137160"/>
          </a:xfrm>
          <a:prstGeom prst="ellipse">
            <a:avLst/>
          </a:prstGeom>
          <a:solidFill>
            <a:srgbClr val="FC4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6859446" y="5705492"/>
            <a:ext cx="137160" cy="137160"/>
          </a:xfrm>
          <a:prstGeom prst="ellipse">
            <a:avLst/>
          </a:prstGeom>
          <a:solidFill>
            <a:srgbClr val="FC4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5945473" y="6206703"/>
            <a:ext cx="137160" cy="182880"/>
          </a:xfrm>
          <a:prstGeom prst="diamond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2"/>
          <p:cNvSpPr/>
          <p:nvPr/>
        </p:nvSpPr>
        <p:spPr>
          <a:xfrm>
            <a:off x="4534348" y="6388737"/>
            <a:ext cx="137160" cy="137160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2"/>
          <p:cNvSpPr/>
          <p:nvPr/>
        </p:nvSpPr>
        <p:spPr>
          <a:xfrm>
            <a:off x="4537305" y="6132141"/>
            <a:ext cx="137160" cy="13716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6859446" y="2991292"/>
            <a:ext cx="137160" cy="137160"/>
          </a:xfrm>
          <a:prstGeom prst="ellipse">
            <a:avLst/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6859446" y="3158537"/>
            <a:ext cx="137160" cy="137160"/>
          </a:xfrm>
          <a:prstGeom prst="triangle">
            <a:avLst>
              <a:gd fmla="val 50000" name="adj"/>
            </a:avLst>
          </a:pr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6859446" y="4628400"/>
            <a:ext cx="137160" cy="137160"/>
          </a:xfrm>
          <a:prstGeom prst="ellipse">
            <a:avLst/>
          </a:prstGeom>
          <a:solidFill>
            <a:srgbClr val="FC4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/>
          <p:nvPr/>
        </p:nvSpPr>
        <p:spPr>
          <a:xfrm>
            <a:off x="2226294" y="3220728"/>
            <a:ext cx="548640" cy="548640"/>
          </a:xfrm>
          <a:prstGeom prst="ellipse">
            <a:avLst/>
          </a:prstGeom>
          <a:solidFill>
            <a:schemeClr val="accent2"/>
          </a:solidFill>
          <a:ln cap="flat" cmpd="sng" w="15875">
            <a:solidFill>
              <a:srgbClr val="487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2219253" y="2406393"/>
            <a:ext cx="548640" cy="548640"/>
          </a:xfrm>
          <a:prstGeom prst="ellipse">
            <a:avLst/>
          </a:prstGeom>
          <a:solidFill>
            <a:schemeClr val="accent2"/>
          </a:solidFill>
          <a:ln cap="flat" cmpd="sng" w="15875">
            <a:solidFill>
              <a:srgbClr val="487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3"/>
          <p:cNvSpPr/>
          <p:nvPr/>
        </p:nvSpPr>
        <p:spPr>
          <a:xfrm rot="-5400000">
            <a:off x="6167473" y="-118674"/>
            <a:ext cx="948081" cy="647874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7A823"/>
              </a:gs>
              <a:gs pos="34000">
                <a:srgbClr val="59A626"/>
              </a:gs>
              <a:gs pos="70000">
                <a:srgbClr val="5AAC24"/>
              </a:gs>
              <a:gs pos="100000">
                <a:srgbClr val="61AA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le profile" id="323" name="Google Shape;3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314" y="2448838"/>
            <a:ext cx="41148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male Profile" id="324" name="Google Shape;3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485" y="3272334"/>
            <a:ext cx="411480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3"/>
          <p:cNvSpPr txBox="1"/>
          <p:nvPr/>
        </p:nvSpPr>
        <p:spPr>
          <a:xfrm>
            <a:off x="803256" y="2445536"/>
            <a:ext cx="1415997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CONTENT &amp; RELATIONSHIP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DIRECTOR</a:t>
            </a:r>
            <a:endParaRPr/>
          </a:p>
        </p:txBody>
      </p:sp>
      <p:sp>
        <p:nvSpPr>
          <p:cNvPr id="326" name="Google Shape;326;p13"/>
          <p:cNvSpPr txBox="1"/>
          <p:nvPr/>
        </p:nvSpPr>
        <p:spPr>
          <a:xfrm>
            <a:off x="976091" y="3272334"/>
            <a:ext cx="116558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SUNY OLD WESTBURY</a:t>
            </a:r>
            <a:endParaRPr/>
          </a:p>
        </p:txBody>
      </p:sp>
      <p:sp>
        <p:nvSpPr>
          <p:cNvPr id="327" name="Google Shape;327;p13"/>
          <p:cNvSpPr txBox="1"/>
          <p:nvPr/>
        </p:nvSpPr>
        <p:spPr>
          <a:xfrm>
            <a:off x="6186891" y="1898120"/>
            <a:ext cx="1775403" cy="9002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02850" lIns="102850" spcFirstLastPara="1" rIns="102850" wrap="square" tIns="10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4) Selection of research methodologies to collect, (possibly create), and analyze data</a:t>
            </a:r>
            <a:endParaRPr/>
          </a:p>
        </p:txBody>
      </p:sp>
      <p:sp>
        <p:nvSpPr>
          <p:cNvPr id="328" name="Google Shape;328;p13"/>
          <p:cNvSpPr txBox="1"/>
          <p:nvPr/>
        </p:nvSpPr>
        <p:spPr>
          <a:xfrm>
            <a:off x="7408110" y="3448916"/>
            <a:ext cx="1891044" cy="9002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02850" lIns="102850" spcFirstLastPara="1" rIns="102850" wrap="square" tIns="10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Craft a roadmap of potential projects with scope of work outlines known as a Research Action Plan</a:t>
            </a:r>
            <a:endParaRPr/>
          </a:p>
        </p:txBody>
      </p:sp>
      <p:sp>
        <p:nvSpPr>
          <p:cNvPr id="329" name="Google Shape;329;p13"/>
          <p:cNvSpPr txBox="1"/>
          <p:nvPr/>
        </p:nvSpPr>
        <p:spPr>
          <a:xfrm>
            <a:off x="5104512" y="3443028"/>
            <a:ext cx="1640829" cy="9002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02850" lIns="102850" spcFirstLastPara="1" rIns="102850" wrap="square" tIns="10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Determination of data sources necessary to address and answer research questions </a:t>
            </a:r>
            <a:endParaRPr/>
          </a:p>
        </p:txBody>
      </p:sp>
      <p:sp>
        <p:nvSpPr>
          <p:cNvPr id="330" name="Google Shape;330;p13"/>
          <p:cNvSpPr txBox="1"/>
          <p:nvPr/>
        </p:nvSpPr>
        <p:spPr>
          <a:xfrm>
            <a:off x="4082241" y="2020580"/>
            <a:ext cx="1511116" cy="7271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02850" lIns="102850" spcFirstLastPara="1" rIns="102850" wrap="square" tIns="10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2) Translation of goals and priorities into research questions. </a:t>
            </a:r>
            <a:endParaRPr i="1"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3352216" y="3448917"/>
            <a:ext cx="1300624" cy="10733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02850" lIns="102850" spcFirstLastPara="1" rIns="102850" wrap="square" tIns="10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1) Identification and discussion of institutional strategic goals and priorities</a:t>
            </a:r>
            <a:endParaRPr/>
          </a:p>
        </p:txBody>
      </p:sp>
      <p:sp>
        <p:nvSpPr>
          <p:cNvPr id="332" name="Google Shape;332;p13"/>
          <p:cNvSpPr txBox="1"/>
          <p:nvPr/>
        </p:nvSpPr>
        <p:spPr>
          <a:xfrm>
            <a:off x="9986002" y="5605753"/>
            <a:ext cx="455479" cy="287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50">
                <a:solidFill>
                  <a:srgbClr val="F2F2F2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750">
              <a:solidFill>
                <a:srgbClr val="F2F2F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33" name="Google Shape;333;p13"/>
          <p:cNvCxnSpPr>
            <a:stCxn id="322" idx="2"/>
            <a:endCxn id="322" idx="0"/>
          </p:cNvCxnSpPr>
          <p:nvPr/>
        </p:nvCxnSpPr>
        <p:spPr>
          <a:xfrm flipH="1">
            <a:off x="3402085" y="3120697"/>
            <a:ext cx="6478800" cy="600"/>
          </a:xfrm>
          <a:prstGeom prst="bentConnector5">
            <a:avLst>
              <a:gd fmla="val -2646" name="adj1"/>
              <a:gd fmla="val 386692247" name="adj2"/>
              <a:gd fmla="val 102645" name="adj3"/>
            </a:avLst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4" name="Google Shape;334;p13"/>
          <p:cNvSpPr txBox="1"/>
          <p:nvPr/>
        </p:nvSpPr>
        <p:spPr>
          <a:xfrm>
            <a:off x="5221875" y="4766439"/>
            <a:ext cx="2740418" cy="133882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project work gets completed; results and recommendations shared. The Research Action Plan gets reassessed and realigned as necessary</a:t>
            </a:r>
            <a:endParaRPr/>
          </a:p>
        </p:txBody>
      </p:sp>
      <p:sp>
        <p:nvSpPr>
          <p:cNvPr id="335" name="Google Shape;335;p13"/>
          <p:cNvSpPr txBox="1"/>
          <p:nvPr/>
        </p:nvSpPr>
        <p:spPr>
          <a:xfrm>
            <a:off x="942535" y="1090622"/>
            <a:ext cx="10466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of the Customized Research Action Plan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/>
          <p:nvPr/>
        </p:nvSpPr>
        <p:spPr>
          <a:xfrm>
            <a:off x="4156114" y="1317203"/>
            <a:ext cx="6492240" cy="233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Hanover’s online client portal comprises a suite of tools and resources to complement members’ custom research queues.</a:t>
            </a:r>
            <a:endParaRPr/>
          </a:p>
        </p:txBody>
      </p:sp>
      <p:pic>
        <p:nvPicPr>
          <p:cNvPr id="342" name="Google Shape;3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87" y="4059307"/>
            <a:ext cx="4470243" cy="258832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3" name="Google Shape;343;p14"/>
          <p:cNvSpPr txBox="1"/>
          <p:nvPr>
            <p:ph idx="1" type="body"/>
          </p:nvPr>
        </p:nvSpPr>
        <p:spPr>
          <a:xfrm>
            <a:off x="4347314" y="1922932"/>
            <a:ext cx="6492240" cy="3305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44" lvl="0" marL="2857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>
                <a:solidFill>
                  <a:srgbClr val="3F3F3F"/>
                </a:solidFill>
              </a:rPr>
              <a:t>Access to actionable research and tools 24/7</a:t>
            </a:r>
            <a:endParaRPr/>
          </a:p>
          <a:p>
            <a:pPr indent="-285744" lvl="0" marL="28574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>
                <a:solidFill>
                  <a:srgbClr val="3F3F3F"/>
                </a:solidFill>
              </a:rPr>
              <a:t>Share user access across your team</a:t>
            </a:r>
            <a:endParaRPr/>
          </a:p>
          <a:p>
            <a:pPr indent="-285744" lvl="0" marL="28574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>
                <a:solidFill>
                  <a:srgbClr val="3F3F3F"/>
                </a:solidFill>
              </a:rPr>
              <a:t>Explore Hanover Research news and thought leadership</a:t>
            </a:r>
            <a:endParaRPr/>
          </a:p>
          <a:p>
            <a:pPr indent="-285744" lvl="0" marL="28574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>
                <a:solidFill>
                  <a:srgbClr val="3F3F3F"/>
                </a:solidFill>
              </a:rPr>
              <a:t>Request new projects</a:t>
            </a:r>
            <a:endParaRPr/>
          </a:p>
          <a:p>
            <a:pPr indent="-285744" lvl="0" marL="28574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>
                <a:solidFill>
                  <a:srgbClr val="3F3F3F"/>
                </a:solidFill>
              </a:rPr>
              <a:t>Receive access to exclusive Roundtables and webinars designed for 2-year college leaders</a:t>
            </a:r>
            <a:endParaRPr/>
          </a:p>
          <a:p>
            <a:pPr indent="-285744" lvl="0" marL="28574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>
                <a:solidFill>
                  <a:srgbClr val="3F3F3F"/>
                </a:solidFill>
              </a:rPr>
              <a:t>Connect to custom dashboards</a:t>
            </a:r>
            <a:endParaRPr/>
          </a:p>
        </p:txBody>
      </p:sp>
      <p:sp>
        <p:nvSpPr>
          <p:cNvPr id="344" name="Google Shape;344;p14"/>
          <p:cNvSpPr txBox="1"/>
          <p:nvPr>
            <p:ph idx="2" type="body"/>
          </p:nvPr>
        </p:nvSpPr>
        <p:spPr>
          <a:xfrm>
            <a:off x="519203" y="2031702"/>
            <a:ext cx="3200400" cy="179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Access a repository of more than 1,600 research studies.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/>
              <a:t>Share relevant studies with others in your institution.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/>
              <a:t>Receive weekly research spotlight emails with the latest available reports.</a:t>
            </a:r>
            <a:endParaRPr/>
          </a:p>
        </p:txBody>
      </p:sp>
      <p:sp>
        <p:nvSpPr>
          <p:cNvPr id="345" name="Google Shape;345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Google Shape;346;p14"/>
          <p:cNvSpPr/>
          <p:nvPr/>
        </p:nvSpPr>
        <p:spPr>
          <a:xfrm>
            <a:off x="4219661" y="536540"/>
            <a:ext cx="67475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Hanover Digital Portal  (2)</a:t>
            </a:r>
            <a:endParaRPr/>
          </a:p>
        </p:txBody>
      </p:sp>
      <p:sp>
        <p:nvSpPr>
          <p:cNvPr id="347" name="Google Shape;347;p14"/>
          <p:cNvSpPr txBox="1"/>
          <p:nvPr>
            <p:ph type="title"/>
          </p:nvPr>
        </p:nvSpPr>
        <p:spPr>
          <a:xfrm>
            <a:off x="519203" y="1477179"/>
            <a:ext cx="3200400" cy="650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lang="en-US" sz="2400"/>
              <a:t>Research Library</a:t>
            </a:r>
            <a:endParaRPr/>
          </a:p>
        </p:txBody>
      </p:sp>
      <p:sp>
        <p:nvSpPr>
          <p:cNvPr id="348" name="Google Shape;348;p14"/>
          <p:cNvSpPr txBox="1"/>
          <p:nvPr/>
        </p:nvSpPr>
        <p:spPr>
          <a:xfrm>
            <a:off x="519203" y="3739725"/>
            <a:ext cx="3200400" cy="650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Lab</a:t>
            </a:r>
            <a:endParaRPr/>
          </a:p>
        </p:txBody>
      </p:sp>
      <p:sp>
        <p:nvSpPr>
          <p:cNvPr id="349" name="Google Shape;349;p14"/>
          <p:cNvSpPr txBox="1"/>
          <p:nvPr/>
        </p:nvSpPr>
        <p:spPr>
          <a:xfrm>
            <a:off x="519203" y="4322008"/>
            <a:ext cx="3200400" cy="179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More than 12 million data points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3,000+ institution peer comparisons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 to 7 on-demand dashboards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Three Studies for 2021-2022</a:t>
            </a:r>
            <a:endParaRPr/>
          </a:p>
        </p:txBody>
      </p:sp>
      <p:sp>
        <p:nvSpPr>
          <p:cNvPr id="355" name="Google Shape;355;p15"/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356" name="Google Shape;356;p15"/>
          <p:cNvGrpSpPr/>
          <p:nvPr/>
        </p:nvGrpSpPr>
        <p:grpSpPr>
          <a:xfrm>
            <a:off x="1096963" y="2626673"/>
            <a:ext cx="10058399" cy="2729763"/>
            <a:chOff x="0" y="528158"/>
            <a:chExt cx="10058399" cy="2729763"/>
          </a:xfrm>
        </p:grpSpPr>
        <p:cxnSp>
          <p:nvCxnSpPr>
            <p:cNvPr id="357" name="Google Shape;357;p15"/>
            <p:cNvCxnSpPr/>
            <p:nvPr/>
          </p:nvCxnSpPr>
          <p:spPr>
            <a:xfrm>
              <a:off x="0" y="1893040"/>
              <a:ext cx="10058399" cy="0"/>
            </a:xfrm>
            <a:prstGeom prst="straightConnector1">
              <a:avLst/>
            </a:prstGeom>
            <a:solidFill>
              <a:srgbClr val="D2E0CC">
                <a:alpha val="89803"/>
              </a:srgbClr>
            </a:solidFill>
            <a:ln cap="flat" cmpd="sng" w="15875">
              <a:solidFill>
                <a:srgbClr val="D2E0CC">
                  <a:alpha val="89803"/>
                </a:srgbClr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358" name="Google Shape;358;p15"/>
            <p:cNvSpPr/>
            <p:nvPr/>
          </p:nvSpPr>
          <p:spPr>
            <a:xfrm>
              <a:off x="280142" y="2033124"/>
              <a:ext cx="4097226" cy="427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 txBox="1"/>
            <p:nvPr/>
          </p:nvSpPr>
          <p:spPr>
            <a:xfrm>
              <a:off x="280142" y="2033124"/>
              <a:ext cx="4097226" cy="427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Fall 2021</a:t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785" y="528158"/>
              <a:ext cx="4655939" cy="64552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62A5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 txBox="1"/>
            <p:nvPr/>
          </p:nvSpPr>
          <p:spPr>
            <a:xfrm>
              <a:off x="32297" y="559670"/>
              <a:ext cx="4592915" cy="582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1125" lIns="151125" spcFirstLastPara="1" rIns="151125" wrap="square" tIns="151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Enrollment Management</a:t>
              </a:r>
              <a:endParaRPr/>
            </a:p>
          </p:txBody>
        </p:sp>
        <p:cxnSp>
          <p:nvCxnSpPr>
            <p:cNvPr id="362" name="Google Shape;362;p15"/>
            <p:cNvCxnSpPr/>
            <p:nvPr/>
          </p:nvCxnSpPr>
          <p:spPr>
            <a:xfrm>
              <a:off x="2328755" y="1173684"/>
              <a:ext cx="0" cy="719355"/>
            </a:xfrm>
            <a:prstGeom prst="straightConnector1">
              <a:avLst/>
            </a:prstGeom>
            <a:noFill/>
            <a:ln cap="flat" cmpd="sng" w="12700">
              <a:solidFill>
                <a:srgbClr val="62A534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63" name="Google Shape;363;p15"/>
            <p:cNvSpPr/>
            <p:nvPr/>
          </p:nvSpPr>
          <p:spPr>
            <a:xfrm>
              <a:off x="2980586" y="1325127"/>
              <a:ext cx="4097226" cy="427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 txBox="1"/>
            <p:nvPr/>
          </p:nvSpPr>
          <p:spPr>
            <a:xfrm>
              <a:off x="2980586" y="1325127"/>
              <a:ext cx="4097226" cy="427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Spring 2022</a:t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300359" y="1864644"/>
              <a:ext cx="56791" cy="56791"/>
            </a:xfrm>
            <a:prstGeom prst="ellipse">
              <a:avLst/>
            </a:prstGeom>
            <a:solidFill>
              <a:srgbClr val="62A534"/>
            </a:solidFill>
            <a:ln cap="flat" cmpd="sng" w="15875">
              <a:solidFill>
                <a:srgbClr val="62A5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701230" y="2612395"/>
              <a:ext cx="4655939" cy="64552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35A5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 txBox="1"/>
            <p:nvPr/>
          </p:nvSpPr>
          <p:spPr>
            <a:xfrm>
              <a:off x="2732742" y="2643907"/>
              <a:ext cx="4592915" cy="582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1125" lIns="151125" spcFirstLastPara="1" rIns="151125" wrap="square" tIns="151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Branding and Marketing</a:t>
              </a:r>
              <a:endParaRPr/>
            </a:p>
          </p:txBody>
        </p:sp>
        <p:cxnSp>
          <p:nvCxnSpPr>
            <p:cNvPr id="368" name="Google Shape;368;p15"/>
            <p:cNvCxnSpPr/>
            <p:nvPr/>
          </p:nvCxnSpPr>
          <p:spPr>
            <a:xfrm>
              <a:off x="5029199" y="1893039"/>
              <a:ext cx="0" cy="719355"/>
            </a:xfrm>
            <a:prstGeom prst="straightConnector1">
              <a:avLst/>
            </a:prstGeom>
            <a:noFill/>
            <a:ln cap="flat" cmpd="sng" w="12700">
              <a:solidFill>
                <a:srgbClr val="35A53B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69" name="Google Shape;369;p15"/>
            <p:cNvSpPr/>
            <p:nvPr/>
          </p:nvSpPr>
          <p:spPr>
            <a:xfrm>
              <a:off x="5681031" y="2033124"/>
              <a:ext cx="4097226" cy="427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 txBox="1"/>
            <p:nvPr/>
          </p:nvSpPr>
          <p:spPr>
            <a:xfrm>
              <a:off x="5681031" y="2033124"/>
              <a:ext cx="4097226" cy="427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Summer 2022</a:t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5000804" y="1864644"/>
              <a:ext cx="56791" cy="56791"/>
            </a:xfrm>
            <a:prstGeom prst="ellipse">
              <a:avLst/>
            </a:prstGeom>
            <a:solidFill>
              <a:srgbClr val="35A53B"/>
            </a:solidFill>
            <a:ln cap="flat" cmpd="sng" w="15875">
              <a:solidFill>
                <a:srgbClr val="35A5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5401675" y="528158"/>
              <a:ext cx="4655939" cy="645526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35A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 txBox="1"/>
            <p:nvPr/>
          </p:nvSpPr>
          <p:spPr>
            <a:xfrm>
              <a:off x="5433187" y="559670"/>
              <a:ext cx="4592915" cy="582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1125" lIns="151125" spcFirstLastPara="1" rIns="151125" wrap="square" tIns="151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Academic Portfolio Optimization</a:t>
              </a:r>
              <a:endParaRPr/>
            </a:p>
          </p:txBody>
        </p:sp>
        <p:cxnSp>
          <p:nvCxnSpPr>
            <p:cNvPr id="374" name="Google Shape;374;p15"/>
            <p:cNvCxnSpPr/>
            <p:nvPr/>
          </p:nvCxnSpPr>
          <p:spPr>
            <a:xfrm>
              <a:off x="7729644" y="1173684"/>
              <a:ext cx="0" cy="719355"/>
            </a:xfrm>
            <a:prstGeom prst="straightConnector1">
              <a:avLst/>
            </a:prstGeom>
            <a:noFill/>
            <a:ln cap="flat" cmpd="sng" w="12700">
              <a:solidFill>
                <a:srgbClr val="35A66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75" name="Google Shape;375;p15"/>
            <p:cNvSpPr/>
            <p:nvPr/>
          </p:nvSpPr>
          <p:spPr>
            <a:xfrm>
              <a:off x="7701249" y="1864644"/>
              <a:ext cx="56791" cy="56791"/>
            </a:xfrm>
            <a:prstGeom prst="ellipse">
              <a:avLst/>
            </a:prstGeom>
            <a:solidFill>
              <a:srgbClr val="35A66F"/>
            </a:solidFill>
            <a:ln cap="flat" cmpd="sng" w="15875">
              <a:solidFill>
                <a:srgbClr val="35A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 txBox="1"/>
          <p:nvPr>
            <p:ph type="title"/>
          </p:nvPr>
        </p:nvSpPr>
        <p:spPr>
          <a:xfrm>
            <a:off x="5873268" y="412309"/>
            <a:ext cx="6574972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Hanover</a:t>
            </a:r>
            <a:endParaRPr/>
          </a:p>
        </p:txBody>
      </p:sp>
      <p:pic>
        <p:nvPicPr>
          <p:cNvPr id="381" name="Google Shape;381;p16"/>
          <p:cNvPicPr preferRelativeResize="0"/>
          <p:nvPr/>
        </p:nvPicPr>
        <p:blipFill rotWithShape="1">
          <a:blip r:embed="rId3">
            <a:alphaModFix/>
          </a:blip>
          <a:srcRect b="-1" l="9973" r="32604" t="0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16"/>
          <p:cNvGrpSpPr/>
          <p:nvPr/>
        </p:nvGrpSpPr>
        <p:grpSpPr>
          <a:xfrm>
            <a:off x="6964786" y="3125817"/>
            <a:ext cx="2594937" cy="1816372"/>
            <a:chOff x="1990017" y="926903"/>
            <a:chExt cx="2594937" cy="1816372"/>
          </a:xfrm>
        </p:grpSpPr>
        <p:sp>
          <p:nvSpPr>
            <p:cNvPr id="383" name="Google Shape;383;p16"/>
            <p:cNvSpPr/>
            <p:nvPr/>
          </p:nvSpPr>
          <p:spPr>
            <a:xfrm>
              <a:off x="1990017" y="926903"/>
              <a:ext cx="2594937" cy="1816372"/>
            </a:xfrm>
            <a:prstGeom prst="roundRect">
              <a:avLst>
                <a:gd fmla="val 16670" name="adj"/>
              </a:avLst>
            </a:prstGeom>
            <a:gradFill>
              <a:gsLst>
                <a:gs pos="0">
                  <a:srgbClr val="3C5B4A"/>
                </a:gs>
                <a:gs pos="34000">
                  <a:srgbClr val="3C5C4B"/>
                </a:gs>
                <a:gs pos="70000">
                  <a:srgbClr val="3D5D4C"/>
                </a:gs>
                <a:gs pos="100000">
                  <a:srgbClr val="4360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 txBox="1"/>
            <p:nvPr/>
          </p:nvSpPr>
          <p:spPr>
            <a:xfrm>
              <a:off x="2078701" y="1015587"/>
              <a:ext cx="2417569" cy="1639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Selected from Among 5 Vendors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"/>
          <p:cNvSpPr txBox="1"/>
          <p:nvPr>
            <p:ph type="title"/>
          </p:nvPr>
        </p:nvSpPr>
        <p:spPr>
          <a:xfrm>
            <a:off x="5181601" y="634946"/>
            <a:ext cx="6368142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Announcements/Updates</a:t>
            </a:r>
            <a:endParaRPr/>
          </a:p>
        </p:txBody>
      </p:sp>
      <p:pic>
        <p:nvPicPr>
          <p:cNvPr descr="Working space background" id="392" name="Google Shape;392;p17"/>
          <p:cNvPicPr preferRelativeResize="0"/>
          <p:nvPr/>
        </p:nvPicPr>
        <p:blipFill rotWithShape="1">
          <a:blip r:embed="rId3">
            <a:alphaModFix/>
          </a:blip>
          <a:srcRect b="1" l="54776" r="2" t="0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17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17"/>
          <p:cNvSpPr txBox="1"/>
          <p:nvPr>
            <p:ph idx="1" type="body"/>
          </p:nvPr>
        </p:nvSpPr>
        <p:spPr>
          <a:xfrm>
            <a:off x="5181601" y="2198914"/>
            <a:ext cx="6368142" cy="4237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4625" lvl="0" marL="1746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/>
              <a:t>COVID Cases Reporting and Response</a:t>
            </a:r>
            <a:endParaRPr sz="1200"/>
          </a:p>
          <a:p>
            <a:pPr indent="-182880" lvl="1" marL="38354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◦"/>
            </a:pPr>
            <a:r>
              <a:rPr lang="en-US" sz="1200"/>
              <a:t>In classroom…move to remote</a:t>
            </a:r>
            <a:endParaRPr sz="1200"/>
          </a:p>
          <a:p>
            <a:pPr indent="-182880" lvl="1" marL="3835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-US" sz="1200"/>
              <a:t>In workspace…reduce density (including moving to remote)</a:t>
            </a:r>
            <a:endParaRPr sz="1200"/>
          </a:p>
          <a:p>
            <a:pPr indent="-174625" lvl="0" marL="17462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/>
              <a:t>Student surveillance testing to begin</a:t>
            </a:r>
            <a:endParaRPr sz="1200"/>
          </a:p>
          <a:p>
            <a:pPr indent="-174625" lvl="0" marL="17462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/>
              <a:t>Ongoing Electrical Work about 40% completed with the repair/upgrade work</a:t>
            </a:r>
            <a:endParaRPr sz="1200"/>
          </a:p>
          <a:p>
            <a:pPr indent="-174625" lvl="0" marL="17462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 sz="1200"/>
              <a:t>SUNY Capital Matching Grant</a:t>
            </a:r>
            <a:endParaRPr sz="1200"/>
          </a:p>
          <a:p>
            <a:pPr indent="-182880" lvl="2" marL="35433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◦"/>
            </a:pPr>
            <a:r>
              <a:rPr lang="en-US" sz="1200"/>
              <a:t>Athletics Fields (upgrade and repositioning of the fields)</a:t>
            </a:r>
            <a:endParaRPr sz="1200"/>
          </a:p>
          <a:p>
            <a:pPr indent="-182880" lvl="2" marL="35433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-US" sz="1200"/>
              <a:t>Building A (AV) (Social and Environmental Justice Center &amp; Performing Arts space)</a:t>
            </a:r>
            <a:endParaRPr sz="1200"/>
          </a:p>
          <a:p>
            <a:pPr indent="-182880" lvl="2" marL="35433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-US" sz="1200"/>
              <a:t>Rathskeller (AV) </a:t>
            </a:r>
            <a:endParaRPr sz="1200"/>
          </a:p>
          <a:p>
            <a:pPr indent="-182880" lvl="2" marL="35433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-US" sz="1200"/>
              <a:t>Trainor House (Daycare and Student Social Services Support Center)</a:t>
            </a:r>
            <a:endParaRPr sz="1200"/>
          </a:p>
          <a:p>
            <a:pPr indent="-182880" lvl="2" marL="35433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-US" sz="1200"/>
              <a:t>Add classroom space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92D050"/>
                </a:solidFill>
              </a:rPr>
              <a:t>5. </a:t>
            </a:r>
            <a:r>
              <a:rPr lang="en-US" sz="1200"/>
              <a:t>Employee Benefits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92D050"/>
                </a:solidFill>
              </a:rPr>
              <a:t>6. </a:t>
            </a:r>
            <a:r>
              <a:rPr lang="en-US" sz="1200"/>
              <a:t>Introducing Dr. David Tomanio, Interim Director of Human Resources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/>
          <p:nvPr/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 txBox="1"/>
          <p:nvPr>
            <p:ph type="title"/>
          </p:nvPr>
        </p:nvSpPr>
        <p:spPr>
          <a:xfrm>
            <a:off x="657224" y="936711"/>
            <a:ext cx="2988265" cy="4984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i="1" lang="en-US" sz="3400">
                <a:solidFill>
                  <a:srgbClr val="FFFFFF"/>
                </a:solidFill>
              </a:rPr>
              <a:t>…</a:t>
            </a:r>
            <a:r>
              <a:rPr b="0" i="1" lang="en-US" sz="3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 liberal arts college that fosters academic excellence through close interaction among students, faculty and staff. (Old Westbury Mission)</a:t>
            </a:r>
            <a:endParaRPr i="1" sz="3400">
              <a:solidFill>
                <a:srgbClr val="FFFFFF"/>
              </a:solidFill>
            </a:endParaRPr>
          </a:p>
        </p:txBody>
      </p:sp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4614389" y="936711"/>
            <a:ext cx="6815992" cy="4984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At a large university, residential colleges seek to provide for an intimate intellectual and developmental educational experience through residentially based </a:t>
            </a:r>
            <a:r>
              <a:rPr b="1" lang="en-US"/>
              <a:t>cohorts</a:t>
            </a:r>
            <a:r>
              <a:rPr lang="en-US"/>
              <a:t> organized around academic pursuits and/or thematic interests. In essence they are seeking to replicate the magic of small colleges. 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Small residential colleges are organized around the principle of providing for a close educational experience (often liberal arts) that deepens student’s intellectual capacity and broadens their horizons of possibilities.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Residential College: Overview</a:t>
            </a:r>
            <a:endParaRPr/>
          </a:p>
        </p:txBody>
      </p:sp>
      <p:sp>
        <p:nvSpPr>
          <p:cNvPr id="181" name="Google Shape;181;p3"/>
          <p:cNvSpPr txBox="1"/>
          <p:nvPr>
            <p:ph idx="2" type="body"/>
          </p:nvPr>
        </p:nvSpPr>
        <p:spPr>
          <a:xfrm>
            <a:off x="798599" y="5445079"/>
            <a:ext cx="2651024" cy="940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9144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/>
              <a:t>Yale, Oxford, Cambridge</a:t>
            </a:r>
            <a:endParaRPr sz="1800"/>
          </a:p>
        </p:txBody>
      </p:sp>
      <p:sp>
        <p:nvSpPr>
          <p:cNvPr id="182" name="Google Shape;182;p3"/>
          <p:cNvSpPr txBox="1"/>
          <p:nvPr>
            <p:ph idx="4" type="body"/>
          </p:nvPr>
        </p:nvSpPr>
        <p:spPr>
          <a:xfrm>
            <a:off x="8022910" y="5443608"/>
            <a:ext cx="3714500" cy="1033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9144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/>
              <a:t>Williams College, Amherst College, Swarthmore College, Vassar College, Colby College, Barnard College</a:t>
            </a:r>
            <a:endParaRPr sz="1800"/>
          </a:p>
        </p:txBody>
      </p:sp>
      <p:pic>
        <p:nvPicPr>
          <p:cNvPr id="183" name="Google Shape;183;p3"/>
          <p:cNvPicPr preferRelativeResize="0"/>
          <p:nvPr/>
        </p:nvPicPr>
        <p:blipFill rotWithShape="1">
          <a:blip r:embed="rId3">
            <a:alphaModFix/>
          </a:blip>
          <a:srcRect b="12203" l="21695" r="20678" t="7119"/>
          <a:stretch/>
        </p:blipFill>
        <p:spPr>
          <a:xfrm>
            <a:off x="8269183" y="1600048"/>
            <a:ext cx="3234424" cy="455215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"/>
          <p:cNvSpPr txBox="1"/>
          <p:nvPr/>
        </p:nvSpPr>
        <p:spPr>
          <a:xfrm>
            <a:off x="3858604" y="5447540"/>
            <a:ext cx="3856812" cy="1195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9144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University of Virginia, Michigan, UC San Diego, NYIT, Cornell, Binghamton University, Rutgers, Central Michigan, UC Berkely, Appalachian State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4">
            <a:alphaModFix/>
          </a:blip>
          <a:srcRect b="16854" l="26217" r="23969" t="8614"/>
          <a:stretch/>
        </p:blipFill>
        <p:spPr>
          <a:xfrm>
            <a:off x="801131" y="1872051"/>
            <a:ext cx="2643329" cy="390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 rotWithShape="1">
          <a:blip r:embed="rId5">
            <a:alphaModFix/>
          </a:blip>
          <a:srcRect b="17228" l="26592" r="21347" t="9738"/>
          <a:stretch/>
        </p:blipFill>
        <p:spPr>
          <a:xfrm>
            <a:off x="4621427" y="1769078"/>
            <a:ext cx="2859435" cy="4011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 with solid fill" id="187" name="Google Shape;18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09935" y="3569043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/>
          <p:nvPr/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 txBox="1"/>
          <p:nvPr>
            <p:ph type="title"/>
          </p:nvPr>
        </p:nvSpPr>
        <p:spPr>
          <a:xfrm>
            <a:off x="657224" y="936711"/>
            <a:ext cx="2988265" cy="4984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</a:rPr>
              <a:t>What is in a Residential College?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94" name="Google Shape;194;p4"/>
          <p:cNvSpPr txBox="1"/>
          <p:nvPr>
            <p:ph idx="1" type="body"/>
          </p:nvPr>
        </p:nvSpPr>
        <p:spPr>
          <a:xfrm>
            <a:off x="4614389" y="205603"/>
            <a:ext cx="6815992" cy="638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16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b="1" lang="en-US" sz="1600"/>
              <a:t>Living and Learning Communities</a:t>
            </a:r>
            <a:r>
              <a:rPr lang="en-US" sz="1600"/>
              <a:t> </a:t>
            </a:r>
            <a:r>
              <a:rPr i="1" lang="en-US" sz="1600"/>
              <a:t>(can be throughout the undergraduate experience)</a:t>
            </a:r>
            <a:endParaRPr i="1" sz="1600"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b="1" lang="en-US" sz="1600"/>
              <a:t>First Year experience</a:t>
            </a:r>
            <a:r>
              <a:rPr lang="en-US" sz="1600"/>
              <a:t> (belonging, developmental, skills, academic programs) </a:t>
            </a:r>
            <a:r>
              <a:rPr b="1" i="1" lang="en-US" sz="1600"/>
              <a:t>WE ARE ALREADY DOING THIS </a:t>
            </a:r>
            <a:endParaRPr i="1" sz="1600"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b="1" lang="en-US" sz="1600"/>
              <a:t>Sophomore Experience</a:t>
            </a:r>
            <a:r>
              <a:rPr lang="en-US" sz="1600"/>
              <a:t> (reflective, engagement, selecting a major, developmental) </a:t>
            </a:r>
            <a:r>
              <a:rPr b="1" i="1" lang="en-US" sz="1600"/>
              <a:t>WE ARE BEGINNING TO DO THIS</a:t>
            </a:r>
            <a:endParaRPr i="1" sz="1600"/>
          </a:p>
          <a:p>
            <a:pPr indent="-1016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b="1" lang="en-US" sz="1600"/>
              <a:t>Academic Cohorts</a:t>
            </a:r>
            <a:endParaRPr b="1" sz="1600"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STEM House</a:t>
            </a:r>
            <a:endParaRPr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Education House</a:t>
            </a:r>
            <a:endParaRPr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Performing Arts House </a:t>
            </a:r>
            <a:endParaRPr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American Studies House</a:t>
            </a:r>
            <a:endParaRPr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Criminal Justice House</a:t>
            </a:r>
            <a:endParaRPr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Business House      </a:t>
            </a:r>
            <a:endParaRPr/>
          </a:p>
          <a:p>
            <a:pPr indent="-1016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b="1" lang="en-US" sz="1600"/>
              <a:t>Thematic Housing </a:t>
            </a:r>
            <a:endParaRPr b="1" sz="1600"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Sustainability House </a:t>
            </a:r>
            <a:endParaRPr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Global Challenges House </a:t>
            </a:r>
            <a:endParaRPr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International House    </a:t>
            </a:r>
            <a:endParaRPr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Social Justice House </a:t>
            </a:r>
            <a:endParaRPr sz="1600"/>
          </a:p>
          <a:p>
            <a:pPr indent="-342900" lvl="1" marL="347345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Honors House</a:t>
            </a:r>
            <a:endParaRPr sz="1600"/>
          </a:p>
          <a:p>
            <a:pPr indent="-1016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Capstone, undergraduate research, externship, "tinkering", practicums, praxis center (labs)</a:t>
            </a:r>
            <a:endParaRPr sz="1600"/>
          </a:p>
          <a:p>
            <a:pPr indent="-1016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</a:pPr>
            <a:r>
              <a:rPr lang="en-US" sz="1600"/>
              <a:t>Badging, Intrusive advising and faculty mentor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 txBox="1"/>
          <p:nvPr>
            <p:ph type="title"/>
          </p:nvPr>
        </p:nvSpPr>
        <p:spPr>
          <a:xfrm>
            <a:off x="706299" y="639763"/>
            <a:ext cx="3947998" cy="54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</a:pPr>
            <a:r>
              <a:rPr lang="en-US" sz="5600">
                <a:solidFill>
                  <a:srgbClr val="FFFFFF"/>
                </a:solidFill>
              </a:rPr>
              <a:t>What About Commuters?</a:t>
            </a:r>
            <a:endParaRPr/>
          </a:p>
        </p:txBody>
      </p:sp>
      <p:cxnSp>
        <p:nvCxnSpPr>
          <p:cNvPr id="202" name="Google Shape;202;p5"/>
          <p:cNvCxnSpPr/>
          <p:nvPr/>
        </p:nvCxnSpPr>
        <p:spPr>
          <a:xfrm>
            <a:off x="4971323" y="2211346"/>
            <a:ext cx="0" cy="2349584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5288349" y="639764"/>
            <a:ext cx="6142032" cy="549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 "/>
              <a:buChar char="•"/>
            </a:pPr>
            <a:r>
              <a:rPr lang="en-US"/>
              <a:t>At OW, residential cohorts can consist of both on-campus and commuter students organized around learning and living, academic, and thematic communities. “Residential” does not  mean in residence.  </a:t>
            </a:r>
            <a:endParaRPr/>
          </a:p>
          <a:p>
            <a:pPr indent="-171450" lvl="0" marL="1714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 "/>
              <a:buChar char="•"/>
            </a:pPr>
            <a:r>
              <a:rPr lang="en-US"/>
              <a:t>A cohort can be anchored within a thematic house with the residential community and span across the college.</a:t>
            </a:r>
            <a:endParaRPr/>
          </a:p>
          <a:p>
            <a:pPr indent="-171450" lvl="0" marL="1714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 "/>
              <a:buChar char="•"/>
            </a:pPr>
            <a:r>
              <a:rPr lang="en-US"/>
              <a:t>Therefore, commuters have a “home and community” throughout their undergraduate years.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>
            <a:off x="531647" y="347035"/>
            <a:ext cx="5039190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/>
              <a:t>Woodlands Hall 6</a:t>
            </a:r>
            <a:endParaRPr/>
          </a:p>
        </p:txBody>
      </p:sp>
      <p:pic>
        <p:nvPicPr>
          <p:cNvPr descr="A picture containing silhouette&#10;&#10;Description automatically generated" id="210" name="Google Shape;21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290" l="19126" r="18305" t="9563"/>
          <a:stretch/>
        </p:blipFill>
        <p:spPr>
          <a:xfrm>
            <a:off x="1200759" y="1867271"/>
            <a:ext cx="3701958" cy="480229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6"/>
          <p:cNvSpPr txBox="1"/>
          <p:nvPr/>
        </p:nvSpPr>
        <p:spPr>
          <a:xfrm>
            <a:off x="5815189" y="347035"/>
            <a:ext cx="5710918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Academic Village Hall A</a:t>
            </a:r>
            <a:endParaRPr b="0" i="0" sz="4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4">
            <a:alphaModFix/>
          </a:blip>
          <a:srcRect b="9362" l="21348" r="19475" t="8614"/>
          <a:stretch/>
        </p:blipFill>
        <p:spPr>
          <a:xfrm>
            <a:off x="6940280" y="1870332"/>
            <a:ext cx="3459672" cy="480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idx="2" type="body"/>
          </p:nvPr>
        </p:nvSpPr>
        <p:spPr>
          <a:xfrm>
            <a:off x="8002648" y="1851939"/>
            <a:ext cx="3900792" cy="4535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 sz="2600">
                <a:solidFill>
                  <a:schemeClr val="lt1"/>
                </a:solidFill>
              </a:rPr>
              <a:t>Suggested RCM Outcomes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Close Liberal Arts Education/Community-</a:t>
            </a:r>
            <a:r>
              <a:rPr b="1" lang="en-US" sz="2000">
                <a:solidFill>
                  <a:srgbClr val="FFC000"/>
                </a:solidFill>
              </a:rPr>
              <a:t>Life of the Mind</a:t>
            </a:r>
            <a:r>
              <a:rPr b="1" lang="en-US" sz="2000">
                <a:solidFill>
                  <a:schemeClr val="lt1"/>
                </a:solidFill>
              </a:rPr>
              <a:t>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Increase Student Success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Social and Environmental Justice Education, and Impact.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Deep and Broad Knowledge of and Commitment to Chosen Fields of Study- </a:t>
            </a:r>
            <a:r>
              <a:rPr b="1" lang="en-US" sz="2000">
                <a:solidFill>
                  <a:srgbClr val="FFC000"/>
                </a:solidFill>
              </a:rPr>
              <a:t>Life of the Practitioner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STEAM Education to Include Revival of Performing Arts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Signature and Dynamic Programs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Wow!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Old Westbury Identity</a:t>
            </a:r>
            <a:endParaRPr sz="2000"/>
          </a:p>
        </p:txBody>
      </p:sp>
      <p:sp>
        <p:nvSpPr>
          <p:cNvPr id="218" name="Google Shape;218;p7"/>
          <p:cNvSpPr txBox="1"/>
          <p:nvPr/>
        </p:nvSpPr>
        <p:spPr>
          <a:xfrm>
            <a:off x="342968" y="4907639"/>
            <a:ext cx="673152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RC is more than just coursework and more than just co-academic programs. It is what happens when the two are aligned to meet desired learning and developmental outcomes for students. It is the programmatic collision points between academics and co-academics, where mutualism is achieved for the benefit of students and the College.  </a:t>
            </a:r>
            <a:endParaRPr/>
          </a:p>
        </p:txBody>
      </p:sp>
      <p:pic>
        <p:nvPicPr>
          <p:cNvPr descr="A picture containing diagram&#10;&#10;Description automatically generated" id="219" name="Google Shape;219;p7"/>
          <p:cNvPicPr preferRelativeResize="0"/>
          <p:nvPr/>
        </p:nvPicPr>
        <p:blipFill rotWithShape="1">
          <a:blip r:embed="rId3">
            <a:alphaModFix/>
          </a:blip>
          <a:srcRect b="17971" l="5362" r="5216" t="17202"/>
          <a:stretch/>
        </p:blipFill>
        <p:spPr>
          <a:xfrm>
            <a:off x="297542" y="176889"/>
            <a:ext cx="6834971" cy="4961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220" name="Google Shape;220;p7"/>
          <p:cNvPicPr preferRelativeResize="0"/>
          <p:nvPr/>
        </p:nvPicPr>
        <p:blipFill rotWithShape="1">
          <a:blip r:embed="rId4">
            <a:alphaModFix/>
          </a:blip>
          <a:srcRect b="35313" l="4619" r="-4290" t="35973"/>
          <a:stretch/>
        </p:blipFill>
        <p:spPr>
          <a:xfrm>
            <a:off x="7663543" y="406400"/>
            <a:ext cx="4911293" cy="141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8"/>
          <p:cNvGraphicFramePr/>
          <p:nvPr/>
        </p:nvGraphicFramePr>
        <p:xfrm>
          <a:off x="584283" y="122955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{FA31646F-253D-42FB-BEC5-7D2BEE76CF91}</a:tableStyleId>
              </a:tblPr>
              <a:tblGrid>
                <a:gridCol w="564750"/>
                <a:gridCol w="1676100"/>
                <a:gridCol w="3068275"/>
                <a:gridCol w="2361025"/>
                <a:gridCol w="3234900"/>
              </a:tblGrid>
              <a:tr h="86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 u="none" cap="none" strike="noStrike"/>
                        <a:t>FYE</a:t>
                      </a:r>
                      <a:endParaRPr b="1" sz="1500" u="none" cap="none" strike="noStrike"/>
                    </a:p>
                  </a:txBody>
                  <a:tcPr marT="37800" marB="37800" marR="75575" marL="75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cap="none" strike="noStrike"/>
                        <a:t>Belonging</a:t>
                      </a:r>
                      <a:endParaRPr sz="15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cap="none" strike="noStrike"/>
                        <a:t>Aca. Engagement/support</a:t>
                      </a:r>
                      <a:endParaRPr sz="1500" u="none" cap="none" strike="noStrike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cap="none" strike="noStrike"/>
                        <a:t>Dev. support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cap="none" strike="noStrike"/>
                        <a:t>OW Identity</a:t>
                      </a:r>
                      <a:endParaRPr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Living and Learning 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Majors and interests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Common reads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Developmental activities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WOW!</a:t>
                      </a:r>
                      <a:endParaRPr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Anchored within Woodlands with programs managed by FYE, Faculty and Student Affairs. </a:t>
                      </a:r>
                      <a:endParaRPr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Honors 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STEM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Education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Business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Badging</a:t>
                      </a:r>
                      <a:endParaRPr/>
                    </a:p>
                  </a:txBody>
                  <a:tcPr marT="37800" marB="37800" marR="75575" marL="75575"/>
                </a:tc>
              </a:tr>
              <a:tr h="131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 u="none" strike="noStrike"/>
                        <a:t>SYE</a:t>
                      </a:r>
                      <a:endParaRPr b="1" sz="1500"/>
                    </a:p>
                  </a:txBody>
                  <a:tcPr marT="37800" marB="37800" marR="75575" marL="75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Reflection</a:t>
                      </a:r>
                      <a:endParaRPr sz="18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Broad engagement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Leadership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Major specific activities (confirm)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Dev. support</a:t>
                      </a:r>
                      <a:endParaRPr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Living and Learning communities around anticipated majors, civic engagement, leadership. 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Internships and undergraduate research help to confirm selection of major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Undergraduate research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Wow!</a:t>
                      </a:r>
                      <a:endParaRPr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Anchored within Woodlands with programs managed by SYE, Faculty and Student Affairs.</a:t>
                      </a:r>
                      <a:endParaRPr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Living &amp; Learning Communities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Civic Engagement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Leadership Development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Badging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Advising and Mentorship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Wow!</a:t>
                      </a:r>
                      <a:endParaRPr/>
                    </a:p>
                  </a:txBody>
                  <a:tcPr marT="37800" marB="37800" marR="75575" marL="75575"/>
                </a:tc>
              </a:tr>
              <a:tr h="146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US" sz="1000" u="none" strike="noStrike"/>
                        <a:t>JYE</a:t>
                      </a:r>
                      <a:endParaRPr b="1" sz="1500"/>
                    </a:p>
                  </a:txBody>
                  <a:tcPr marT="37800" marB="37800" marR="75575" marL="75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Deepen and broaden knowledge </a:t>
                      </a:r>
                      <a:endParaRPr sz="15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Sharpen focus on interests and pursuits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Clarify "What am I going to do and how will I do it?”    </a:t>
                      </a:r>
                      <a:endParaRPr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Academic &amp; Thematic living leading to undergraduate research, internships, entrepreneurial behaviors and endeavors, and workforce and career skills development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Anchored within AV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Faculty led thematic housing/cohort experience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Social and Environmental Justice Center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Undergraduate Research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Praxis Centers</a:t>
                      </a:r>
                      <a:endParaRPr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Academic &amp; Thematic Housing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Sustainability, STEM, Global Challenges, Social Justice, Performing Arts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Maker Space, Business Incubator, Career Services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Praxis Centers sponsored by Schools and Depts.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Badging and Certificates</a:t>
                      </a:r>
                      <a:endParaRPr/>
                    </a:p>
                  </a:txBody>
                  <a:tcPr marT="37800" marB="37800" marR="75575" marL="75575"/>
                </a:tc>
              </a:tr>
              <a:tr h="146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Se</a:t>
                      </a:r>
                      <a:r>
                        <a:rPr b="1" lang="en-US" sz="1000" u="none" strike="noStrike"/>
                        <a:t>YE</a:t>
                      </a:r>
                      <a:endParaRPr b="1" sz="1000"/>
                    </a:p>
                  </a:txBody>
                  <a:tcPr marT="37800" marB="37800" marR="75575" marL="75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Prepare for post graduate life &amp; impact</a:t>
                      </a:r>
                      <a:endParaRPr sz="15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/>
                        <a:t>Degree Completion</a:t>
                      </a:r>
                      <a:endParaRPr/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   </a:t>
                      </a:r>
                      <a:endParaRPr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Academic &amp; Thematic living leading to careers, continued research interests, vocational and career pursuits, graduate school and entrepreneurial opportunities</a:t>
                      </a:r>
                      <a:endParaRPr sz="1800"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/>
                        <a:t>Anchored within AV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"/>
                        <a:buChar char="•"/>
                      </a:pPr>
                      <a:r>
                        <a:rPr lang="en-US" sz="1000" u="none" strike="noStrike"/>
                        <a:t>Faculty led thematic housing/cohort experience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"/>
                        <a:buChar char="•"/>
                      </a:pPr>
                      <a:r>
                        <a:rPr lang="en-US" sz="1000" u="none" strike="noStrike"/>
                        <a:t>Social and Environmental Justice Center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"/>
                        <a:buChar char="•"/>
                      </a:pPr>
                      <a:r>
                        <a:rPr lang="en-US" sz="1000" u="none" strike="noStrike"/>
                        <a:t>Undergraduate Research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"/>
                        <a:buChar char="•"/>
                      </a:pPr>
                      <a:r>
                        <a:rPr lang="en-US" sz="1000" u="none" strike="noStrike"/>
                        <a:t>Praxis Centers</a:t>
                      </a:r>
                      <a:endParaRPr sz="1500" u="none" strike="noStrike"/>
                    </a:p>
                  </a:txBody>
                  <a:tcPr marT="37800" marB="37800" marR="75575" marL="75575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"/>
                        <a:buChar char="•"/>
                      </a:pPr>
                      <a:r>
                        <a:rPr lang="en-US" sz="1000" u="none" strike="noStrike"/>
                        <a:t>Academic &amp; Thematic Housing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"/>
                        <a:buChar char="•"/>
                      </a:pPr>
                      <a:r>
                        <a:rPr lang="en-US" sz="1000" u="none" strike="noStrike"/>
                        <a:t>Sustainability, STEM, Global Challenges, Social Justice, Performing Arts 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"/>
                        <a:buChar char="•"/>
                      </a:pPr>
                      <a:r>
                        <a:rPr lang="en-US" sz="1000" u="none" strike="noStrike"/>
                        <a:t>Maker Space, Business Incubator, Career Services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"/>
                        <a:buChar char="•"/>
                      </a:pPr>
                      <a:r>
                        <a:rPr lang="en-US" sz="1000" u="none" strike="noStrike"/>
                        <a:t>Praxis Centers sponsored by Schools and Depts.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"/>
                        <a:buChar char="•"/>
                      </a:pPr>
                      <a:r>
                        <a:rPr lang="en-US" sz="1000" u="none" strike="noStrike"/>
                        <a:t>Badging and Certificates</a:t>
                      </a:r>
                      <a:endParaRPr sz="1500" u="none" strike="noStrike"/>
                    </a:p>
                  </a:txBody>
                  <a:tcPr marT="37800" marB="37800" marR="75575" marL="75575"/>
                </a:tc>
              </a:tr>
            </a:tbl>
          </a:graphicData>
        </a:graphic>
      </p:graphicFrame>
      <p:sp>
        <p:nvSpPr>
          <p:cNvPr id="226" name="Google Shape;226;p8"/>
          <p:cNvSpPr txBox="1"/>
          <p:nvPr/>
        </p:nvSpPr>
        <p:spPr>
          <a:xfrm>
            <a:off x="709612" y="9"/>
            <a:ext cx="10772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libri"/>
              <a:buNone/>
            </a:pPr>
            <a:r>
              <a:rPr b="0" i="0" lang="en-US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OW Undergraduate Residential College Educational Experience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A3A3A"/>
            </a:gs>
            <a:gs pos="65000">
              <a:schemeClr val="dk1"/>
            </a:gs>
            <a:gs pos="100000">
              <a:schemeClr val="dk1"/>
            </a:gs>
          </a:gsLst>
          <a:lin ang="16200000" scaled="0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 and white cups in a row" id="231" name="Google Shape;231;p9"/>
          <p:cNvPicPr preferRelativeResize="0"/>
          <p:nvPr/>
        </p:nvPicPr>
        <p:blipFill rotWithShape="1">
          <a:blip r:embed="rId3">
            <a:alphaModFix amt="35000"/>
          </a:blip>
          <a:srcRect b="4" l="12612" r="11697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Hanover</a:t>
            </a:r>
            <a:endParaRPr/>
          </a:p>
        </p:txBody>
      </p:sp>
      <p:cxnSp>
        <p:nvCxnSpPr>
          <p:cNvPr id="233" name="Google Shape;233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9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2021-10-14T13:43:41Z</dcterms:created>
  <dc:creator>Timothy Sams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0x0101004CD03368182E94429E4076CFB82F6401</vt:lpwstr>
  </property>
</Properties>
</file>