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7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1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840C-49A9-4524-9EAD-43FB12E9829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7381-49C8-4498-B0CE-F1939769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nybrook.edu/commcms/spd/badges/ind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122363"/>
            <a:ext cx="12087225" cy="1949700"/>
          </a:xfrm>
        </p:spPr>
        <p:txBody>
          <a:bodyPr/>
          <a:lstStyle/>
          <a:p>
            <a:r>
              <a:rPr lang="en-US" b="1" cap="small" dirty="0" smtClean="0"/>
              <a:t>Micro-Credentials</a:t>
            </a:r>
            <a:endParaRPr lang="en-US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3533859"/>
            <a:ext cx="9144000" cy="2357604"/>
          </a:xfrm>
        </p:spPr>
        <p:txBody>
          <a:bodyPr/>
          <a:lstStyle/>
          <a:p>
            <a:r>
              <a:rPr lang="en-US" dirty="0" smtClean="0"/>
              <a:t>Presentation to </a:t>
            </a:r>
            <a:r>
              <a:rPr lang="en-US" dirty="0"/>
              <a:t>t</a:t>
            </a:r>
            <a:r>
              <a:rPr lang="en-US" dirty="0" smtClean="0"/>
              <a:t>he Old Westbury Faculty</a:t>
            </a:r>
          </a:p>
          <a:p>
            <a:r>
              <a:rPr lang="en-US" dirty="0" smtClean="0"/>
              <a:t>Edward Bever, Director</a:t>
            </a:r>
          </a:p>
          <a:p>
            <a:r>
              <a:rPr lang="en-US" dirty="0" smtClean="0"/>
              <a:t>School of Professional Studies</a:t>
            </a:r>
          </a:p>
          <a:p>
            <a:r>
              <a:rPr lang="en-US" dirty="0" smtClean="0"/>
              <a:t>May 11, 2018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" y="85725"/>
            <a:ext cx="12001500" cy="667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9481" y="1584659"/>
            <a:ext cx="5233988" cy="45684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Introduction: Why </a:t>
            </a:r>
            <a:r>
              <a:rPr lang="en-US" b="1" dirty="0"/>
              <a:t>a</a:t>
            </a:r>
            <a:r>
              <a:rPr lang="en-US" b="1" dirty="0" smtClean="0"/>
              <a:t>m I 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</a:t>
            </a:r>
            <a:r>
              <a:rPr lang="en-US" b="1" dirty="0" smtClean="0"/>
              <a:t>hat are Micro-Credentials?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Why are They Being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How are they being used?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Nationally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In SUNY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At Stony Brook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Ideas for Use at Old Westbury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5" y="85725"/>
            <a:ext cx="12001500" cy="667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85724"/>
            <a:ext cx="12192000" cy="1041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195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4"/>
            <a:ext cx="10515600" cy="1041735"/>
          </a:xfrm>
        </p:spPr>
        <p:txBody>
          <a:bodyPr/>
          <a:lstStyle/>
          <a:p>
            <a:pPr algn="ctr"/>
            <a:r>
              <a:rPr lang="en-US" b="1" dirty="0" smtClean="0"/>
              <a:t>Why am I Here?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0494"/>
            <a:ext cx="10515600" cy="56352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SUNY Task Force</a:t>
            </a:r>
            <a:r>
              <a:rPr lang="en-US" dirty="0" smtClean="0"/>
              <a:t> has been working on Micro-Credentialing, and recently </a:t>
            </a:r>
            <a:r>
              <a:rPr lang="en-US" b="1" dirty="0" smtClean="0"/>
              <a:t>released</a:t>
            </a:r>
            <a:r>
              <a:rPr lang="en-US" dirty="0" smtClean="0"/>
              <a:t> its </a:t>
            </a:r>
            <a:r>
              <a:rPr lang="en-US" b="1" dirty="0" smtClean="0"/>
              <a:t>report and recommendations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I have been leading our investigation</a:t>
            </a:r>
            <a:r>
              <a:rPr lang="en-US" dirty="0" smtClean="0"/>
              <a:t> and planning regarding them since they have seemed particularly suited to SPS.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 fact, I realized that the </a:t>
            </a:r>
            <a:r>
              <a:rPr lang="en-US" b="1" dirty="0" smtClean="0"/>
              <a:t>SPS has a </a:t>
            </a:r>
            <a:r>
              <a:rPr lang="en-US" dirty="0" smtClean="0"/>
              <a:t>pair of </a:t>
            </a:r>
            <a:r>
              <a:rPr lang="en-US" b="1" dirty="0" smtClean="0"/>
              <a:t>courses</a:t>
            </a:r>
            <a:r>
              <a:rPr lang="en-US" dirty="0" smtClean="0"/>
              <a:t> that would be very </a:t>
            </a:r>
            <a:r>
              <a:rPr lang="en-US" b="1" dirty="0" smtClean="0"/>
              <a:t>appropriate for </a:t>
            </a:r>
            <a:r>
              <a:rPr lang="en-US" dirty="0" smtClean="0"/>
              <a:t>a </a:t>
            </a:r>
            <a:r>
              <a:rPr lang="en-US" b="1" dirty="0" smtClean="0"/>
              <a:t>Micro-Credential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so </a:t>
            </a:r>
            <a:r>
              <a:rPr lang="en-US" b="1" dirty="0" smtClean="0"/>
              <a:t>I submitted a Proposal to CAP</a:t>
            </a:r>
            <a:r>
              <a:rPr lang="en-US" dirty="0" smtClean="0"/>
              <a:t> in April </a:t>
            </a:r>
            <a:r>
              <a:rPr lang="en-US" b="1" dirty="0" smtClean="0"/>
              <a:t>requesting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That </a:t>
            </a:r>
            <a:r>
              <a:rPr lang="en-US" b="1" dirty="0" smtClean="0"/>
              <a:t>a structure for </a:t>
            </a:r>
            <a:r>
              <a:rPr lang="en-US" dirty="0" smtClean="0"/>
              <a:t>awarding </a:t>
            </a:r>
            <a:r>
              <a:rPr lang="en-US" b="1" dirty="0" smtClean="0"/>
              <a:t>Micro-Credentials</a:t>
            </a:r>
            <a:r>
              <a:rPr lang="en-US" dirty="0" smtClean="0"/>
              <a:t> be created.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That the</a:t>
            </a:r>
            <a:r>
              <a:rPr lang="en-US" dirty="0" smtClean="0"/>
              <a:t> College’s </a:t>
            </a:r>
            <a:r>
              <a:rPr lang="en-US" b="1" dirty="0" smtClean="0"/>
              <a:t>first Micro-Credential be</a:t>
            </a:r>
            <a:r>
              <a:rPr lang="en-US" dirty="0" smtClean="0"/>
              <a:t> the one mentioned above.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Senate</a:t>
            </a:r>
            <a:r>
              <a:rPr lang="en-US" dirty="0" smtClean="0"/>
              <a:t> is now </a:t>
            </a:r>
            <a:r>
              <a:rPr lang="en-US" b="1" dirty="0" smtClean="0"/>
              <a:t>organizing a proces</a:t>
            </a:r>
            <a:r>
              <a:rPr lang="en-US" dirty="0" smtClean="0"/>
              <a:t>s to </a:t>
            </a:r>
            <a:r>
              <a:rPr lang="en-US" b="1" dirty="0" smtClean="0"/>
              <a:t>decide if</a:t>
            </a:r>
            <a:r>
              <a:rPr lang="en-US" dirty="0" smtClean="0"/>
              <a:t>, and if so </a:t>
            </a:r>
            <a:r>
              <a:rPr lang="en-US" b="1" dirty="0" smtClean="0"/>
              <a:t>how</a:t>
            </a:r>
            <a:r>
              <a:rPr lang="en-US" dirty="0" smtClean="0"/>
              <a:t>, the College will </a:t>
            </a:r>
            <a:r>
              <a:rPr lang="en-US" b="1" dirty="0" smtClean="0"/>
              <a:t>award Micro-Credential</a:t>
            </a:r>
            <a:r>
              <a:rPr lang="en-US" dirty="0" smtClean="0"/>
              <a:t>s.</a:t>
            </a:r>
          </a:p>
          <a:p>
            <a:pPr lvl="1"/>
            <a:r>
              <a:rPr lang="en-US" dirty="0" smtClean="0"/>
              <a:t>The Executive Committee offered me the chance to make </a:t>
            </a:r>
            <a:r>
              <a:rPr lang="en-US" b="1" dirty="0" smtClean="0"/>
              <a:t>this presentation</a:t>
            </a:r>
            <a:r>
              <a:rPr lang="en-US" dirty="0" smtClean="0"/>
              <a:t> as </a:t>
            </a:r>
            <a:r>
              <a:rPr lang="en-US" b="1" dirty="0" smtClean="0"/>
              <a:t>part of starting that process</a:t>
            </a:r>
            <a:r>
              <a:rPr lang="en-US" dirty="0" smtClean="0"/>
              <a:t>, and since I have heard of many questions and concerns about Micro-Credentials, I accepted.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5" y="85725"/>
            <a:ext cx="12001500" cy="667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0"/>
            <a:ext cx="10515600" cy="1087437"/>
          </a:xfrm>
        </p:spPr>
        <p:txBody>
          <a:bodyPr/>
          <a:lstStyle/>
          <a:p>
            <a:pPr algn="ctr"/>
            <a:r>
              <a:rPr lang="en-US" b="1" dirty="0" smtClean="0"/>
              <a:t>What are Micro-Credentials?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9431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Micro-Credentials are </a:t>
            </a:r>
            <a:r>
              <a:rPr lang="en-US" b="1" dirty="0"/>
              <a:t>awards</a:t>
            </a:r>
            <a:r>
              <a:rPr lang="en-US" dirty="0"/>
              <a:t> given to students </a:t>
            </a:r>
            <a:r>
              <a:rPr lang="en-US" b="1" dirty="0"/>
              <a:t>for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achievement of </a:t>
            </a:r>
            <a:r>
              <a:rPr lang="en-US" b="1" dirty="0"/>
              <a:t>specific</a:t>
            </a:r>
            <a:r>
              <a:rPr lang="en-US" dirty="0"/>
              <a:t> sets of </a:t>
            </a:r>
            <a:r>
              <a:rPr lang="en-US" b="1" dirty="0"/>
              <a:t>skills or competencies</a:t>
            </a:r>
            <a:r>
              <a:rPr lang="en-US" dirty="0"/>
              <a:t>.  </a:t>
            </a:r>
            <a:endParaRPr lang="en-US" sz="140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These </a:t>
            </a:r>
            <a:r>
              <a:rPr lang="en-US" dirty="0"/>
              <a:t>can be achieved through </a:t>
            </a:r>
            <a:r>
              <a:rPr lang="en-US" b="1" dirty="0"/>
              <a:t>credit or non-credit </a:t>
            </a:r>
            <a:r>
              <a:rPr lang="en-US" dirty="0" smtClean="0"/>
              <a:t>work,</a:t>
            </a:r>
            <a:endParaRPr lang="en-US" sz="140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which </a:t>
            </a:r>
            <a:r>
              <a:rPr lang="en-US" dirty="0"/>
              <a:t>can be </a:t>
            </a:r>
            <a:r>
              <a:rPr lang="en-US" b="1" dirty="0" smtClean="0"/>
              <a:t>distributed </a:t>
            </a:r>
            <a:r>
              <a:rPr lang="en-US" b="1" dirty="0"/>
              <a:t>across </a:t>
            </a:r>
            <a:r>
              <a:rPr lang="en-US" dirty="0"/>
              <a:t>a variety of </a:t>
            </a:r>
            <a:r>
              <a:rPr lang="en-US" b="1" dirty="0"/>
              <a:t>courses or activities </a:t>
            </a:r>
            <a:endParaRPr lang="en-US" b="1" dirty="0" smtClean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and </a:t>
            </a:r>
            <a:r>
              <a:rPr lang="en-US" b="1" dirty="0"/>
              <a:t>measured by </a:t>
            </a:r>
            <a:r>
              <a:rPr lang="en-US" dirty="0"/>
              <a:t>performance on </a:t>
            </a:r>
            <a:r>
              <a:rPr lang="en-US" b="1" dirty="0"/>
              <a:t>specific </a:t>
            </a:r>
            <a:r>
              <a:rPr lang="en-US" b="1" dirty="0" smtClean="0"/>
              <a:t>assessments</a:t>
            </a:r>
            <a:r>
              <a:rPr lang="en-US" b="1" dirty="0"/>
              <a:t> </a:t>
            </a:r>
            <a:r>
              <a:rPr lang="en-US" dirty="0"/>
              <a:t>(like, say, Research skills</a:t>
            </a:r>
            <a:r>
              <a:rPr lang="en-US" dirty="0" smtClean="0"/>
              <a:t>),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b="1" u="sng" dirty="0" smtClean="0"/>
              <a:t>or</a:t>
            </a:r>
            <a:r>
              <a:rPr lang="en-US" dirty="0" smtClean="0"/>
              <a:t> contained </a:t>
            </a:r>
            <a:r>
              <a:rPr lang="en-US" b="1" dirty="0"/>
              <a:t>in a defined set of courses or activities </a:t>
            </a:r>
            <a:endParaRPr lang="en-US" b="1" dirty="0" smtClean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and </a:t>
            </a:r>
            <a:r>
              <a:rPr lang="en-US" b="1" dirty="0"/>
              <a:t>measured by </a:t>
            </a:r>
            <a:r>
              <a:rPr lang="en-US" dirty="0"/>
              <a:t>their correspondence to </a:t>
            </a:r>
            <a:r>
              <a:rPr lang="en-US" dirty="0" smtClean="0"/>
              <a:t>the courses’ </a:t>
            </a:r>
            <a:r>
              <a:rPr lang="en-US" b="1" dirty="0" smtClean="0"/>
              <a:t>learning </a:t>
            </a:r>
            <a:r>
              <a:rPr lang="en-US" b="1" dirty="0"/>
              <a:t>outcomes or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the activities</a:t>
            </a:r>
            <a:r>
              <a:rPr lang="en-US" dirty="0"/>
              <a:t>’ </a:t>
            </a:r>
            <a:r>
              <a:rPr lang="en-US" b="1" dirty="0" smtClean="0"/>
              <a:t>general objectives</a:t>
            </a:r>
            <a:r>
              <a:rPr lang="en-US" b="1" dirty="0"/>
              <a:t> </a:t>
            </a:r>
            <a:r>
              <a:rPr lang="en-US" dirty="0"/>
              <a:t>(like, say, 2 classes on managing non-profits)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They are </a:t>
            </a:r>
            <a:r>
              <a:rPr lang="en-US" b="1" dirty="0" smtClean="0"/>
              <a:t>named for </a:t>
            </a:r>
            <a:r>
              <a:rPr lang="en-US" dirty="0" smtClean="0"/>
              <a:t>specific industry-specified </a:t>
            </a:r>
            <a:r>
              <a:rPr lang="en-US" b="1" dirty="0" smtClean="0"/>
              <a:t>certification or </a:t>
            </a:r>
            <a:r>
              <a:rPr lang="en-US" dirty="0" smtClean="0"/>
              <a:t>professional </a:t>
            </a:r>
            <a:r>
              <a:rPr lang="en-US" b="1" dirty="0" smtClean="0"/>
              <a:t>accreditations, </a:t>
            </a:r>
            <a:r>
              <a:rPr lang="en-US" dirty="0" smtClean="0"/>
              <a:t>where appropriate,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or</a:t>
            </a:r>
            <a:r>
              <a:rPr lang="en-US" dirty="0" smtClean="0"/>
              <a:t> are more </a:t>
            </a:r>
            <a:r>
              <a:rPr lang="en-US" b="1" dirty="0" smtClean="0"/>
              <a:t>generically referred to as “badges.”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name </a:t>
            </a:r>
            <a:r>
              <a:rPr lang="en-US" dirty="0"/>
              <a:t>is derived from clickable digital icons embedded in online </a:t>
            </a:r>
            <a:r>
              <a:rPr lang="en-US" dirty="0" smtClean="0"/>
              <a:t>resumes or LinkedIn profiles </a:t>
            </a:r>
            <a:r>
              <a:rPr lang="en-US" dirty="0"/>
              <a:t>linking to </a:t>
            </a:r>
            <a:r>
              <a:rPr lang="en-US" dirty="0" smtClean="0"/>
              <a:t>pages with validating information.</a:t>
            </a:r>
            <a:endParaRPr lang="en-US" dirty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5725" y="85725"/>
            <a:ext cx="12001500" cy="667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575"/>
          </a:xfrm>
        </p:spPr>
        <p:txBody>
          <a:bodyPr/>
          <a:lstStyle/>
          <a:p>
            <a:pPr algn="ctr"/>
            <a:r>
              <a:rPr lang="en-US" b="1" dirty="0" smtClean="0"/>
              <a:t>Why are They Being Used?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3"/>
            <a:ext cx="10515600" cy="56380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To motivate </a:t>
            </a:r>
            <a:r>
              <a:rPr lang="en-US" dirty="0" smtClean="0"/>
              <a:t>current </a:t>
            </a:r>
            <a:r>
              <a:rPr lang="en-US" b="1" dirty="0" smtClean="0"/>
              <a:t>students </a:t>
            </a:r>
            <a:r>
              <a:rPr lang="en-US" dirty="0" smtClean="0"/>
              <a:t>by offering tangible rewards for steps toward degree between course completion and graduation.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b="1" dirty="0" smtClean="0"/>
              <a:t>enhance employability </a:t>
            </a:r>
            <a:r>
              <a:rPr lang="en-US" dirty="0" smtClean="0"/>
              <a:t>of current students by certifying skills, either not generally recognized within a program or as professional add-ons.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To</a:t>
            </a:r>
            <a:r>
              <a:rPr lang="en-US" dirty="0" smtClean="0"/>
              <a:t> </a:t>
            </a:r>
            <a:r>
              <a:rPr lang="en-US" b="1" dirty="0" smtClean="0"/>
              <a:t>raise revenue </a:t>
            </a:r>
            <a:r>
              <a:rPr lang="en-US" dirty="0" smtClean="0"/>
              <a:t>by drawing in non-matriculated students.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To increase enrollments </a:t>
            </a:r>
            <a:r>
              <a:rPr lang="en-US" dirty="0" smtClean="0"/>
              <a:t>by drawing non-matriculated students to move from badges to degree programs.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They can be created quickly and easily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SUNY has made them an entirely campus-based process.</a:t>
            </a:r>
          </a:p>
          <a:p>
            <a:pPr lvl="3"/>
            <a:r>
              <a:rPr lang="en-US" dirty="0" smtClean="0"/>
              <a:t>SUNY stipulates that they be developed </a:t>
            </a:r>
            <a:r>
              <a:rPr lang="en-US" dirty="0"/>
              <a:t>through established faculty governance processes and designed to be meaningful and high </a:t>
            </a:r>
            <a:r>
              <a:rPr lang="en-US" dirty="0" smtClean="0"/>
              <a:t>quality.</a:t>
            </a:r>
          </a:p>
          <a:p>
            <a:pPr lvl="3"/>
            <a:r>
              <a:rPr lang="en-US" dirty="0" smtClean="0"/>
              <a:t>They do not need to go through approval by SUNY or registration with SED.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5" y="85725"/>
            <a:ext cx="12001500" cy="667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How are They Being Used?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629900" cy="5437187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Nationally,</a:t>
            </a:r>
            <a:r>
              <a:rPr lang="en-US" dirty="0" smtClean="0"/>
              <a:t> Micro-Credentials </a:t>
            </a:r>
            <a:r>
              <a:rPr lang="en-US" dirty="0"/>
              <a:t>are </a:t>
            </a:r>
            <a:r>
              <a:rPr lang="en-US" b="1" dirty="0"/>
              <a:t>being awarded by an increasing number of accredited institutions </a:t>
            </a:r>
            <a:r>
              <a:rPr lang="en-US" dirty="0"/>
              <a:t>of higher </a:t>
            </a:r>
            <a:r>
              <a:rPr lang="en-US" dirty="0" smtClean="0"/>
              <a:t>learning for both credit and non-credit work.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 smtClean="0"/>
              <a:t>Within </a:t>
            </a:r>
            <a:r>
              <a:rPr lang="en-US" b="1" dirty="0"/>
              <a:t>SUNY</a:t>
            </a:r>
            <a:r>
              <a:rPr lang="en-US" dirty="0"/>
              <a:t>, a Task Force of the SUNY </a:t>
            </a:r>
            <a:r>
              <a:rPr lang="en-US" b="1" dirty="0"/>
              <a:t>Faculty Advisory Council </a:t>
            </a:r>
            <a:r>
              <a:rPr lang="en-US" dirty="0"/>
              <a:t>on Teaching and Technology recently issued a report with </a:t>
            </a:r>
            <a:r>
              <a:rPr lang="en-US" b="1" dirty="0"/>
              <a:t>guidelines</a:t>
            </a:r>
            <a:r>
              <a:rPr lang="en-US" dirty="0"/>
              <a:t> for their adoption by SUNY schools, which the SUNY </a:t>
            </a:r>
            <a:r>
              <a:rPr lang="en-US" b="1" dirty="0"/>
              <a:t>Board of Trustees unanimously endorsed</a:t>
            </a:r>
            <a:r>
              <a:rPr lang="en-US" dirty="0"/>
              <a:t> at its January, 2018 meeting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They are being developed at </a:t>
            </a:r>
            <a:r>
              <a:rPr lang="en-US" b="1" dirty="0" smtClean="0"/>
              <a:t>Alfred State, University at Albany, </a:t>
            </a:r>
            <a:r>
              <a:rPr lang="en-US" b="1" dirty="0"/>
              <a:t>Hudson </a:t>
            </a:r>
            <a:r>
              <a:rPr lang="en-US" b="1" dirty="0" smtClean="0"/>
              <a:t>Valley Educational Consortium, University at Buffalo,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b="1" dirty="0" smtClean="0"/>
              <a:t>and Stony Brook, </a:t>
            </a:r>
            <a:r>
              <a:rPr lang="en-US" dirty="0" smtClean="0"/>
              <a:t>which has </a:t>
            </a:r>
            <a:r>
              <a:rPr lang="en-US" dirty="0"/>
              <a:t>started using them at </a:t>
            </a:r>
            <a:r>
              <a:rPr lang="en-US" b="1" dirty="0"/>
              <a:t>sub-certificate level within credit bearing graduate programs</a:t>
            </a:r>
            <a:r>
              <a:rPr lang="en-US" dirty="0"/>
              <a:t>.  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hlinkClick r:id="rId2"/>
              </a:rPr>
              <a:t>It </a:t>
            </a:r>
            <a:r>
              <a:rPr lang="en-US" dirty="0" smtClean="0">
                <a:hlinkClick r:id="rId2"/>
              </a:rPr>
              <a:t>offers </a:t>
            </a:r>
            <a:r>
              <a:rPr lang="en-US" dirty="0">
                <a:hlinkClick r:id="rId2"/>
              </a:rPr>
              <a:t>17 2-3 </a:t>
            </a:r>
            <a:r>
              <a:rPr lang="en-US" dirty="0" smtClean="0">
                <a:hlinkClick r:id="rId2"/>
              </a:rPr>
              <a:t>class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badges </a:t>
            </a:r>
            <a:r>
              <a:rPr lang="en-US" dirty="0">
                <a:hlinkClick r:id="rId2"/>
              </a:rPr>
              <a:t>for </a:t>
            </a:r>
            <a:r>
              <a:rPr lang="en-US" dirty="0" smtClean="0">
                <a:hlinkClick r:id="rId2"/>
              </a:rPr>
              <a:t>Educators (</a:t>
            </a:r>
            <a:r>
              <a:rPr lang="en-US" dirty="0" err="1" smtClean="0">
                <a:hlinkClick r:id="rId2"/>
              </a:rPr>
              <a:t>inc.</a:t>
            </a:r>
            <a:r>
              <a:rPr lang="en-US" dirty="0" smtClean="0">
                <a:hlinkClick r:id="rId2"/>
              </a:rPr>
              <a:t> 3 Humanities) </a:t>
            </a:r>
            <a:r>
              <a:rPr lang="en-US" dirty="0">
                <a:hlinkClick r:id="rId2"/>
              </a:rPr>
              <a:t>and 6 in </a:t>
            </a:r>
            <a:r>
              <a:rPr lang="en-US" dirty="0" smtClean="0">
                <a:hlinkClick r:id="rId2"/>
              </a:rPr>
              <a:t>Business</a:t>
            </a:r>
            <a:endParaRPr lang="en-US" dirty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5725" y="85725"/>
            <a:ext cx="12001500" cy="667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Ideas for Use at Old Westbury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437187"/>
          </a:xfrm>
        </p:spPr>
        <p:txBody>
          <a:bodyPr/>
          <a:lstStyle/>
          <a:p>
            <a:r>
              <a:rPr lang="en-US" b="1" dirty="0" smtClean="0"/>
              <a:t>A Badge in Non-Profit Management</a:t>
            </a:r>
            <a:r>
              <a:rPr lang="en-US" dirty="0" smtClean="0"/>
              <a:t> (SPS)</a:t>
            </a:r>
          </a:p>
          <a:p>
            <a:pPr lvl="1"/>
            <a:r>
              <a:rPr lang="en-US" dirty="0" smtClean="0"/>
              <a:t>2 Professional Studies courses: </a:t>
            </a:r>
          </a:p>
          <a:p>
            <a:pPr lvl="2"/>
            <a:r>
              <a:rPr lang="en-US" dirty="0" smtClean="0"/>
              <a:t>Non-profit Stewardship</a:t>
            </a:r>
          </a:p>
          <a:p>
            <a:pPr lvl="2"/>
            <a:r>
              <a:rPr lang="en-US" dirty="0" smtClean="0"/>
              <a:t>Financial Administration of Non-profits</a:t>
            </a:r>
          </a:p>
          <a:p>
            <a:pPr lvl="1"/>
            <a:r>
              <a:rPr lang="en-US" dirty="0" smtClean="0"/>
              <a:t>Currently offered Saturday afternoons as part of the SPS and History and Philosophy’s Congregational Leadership minor.</a:t>
            </a:r>
          </a:p>
          <a:p>
            <a:pPr lvl="1"/>
            <a:r>
              <a:rPr lang="en-US" dirty="0" smtClean="0"/>
              <a:t>Would be a natural set to offer :</a:t>
            </a:r>
          </a:p>
          <a:p>
            <a:pPr lvl="2"/>
            <a:r>
              <a:rPr lang="en-US" dirty="0" smtClean="0"/>
              <a:t>current students interested in developing practical skills to further their pursuit of the College’s Social Justice mission and </a:t>
            </a:r>
          </a:p>
          <a:p>
            <a:pPr lvl="2"/>
            <a:r>
              <a:rPr lang="en-US" dirty="0" smtClean="0"/>
              <a:t>to members of the larger community to enhance their skills in this area.</a:t>
            </a:r>
          </a:p>
          <a:p>
            <a:r>
              <a:rPr lang="en-US" b="1" dirty="0" smtClean="0"/>
              <a:t>A Badge in Advanced Writing </a:t>
            </a:r>
            <a:r>
              <a:rPr lang="en-US" dirty="0" smtClean="0"/>
              <a:t>(WAC)</a:t>
            </a:r>
          </a:p>
          <a:p>
            <a:pPr lvl="1"/>
            <a:r>
              <a:rPr lang="en-US" dirty="0" smtClean="0"/>
              <a:t>an award for taking 3 Writing Intensive classes at a high level of achievement.</a:t>
            </a:r>
          </a:p>
          <a:p>
            <a:r>
              <a:rPr lang="en-US" b="1" dirty="0" smtClean="0"/>
              <a:t>Others?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5725" y="85725"/>
            <a:ext cx="12001500" cy="667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600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Micro-Credentials</vt:lpstr>
      <vt:lpstr>PowerPoint Presentation</vt:lpstr>
      <vt:lpstr>Why am I Here?</vt:lpstr>
      <vt:lpstr>What are Micro-Credentials?</vt:lpstr>
      <vt:lpstr>Why are They Being Used?</vt:lpstr>
      <vt:lpstr>How are They Being Used?</vt:lpstr>
      <vt:lpstr>Ideas for Use at Old Westbury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MicroCredentials</dc:title>
  <dc:creator>Edward Bever</dc:creator>
  <cp:lastModifiedBy>Edward Bever</cp:lastModifiedBy>
  <cp:revision>26</cp:revision>
  <dcterms:created xsi:type="dcterms:W3CDTF">2017-10-12T21:38:52Z</dcterms:created>
  <dcterms:modified xsi:type="dcterms:W3CDTF">2018-05-04T23:02:46Z</dcterms:modified>
</cp:coreProperties>
</file>