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20" y="18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9970-0969-4418-9DAC-2D8BC72ED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63910-5E05-423D-94D8-B793FFF00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A1C4B-5A83-43E3-929F-9BCCEBF9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3D65-EEE6-4515-845C-56769070500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FB3D1-F9A9-4BD9-9634-6B8EA617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55FEB-63A3-4789-A6E8-F64D4F86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A298-A6C7-4D67-AD8A-4CC25C73D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1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E28E-641F-4EB6-8C3E-8059CBEB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F6820-F059-452B-A6C5-BE3B009C4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5B3F-43B2-4544-A9BD-2DB66538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3D65-EEE6-4515-845C-56769070500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8F0FB-0254-4F48-A1D7-0188CB9C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E19C4-EE38-4EFA-8FB6-0E056943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A298-A6C7-4D67-AD8A-4CC25C73D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4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A3B45D-A07F-4AA2-9FB0-2CAB51926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3A98C-27F2-4700-83BA-6FC4F5000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FAF0B-D256-491A-B421-96988DCA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3D65-EEE6-4515-845C-56769070500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8EBA7-28EE-4AF5-B71C-C8996453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BC165-95A1-4368-A1F8-4405338A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A298-A6C7-4D67-AD8A-4CC25C73D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6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B842-BFB9-4478-9DBE-81F59DC4E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2326-8AE8-45D8-AEE2-5E2E0C69A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4B9DF-E243-4370-BA62-5356C44B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3D65-EEE6-4515-845C-56769070500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CC83-0BC6-40A6-9E39-F66029EF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9DB85-3F26-43C9-B69A-0695E699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A298-A6C7-4D67-AD8A-4CC25C73D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7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CA33-A95D-49BD-9B87-29CB4A00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75948-6D49-4057-A518-145B56BB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34EF6-E691-4372-8BBD-8ED0EC12B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3D65-EEE6-4515-845C-56769070500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C1B19-4121-4CA0-8101-F8B3288B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26169-7574-400B-8A1C-781A7BED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A298-A6C7-4D67-AD8A-4CC25C73D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5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4266-2F87-4C04-98DD-DF09AA9D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C29F4-CD10-4E8C-AFB8-4E897E94C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C4D28-ED75-4404-B7D9-EA3FE18CA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A5928-03AF-454B-A2C1-F6BD6011A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3D65-EEE6-4515-845C-56769070500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BDE0D-0105-45E4-A4E9-54017B79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239F4-3C58-4257-B434-6988C7DD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A298-A6C7-4D67-AD8A-4CC25C73D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3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05E21-2DF8-45F7-9069-F8E3E6184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08D5B-64E7-4A94-983B-B701108A4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70F7B-07CB-4013-A0CB-723E7AD22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70197-539E-4E56-8C9B-945427C5B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0DD9F6-305F-4A1C-8F37-96D7EA630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F063B-860B-468E-9C65-20614944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3D65-EEE6-4515-845C-56769070500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2CD93C-A1C6-4B74-AAD0-8225B6D8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102FD8-3589-4AA8-AAD4-A71E7889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A298-A6C7-4D67-AD8A-4CC25C73D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0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2364-312E-4285-9F91-791630257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97A1A-5A59-4B88-A1A3-D45C01BB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3D65-EEE6-4515-845C-56769070500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D5761-7E04-4A21-B24F-F6D4AB86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19F3B-7BFE-4810-9E4F-03AFFDFF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A298-A6C7-4D67-AD8A-4CC25C73D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1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5013A-FBAE-478A-AB24-3685184E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3D65-EEE6-4515-845C-56769070500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B6E8D-41B1-4758-9A32-F7FFE9A6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D77E2-58FE-4A12-8573-F542072C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A298-A6C7-4D67-AD8A-4CC25C73D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7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7C5E-1032-41F4-8B3F-902B9D08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6CB0A-5D36-4FF9-8DD0-7F53BEE71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7F942-4CF6-4604-B7D1-2B8CFBFF1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94B0A-5F53-4D42-A1CD-B1D789A9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3D65-EEE6-4515-845C-56769070500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CF0FC-D6C2-4F10-8D3A-50ABD359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6ED38-A3B6-4CAF-886B-744D8007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A298-A6C7-4D67-AD8A-4CC25C73D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4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D19C7-9F5C-4FBE-BA3B-79D42F07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348993-A525-4AAB-B206-F0DC40D1D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72987-FD07-486E-81DB-FF3DECCF2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0EF44-F560-42E0-B9C9-202CB367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3D65-EEE6-4515-845C-56769070500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4E34B-D442-42E9-9A61-C92E5340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3F3BE-A4C0-40F4-8896-E0A67537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A298-A6C7-4D67-AD8A-4CC25C73D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9A01A-62C9-400A-9031-3E6DAE77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8FD6F-B886-4610-848E-9BC348A8B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2FDEB-F403-4A6B-9BA7-005BAA3D5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F3D65-EEE6-4515-845C-56769070500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C1074-21A6-4F63-B412-597B4CC2B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FB143-8CEA-4DF2-A552-5A64126D8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3A298-A6C7-4D67-AD8A-4CC25C73D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0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ny.edu/" TargetMode="External"/><Relationship Id="rId2" Type="http://schemas.openxmlformats.org/officeDocument/2006/relationships/hyperlink" Target="https://www.oldwestbury.edu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 descr="SUNY Old Westbury Logo">
            <a:hlinkClick r:id="rId2"/>
            <a:extLst>
              <a:ext uri="{FF2B5EF4-FFF2-40B4-BE49-F238E27FC236}">
                <a16:creationId xmlns:a16="http://schemas.microsoft.com/office/drawing/2014/main" id="{64B65AD3-A41D-4EBE-853E-F1827B27E8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250" y="-1082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State University of New York Logo">
            <a:hlinkClick r:id="rId3"/>
            <a:extLst>
              <a:ext uri="{FF2B5EF4-FFF2-40B4-BE49-F238E27FC236}">
                <a16:creationId xmlns:a16="http://schemas.microsoft.com/office/drawing/2014/main" id="{35332C04-EC9E-4BB2-97F2-342BCC30E2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250" y="-2444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05EBB42-FCFE-4F1A-A33D-AB9F9AE99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Strategic Plan 2018-2023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A4A369-791D-4640-9F76-AFC735DE7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055" y="1849820"/>
            <a:ext cx="11571889" cy="4561489"/>
          </a:xfrm>
        </p:spPr>
        <p:txBody>
          <a:bodyPr>
            <a:normAutofit/>
          </a:bodyPr>
          <a:lstStyle/>
          <a:p>
            <a:r>
              <a:rPr lang="en-US" sz="2000" dirty="0"/>
              <a:t>Goal 2: Promote Academic Excellence</a:t>
            </a:r>
          </a:p>
          <a:p>
            <a:pPr lvl="1"/>
            <a:r>
              <a:rPr lang="en-US" sz="2000" dirty="0"/>
              <a:t>Objective A: Enhance Faculty Effectiveness</a:t>
            </a:r>
          </a:p>
          <a:p>
            <a:pPr lvl="2"/>
            <a:r>
              <a:rPr lang="en-US" dirty="0"/>
              <a:t>Strategies (Category A)</a:t>
            </a:r>
          </a:p>
          <a:p>
            <a:pPr lvl="3"/>
            <a:r>
              <a:rPr lang="en-US" sz="2000" b="0" i="0" dirty="0">
                <a:solidFill>
                  <a:srgbClr val="303030"/>
                </a:solidFill>
                <a:effectLst/>
              </a:rPr>
              <a:t>Create Center for Social Justice, Sustainability, and Community Engagement (same as 3C.2)</a:t>
            </a:r>
          </a:p>
          <a:p>
            <a:pPr lvl="3"/>
            <a:endParaRPr lang="en-US" sz="2000" dirty="0"/>
          </a:p>
          <a:p>
            <a:pPr marL="284163" lvl="3" indent="-231775"/>
            <a:r>
              <a:rPr lang="en-US" sz="2000" dirty="0"/>
              <a:t>Goal 3: Cultivate Social Justice and Environmental Responsibility</a:t>
            </a:r>
          </a:p>
          <a:p>
            <a:pPr marL="682625" indent="-220663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/>
              </a:rPr>
              <a:t>Objective 3B: Build on Student Diversity to Foster Campus-wide Community of Inclusion and Respect</a:t>
            </a:r>
          </a:p>
          <a:p>
            <a:pPr marL="682625" indent="-220663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/>
              </a:rPr>
              <a:t>Objective 3C: Expand and Institutionalize the College’s Commitment to Social Justice &amp; Capacity as a Regional Community Resource</a:t>
            </a:r>
          </a:p>
          <a:p>
            <a:pPr marL="682625" indent="-220663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/>
              </a:rPr>
              <a:t>Objective 3D: Practice and Promote Environmental Sustainability and Social Justice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E5ACAB-5AE5-449D-810E-854278904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5" y="477191"/>
            <a:ext cx="11689173" cy="1036300"/>
          </a:xfrm>
        </p:spPr>
        <p:txBody>
          <a:bodyPr>
            <a:normAutofit/>
          </a:bodyPr>
          <a:lstStyle/>
          <a:p>
            <a:r>
              <a:rPr lang="en-US" b="1" dirty="0"/>
              <a:t>Building AVA (post NSB surge)</a:t>
            </a:r>
            <a:br>
              <a:rPr lang="en-US" dirty="0"/>
            </a:br>
            <a:r>
              <a:rPr lang="en-US" sz="2000" dirty="0"/>
              <a:t> </a:t>
            </a:r>
            <a:r>
              <a:rPr lang="en-US" sz="2000" b="1" dirty="0"/>
              <a:t>(Diversity in STEM, STEM and Green Economy, Social and Environmental Justice Ed. &amp; Impact, &amp; Performance Arts)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89E000-D214-46AC-AEB0-0BE329CEB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95" y="1942639"/>
            <a:ext cx="11846829" cy="458428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+mj-lt"/>
              </a:rPr>
              <a:t>Building A in AV - </a:t>
            </a:r>
            <a:r>
              <a:rPr lang="en-US" sz="2200" b="1" dirty="0">
                <a:latin typeface="+mj-lt"/>
              </a:rPr>
              <a:t>Center for Social Justice, Sustainability &amp; Innovation</a:t>
            </a:r>
          </a:p>
          <a:p>
            <a:pPr lvl="1"/>
            <a:r>
              <a:rPr lang="en-US" sz="2200" dirty="0">
                <a:latin typeface="+mj-lt"/>
              </a:rPr>
              <a:t>Anchor our college readiness and STEM pipeline activities</a:t>
            </a:r>
          </a:p>
          <a:p>
            <a:pPr lvl="2"/>
            <a:r>
              <a:rPr lang="en-US" sz="2200" dirty="0">
                <a:latin typeface="+mj-lt"/>
              </a:rPr>
              <a:t>CSTEP, Harlem RBI University, and Smart Scholars</a:t>
            </a:r>
          </a:p>
          <a:p>
            <a:pPr marL="684213" lvl="2" indent="-222250"/>
            <a:r>
              <a:rPr lang="en-US" sz="2200" dirty="0">
                <a:latin typeface="+mj-lt"/>
              </a:rPr>
              <a:t>House an interdisciplinary social and environmental justice teaching, research and engagement program/activities</a:t>
            </a:r>
          </a:p>
          <a:p>
            <a:pPr marL="684213" lvl="2" indent="-222250"/>
            <a:r>
              <a:rPr lang="en-US" sz="2200" dirty="0">
                <a:latin typeface="+mj-lt"/>
              </a:rPr>
              <a:t>Support our OW-STEM effort linked to NSB</a:t>
            </a:r>
          </a:p>
          <a:p>
            <a:pPr marL="684213" lvl="2" indent="-222250"/>
            <a:r>
              <a:rPr lang="en-US" sz="2200" dirty="0">
                <a:latin typeface="+mj-lt"/>
              </a:rPr>
              <a:t>House community and global engagement education and activities- </a:t>
            </a:r>
          </a:p>
          <a:p>
            <a:pPr marL="1141413" lvl="3" indent="-222250"/>
            <a:r>
              <a:rPr lang="en-US" sz="2200" dirty="0">
                <a:latin typeface="+mj-lt"/>
              </a:rPr>
              <a:t>Global Challenges and UNSD (member)</a:t>
            </a:r>
          </a:p>
          <a:p>
            <a:pPr marL="684213" lvl="2" indent="-222250"/>
            <a:r>
              <a:rPr lang="en-US" sz="2200" dirty="0">
                <a:latin typeface="+mj-lt"/>
              </a:rPr>
              <a:t>Catalyze the rebirth of performance arts at OW</a:t>
            </a:r>
          </a:p>
          <a:p>
            <a:pPr marL="684213" lvl="2" indent="-222250"/>
            <a:r>
              <a:rPr lang="en-US" sz="2200" dirty="0">
                <a:latin typeface="+mj-lt"/>
              </a:rPr>
              <a:t>House our entrepreneurial and post-graduate prep activities (tinker, incubator, career-ignite)</a:t>
            </a:r>
          </a:p>
          <a:p>
            <a:pPr marL="684213" lvl="2" indent="-222250"/>
            <a:r>
              <a:rPr lang="en-US" sz="2200" dirty="0">
                <a:latin typeface="+mj-lt"/>
              </a:rPr>
              <a:t>House our student empowerment center (erase student insecurities)</a:t>
            </a:r>
          </a:p>
          <a:p>
            <a:pPr marL="684213" lvl="2" indent="-222250"/>
            <a:r>
              <a:rPr lang="en-US" sz="2200" dirty="0">
                <a:latin typeface="+mj-lt"/>
              </a:rPr>
              <a:t>House a Multicultural Affairs Center</a:t>
            </a:r>
          </a:p>
          <a:p>
            <a:pPr marL="684213" lvl="2" indent="-222250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0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228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Strategic Plan 2018-2023</vt:lpstr>
      <vt:lpstr>Building AVA (post NSB surge)  (Diversity in STEM, STEM and Green Economy, Social and Environmental Justice Ed. &amp; Impact, &amp; Performance Arts)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of Building A, post NSB surge   (Diversity in STEM, STEM and Green Economy, Social and Environmental Justice Ed. &amp; Impact, &amp; Performance Arts)</dc:title>
  <dc:creator>Timothy Sams</dc:creator>
  <cp:lastModifiedBy>Timothy Sams</cp:lastModifiedBy>
  <cp:revision>4</cp:revision>
  <dcterms:created xsi:type="dcterms:W3CDTF">2022-02-09T14:21:23Z</dcterms:created>
  <dcterms:modified xsi:type="dcterms:W3CDTF">2022-02-18T18:43:12Z</dcterms:modified>
</cp:coreProperties>
</file>