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74" r:id="rId2"/>
    <p:sldId id="272" r:id="rId3"/>
    <p:sldId id="290" r:id="rId4"/>
    <p:sldId id="277" r:id="rId5"/>
    <p:sldId id="276" r:id="rId6"/>
    <p:sldId id="285" r:id="rId7"/>
    <p:sldId id="298" r:id="rId8"/>
    <p:sldId id="296" r:id="rId9"/>
    <p:sldId id="291" r:id="rId10"/>
    <p:sldId id="292" r:id="rId11"/>
    <p:sldId id="293" r:id="rId12"/>
    <p:sldId id="294" r:id="rId13"/>
    <p:sldId id="295" r:id="rId14"/>
    <p:sldId id="297" r:id="rId15"/>
    <p:sldId id="287" r:id="rId16"/>
  </p:sldIdLst>
  <p:sldSz cx="9144000" cy="6858000" type="screen4x3"/>
  <p:notesSz cx="7019925" cy="9305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786" autoAdjust="0"/>
    <p:restoredTop sz="94660"/>
  </p:normalViewPr>
  <p:slideViewPr>
    <p:cSldViewPr>
      <p:cViewPr varScale="1">
        <p:scale>
          <a:sx n="112" d="100"/>
          <a:sy n="112" d="100"/>
        </p:scale>
        <p:origin x="-8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6688" y="0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8BF26-43B5-4CA6-993B-D832000C2DFB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9200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6688" y="8839200"/>
            <a:ext cx="304165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95138-6E35-437F-A3E3-0CABC4A23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564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65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688" y="0"/>
            <a:ext cx="304165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0A19F9-EC1E-4455-92A0-5729834A43BF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6050" y="1163638"/>
            <a:ext cx="4187825" cy="3140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8338"/>
            <a:ext cx="5616575" cy="36639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200"/>
            <a:ext cx="304165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688" y="8839200"/>
            <a:ext cx="304165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D6ADF-15E0-4B7F-BFC6-3F605CA7A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23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01BD-2CCC-46AA-B1DE-8DFED7FEE16B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71D4C0-50FE-420E-B828-CE290C34B22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01BD-2CCC-46AA-B1DE-8DFED7FEE16B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D4C0-50FE-420E-B828-CE290C34B2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01BD-2CCC-46AA-B1DE-8DFED7FEE16B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D4C0-50FE-420E-B828-CE290C34B2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01BD-2CCC-46AA-B1DE-8DFED7FEE16B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D4C0-50FE-420E-B828-CE290C34B2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01BD-2CCC-46AA-B1DE-8DFED7FEE16B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D4C0-50FE-420E-B828-CE290C34B2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01BD-2CCC-46AA-B1DE-8DFED7FEE16B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D4C0-50FE-420E-B828-CE290C34B22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01BD-2CCC-46AA-B1DE-8DFED7FEE16B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D4C0-50FE-420E-B828-CE290C34B22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01BD-2CCC-46AA-B1DE-8DFED7FEE16B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D4C0-50FE-420E-B828-CE290C34B2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01BD-2CCC-46AA-B1DE-8DFED7FEE16B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D4C0-50FE-420E-B828-CE290C34B2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01BD-2CCC-46AA-B1DE-8DFED7FEE16B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D4C0-50FE-420E-B828-CE290C34B2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01BD-2CCC-46AA-B1DE-8DFED7FEE16B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D4C0-50FE-420E-B828-CE290C34B22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43E201BD-2CCC-46AA-B1DE-8DFED7FEE16B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471D4C0-50FE-420E-B828-CE290C34B22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95400"/>
            <a:ext cx="7315200" cy="358140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/>
              <a:t>SCHOLARSHIP RECIPIENT REPORT</a:t>
            </a:r>
            <a:br>
              <a:rPr lang="en-US" sz="4400" b="1" dirty="0" smtClean="0"/>
            </a:br>
            <a:r>
              <a:rPr lang="en-US" sz="4400" b="1" dirty="0" smtClean="0"/>
              <a:t>2017-18</a:t>
            </a:r>
            <a:br>
              <a:rPr lang="en-US" sz="4400" b="1" dirty="0" smtClean="0"/>
            </a:br>
            <a:r>
              <a:rPr lang="en-US" sz="4400" b="1" dirty="0"/>
              <a:t/>
            </a:r>
            <a:br>
              <a:rPr lang="en-US" sz="4400" b="1" dirty="0"/>
            </a:br>
            <a:r>
              <a:rPr lang="en-US" sz="2400" b="1" dirty="0" smtClean="0"/>
              <a:t>Faculty Senate</a:t>
            </a:r>
            <a:br>
              <a:rPr lang="en-US" sz="2400" b="1" dirty="0" smtClean="0"/>
            </a:br>
            <a:r>
              <a:rPr lang="en-US" sz="2400" b="1" dirty="0" smtClean="0"/>
              <a:t>Friday, April 13, 2018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8147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1"/>
            <a:ext cx="7315200" cy="129539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 smtClean="0"/>
              <a:t>SCHOLARSHIP RECIPIENTS </a:t>
            </a:r>
            <a:br>
              <a:rPr lang="en-US" sz="2800" b="1" dirty="0" smtClean="0"/>
            </a:br>
            <a:r>
              <a:rPr lang="en-US" sz="2800" b="1" dirty="0" smtClean="0"/>
              <a:t>BY CLASS STANDING </a:t>
            </a:r>
            <a:br>
              <a:rPr lang="en-US" sz="2800" b="1" dirty="0" smtClean="0"/>
            </a:br>
            <a:r>
              <a:rPr lang="en-US" sz="2800" b="1" dirty="0" smtClean="0"/>
              <a:t>2017-18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133599"/>
            <a:ext cx="7315200" cy="4175761"/>
          </a:xfrm>
        </p:spPr>
        <p:txBody>
          <a:bodyPr/>
          <a:lstStyle/>
          <a:p>
            <a:pPr marL="45720" indent="0">
              <a:buNone/>
            </a:pPr>
            <a:r>
              <a:rPr lang="en-US" dirty="0" smtClean="0"/>
              <a:t>	      </a:t>
            </a:r>
            <a:r>
              <a:rPr lang="en-US" b="1" u="sng" dirty="0" smtClean="0"/>
              <a:t>Scholarships</a:t>
            </a:r>
            <a:r>
              <a:rPr lang="en-US" b="1" dirty="0" smtClean="0"/>
              <a:t>			</a:t>
            </a:r>
            <a:r>
              <a:rPr lang="en-US" b="1" u="sng" dirty="0" smtClean="0"/>
              <a:t>OW</a:t>
            </a:r>
          </a:p>
          <a:p>
            <a:pPr marL="45720" indent="0">
              <a:buNone/>
            </a:pPr>
            <a:endParaRPr lang="en-US" b="1" u="sng" dirty="0"/>
          </a:p>
          <a:p>
            <a:pPr lvl="1"/>
            <a:r>
              <a:rPr lang="en-US" b="1" dirty="0" smtClean="0"/>
              <a:t>Freshman: 13	10.16%			20.4</a:t>
            </a:r>
          </a:p>
          <a:p>
            <a:pPr lvl="1"/>
            <a:endParaRPr lang="en-US" b="1" dirty="0"/>
          </a:p>
          <a:p>
            <a:pPr lvl="1"/>
            <a:r>
              <a:rPr lang="en-US" b="1" dirty="0" smtClean="0"/>
              <a:t>Sophomore: 21	16.41			13.1</a:t>
            </a:r>
          </a:p>
          <a:p>
            <a:pPr lvl="1"/>
            <a:endParaRPr lang="en-US" b="1" dirty="0"/>
          </a:p>
          <a:p>
            <a:pPr lvl="1"/>
            <a:r>
              <a:rPr lang="en-US" b="1" dirty="0" smtClean="0"/>
              <a:t>Junior: 30		23.44			27.0</a:t>
            </a:r>
          </a:p>
          <a:p>
            <a:pPr lvl="1"/>
            <a:endParaRPr lang="en-US" b="1" dirty="0"/>
          </a:p>
          <a:p>
            <a:pPr lvl="1"/>
            <a:r>
              <a:rPr lang="en-US" b="1" dirty="0" smtClean="0"/>
              <a:t>Senior: 54		42.18			30.7</a:t>
            </a:r>
          </a:p>
          <a:p>
            <a:pPr lvl="1"/>
            <a:endParaRPr lang="en-US" b="1" dirty="0"/>
          </a:p>
          <a:p>
            <a:pPr lvl="1"/>
            <a:r>
              <a:rPr lang="en-US" b="1" dirty="0" smtClean="0"/>
              <a:t>Graduate:10	  7.80			  4.9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0470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1"/>
            <a:ext cx="7315200" cy="1066799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/>
              <a:t>SCHOLARSHIP </a:t>
            </a:r>
            <a:r>
              <a:rPr lang="en-US" sz="2800" b="1" dirty="0" smtClean="0"/>
              <a:t>RECIPIENTS BY RACE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>2017-18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133601"/>
            <a:ext cx="7315200" cy="4175760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b="1" u="sng" dirty="0" smtClean="0"/>
              <a:t>Scholarships</a:t>
            </a:r>
            <a:r>
              <a:rPr lang="en-US" b="1" dirty="0"/>
              <a:t>			</a:t>
            </a:r>
            <a:r>
              <a:rPr lang="en-US" b="1" dirty="0" smtClean="0"/>
              <a:t>	</a:t>
            </a:r>
            <a:r>
              <a:rPr lang="en-US" b="1" u="sng" dirty="0" smtClean="0"/>
              <a:t>OW</a:t>
            </a:r>
            <a:endParaRPr lang="en-US" b="1" u="sng" dirty="0"/>
          </a:p>
          <a:p>
            <a:pPr marL="45720" indent="0">
              <a:buNone/>
            </a:pPr>
            <a:endParaRPr lang="en-US" b="1" u="sng" dirty="0"/>
          </a:p>
          <a:p>
            <a:pPr lvl="1"/>
            <a:r>
              <a:rPr lang="en-US" b="1" dirty="0" smtClean="0"/>
              <a:t>Asian: 18</a:t>
            </a:r>
            <a:r>
              <a:rPr lang="en-US" b="1" dirty="0"/>
              <a:t>	</a:t>
            </a:r>
            <a:r>
              <a:rPr lang="en-US" b="1" dirty="0" smtClean="0"/>
              <a:t>	14.60%</a:t>
            </a:r>
            <a:r>
              <a:rPr lang="en-US" b="1" dirty="0"/>
              <a:t>			</a:t>
            </a:r>
            <a:r>
              <a:rPr lang="en-US" b="1" dirty="0" smtClean="0"/>
              <a:t>11.6</a:t>
            </a:r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b="1" dirty="0" smtClean="0"/>
              <a:t>Black: 40	</a:t>
            </a:r>
            <a:r>
              <a:rPr lang="en-US" b="1" dirty="0"/>
              <a:t>	</a:t>
            </a:r>
            <a:r>
              <a:rPr lang="en-US" b="1" dirty="0" smtClean="0"/>
              <a:t>31.25</a:t>
            </a:r>
            <a:r>
              <a:rPr lang="en-US" b="1" dirty="0"/>
              <a:t>			</a:t>
            </a:r>
            <a:r>
              <a:rPr lang="en-US" b="1" dirty="0" smtClean="0"/>
              <a:t>27.2</a:t>
            </a:r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b="1" dirty="0" smtClean="0"/>
              <a:t>Hispanic/Latino: 11</a:t>
            </a:r>
            <a:r>
              <a:rPr lang="en-US" b="1" dirty="0"/>
              <a:t>	</a:t>
            </a:r>
            <a:r>
              <a:rPr lang="en-US" b="1" dirty="0" smtClean="0"/>
              <a:t>  8.59</a:t>
            </a:r>
            <a:r>
              <a:rPr lang="en-US" b="1" dirty="0"/>
              <a:t>			</a:t>
            </a:r>
            <a:r>
              <a:rPr lang="en-US" b="1" dirty="0" smtClean="0"/>
              <a:t>25.3</a:t>
            </a:r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b="1" dirty="0" smtClean="0"/>
              <a:t>White/Non-</a:t>
            </a:r>
            <a:r>
              <a:rPr lang="en-US" b="1" dirty="0" err="1" smtClean="0"/>
              <a:t>Hisp</a:t>
            </a:r>
            <a:r>
              <a:rPr lang="en-US" b="1" dirty="0" smtClean="0"/>
              <a:t>: 48</a:t>
            </a:r>
            <a:r>
              <a:rPr lang="en-US" b="1" dirty="0"/>
              <a:t>	</a:t>
            </a:r>
            <a:r>
              <a:rPr lang="en-US" b="1" dirty="0" smtClean="0"/>
              <a:t>37.50</a:t>
            </a:r>
            <a:r>
              <a:rPr lang="en-US" b="1" dirty="0"/>
              <a:t>			</a:t>
            </a:r>
            <a:r>
              <a:rPr lang="en-US" b="1" dirty="0" smtClean="0"/>
              <a:t>31.6</a:t>
            </a:r>
          </a:p>
          <a:p>
            <a:pPr lvl="1"/>
            <a:endParaRPr lang="en-US" b="1" dirty="0"/>
          </a:p>
          <a:p>
            <a:pPr lvl="1"/>
            <a:r>
              <a:rPr lang="en-US" b="1" dirty="0" smtClean="0"/>
              <a:t>Other: 2		  1.57</a:t>
            </a:r>
          </a:p>
          <a:p>
            <a:pPr lvl="1"/>
            <a:endParaRPr lang="en-US" b="1" dirty="0"/>
          </a:p>
          <a:p>
            <a:pPr lvl="1"/>
            <a:r>
              <a:rPr lang="en-US" b="1" dirty="0" smtClean="0"/>
              <a:t>Unreported: 9	  7.03</a:t>
            </a:r>
            <a:endParaRPr lang="en-US" b="1" dirty="0"/>
          </a:p>
          <a:p>
            <a:pPr marL="320040" lvl="1" indent="0">
              <a:buNone/>
            </a:pPr>
            <a:r>
              <a:rPr lang="en-US" b="1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808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33400"/>
            <a:ext cx="7315200" cy="129539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 smtClean="0"/>
              <a:t>SCHOLARSHIP RECIPIENTS</a:t>
            </a:r>
            <a:br>
              <a:rPr lang="en-US" sz="2800" b="1" dirty="0" smtClean="0"/>
            </a:br>
            <a:r>
              <a:rPr lang="en-US" sz="2800" b="1" dirty="0" smtClean="0"/>
              <a:t>COMMUTER VS. RESIDENTIAL </a:t>
            </a:r>
            <a:br>
              <a:rPr lang="en-US" sz="2800" b="1" dirty="0" smtClean="0"/>
            </a:br>
            <a:r>
              <a:rPr lang="en-US" sz="2800" b="1" dirty="0" smtClean="0"/>
              <a:t>2017-18</a:t>
            </a: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286000"/>
            <a:ext cx="7315200" cy="3200400"/>
          </a:xfrm>
        </p:spPr>
        <p:txBody>
          <a:bodyPr/>
          <a:lstStyle/>
          <a:p>
            <a:r>
              <a:rPr lang="en-US" dirty="0" smtClean="0"/>
              <a:t>	</a:t>
            </a:r>
            <a:r>
              <a:rPr lang="en-US" b="1" u="sng" dirty="0" smtClean="0"/>
              <a:t>Scholarships</a:t>
            </a:r>
            <a:r>
              <a:rPr lang="en-US" b="1" dirty="0" smtClean="0"/>
              <a:t>				</a:t>
            </a:r>
            <a:r>
              <a:rPr lang="en-US" b="1" u="sng" dirty="0" smtClean="0"/>
              <a:t>OW</a:t>
            </a:r>
          </a:p>
          <a:p>
            <a:endParaRPr lang="en-US" b="1" u="sng" dirty="0"/>
          </a:p>
          <a:p>
            <a:r>
              <a:rPr lang="en-US" b="1" dirty="0" smtClean="0"/>
              <a:t>Commuter: 104	81.25%		82.3</a:t>
            </a:r>
          </a:p>
          <a:p>
            <a:endParaRPr lang="en-US" b="1" dirty="0"/>
          </a:p>
          <a:p>
            <a:r>
              <a:rPr lang="en-US" b="1" dirty="0" smtClean="0"/>
              <a:t>Residential: 24	18.75			17.7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04115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33401"/>
            <a:ext cx="7315200" cy="914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 smtClean="0"/>
              <a:t>SCHOLARSHIP RECIPIENTS BY SCHOOL</a:t>
            </a:r>
            <a:br>
              <a:rPr lang="en-US" sz="2800" b="1" dirty="0" smtClean="0"/>
            </a:br>
            <a:r>
              <a:rPr lang="en-US" sz="2800" b="1" dirty="0" smtClean="0"/>
              <a:t>2017-18</a:t>
            </a: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362200"/>
            <a:ext cx="7315200" cy="3276600"/>
          </a:xfrm>
        </p:spPr>
        <p:txBody>
          <a:bodyPr/>
          <a:lstStyle/>
          <a:p>
            <a:r>
              <a:rPr lang="en-US" dirty="0" smtClean="0"/>
              <a:t>		</a:t>
            </a:r>
            <a:r>
              <a:rPr lang="en-US" b="1" u="sng" dirty="0" smtClean="0"/>
              <a:t>Scholarships</a:t>
            </a:r>
            <a:r>
              <a:rPr lang="en-US" b="1" dirty="0" smtClean="0"/>
              <a:t>			</a:t>
            </a:r>
            <a:r>
              <a:rPr lang="en-US" b="1" u="sng" dirty="0" smtClean="0"/>
              <a:t>OW</a:t>
            </a:r>
          </a:p>
          <a:p>
            <a:endParaRPr lang="en-US" b="1" dirty="0" smtClean="0"/>
          </a:p>
          <a:p>
            <a:r>
              <a:rPr lang="en-US" sz="1800" b="1" dirty="0" smtClean="0"/>
              <a:t>School of Arts &amp; Sciences: 92	71.88%		67.2</a:t>
            </a:r>
          </a:p>
          <a:p>
            <a:endParaRPr lang="en-US" sz="1800" b="1" dirty="0"/>
          </a:p>
          <a:p>
            <a:r>
              <a:rPr lang="en-US" sz="1800" b="1" dirty="0" smtClean="0"/>
              <a:t>School of Business: 15		11.71		16.9</a:t>
            </a:r>
          </a:p>
          <a:p>
            <a:endParaRPr lang="en-US" sz="1800" b="1" dirty="0"/>
          </a:p>
          <a:p>
            <a:r>
              <a:rPr lang="en-US" sz="1800" b="1" dirty="0" smtClean="0"/>
              <a:t>School of Education: 20		15.63		  8.6</a:t>
            </a:r>
          </a:p>
          <a:p>
            <a:endParaRPr lang="en-US" sz="1800" b="1" dirty="0"/>
          </a:p>
          <a:p>
            <a:r>
              <a:rPr lang="en-US" sz="1800" b="1" dirty="0" smtClean="0"/>
              <a:t>School of Professional Studies:1	    .78		  3.1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417947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73152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Institutional Advancement </a:t>
            </a:r>
            <a:br>
              <a:rPr lang="en-US" sz="3200" b="1" dirty="0" smtClean="0"/>
            </a:br>
            <a:r>
              <a:rPr lang="en-US" sz="3200" b="1" dirty="0" smtClean="0"/>
              <a:t>Upcoming Events – Spring 2018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81201"/>
            <a:ext cx="7315200" cy="4328160"/>
          </a:xfrm>
        </p:spPr>
        <p:txBody>
          <a:bodyPr>
            <a:normAutofit/>
          </a:bodyPr>
          <a:lstStyle/>
          <a:p>
            <a:r>
              <a:rPr lang="en-US" sz="1600" b="1" dirty="0" smtClean="0"/>
              <a:t>Executive Leadership Forum w/ Ken Chenault, Chairman &amp; Managing Director of General Catalyst, Board of Directors Facebook and former Chairman &amp; CEO of American Express – Wed, April 18, 2018 @ Crest Hollow Country Club, Woodbury (11:30 am – 2:00 pm)</a:t>
            </a:r>
          </a:p>
          <a:p>
            <a:endParaRPr lang="en-US" sz="1600" b="1" dirty="0"/>
          </a:p>
          <a:p>
            <a:r>
              <a:rPr lang="en-US" sz="1600" b="1" dirty="0" smtClean="0"/>
              <a:t>Alumni Reunion – Wed, May 2, 2018 @ Jericho Terrace, Mineola</a:t>
            </a:r>
          </a:p>
          <a:p>
            <a:pPr marL="45720" indent="0">
              <a:buNone/>
            </a:pPr>
            <a:r>
              <a:rPr lang="en-US" sz="1600" b="1" dirty="0" smtClean="0"/>
              <a:t>   (5:00 – 9:00 pm)</a:t>
            </a:r>
          </a:p>
          <a:p>
            <a:pPr marL="45720" indent="0">
              <a:buNone/>
            </a:pPr>
            <a:endParaRPr lang="en-US" sz="1600" b="1" dirty="0"/>
          </a:p>
          <a:p>
            <a:r>
              <a:rPr lang="en-US" sz="1600" b="1" dirty="0" smtClean="0"/>
              <a:t>Alumni Reunion – </a:t>
            </a:r>
          </a:p>
          <a:p>
            <a:pPr marL="45720" indent="0">
              <a:buNone/>
            </a:pPr>
            <a:r>
              <a:rPr lang="en-US" sz="1600" b="1" dirty="0"/>
              <a:t> </a:t>
            </a:r>
            <a:r>
              <a:rPr lang="en-US" sz="1600" b="1" dirty="0" smtClean="0"/>
              <a:t>  June 2018 @ BK9, Brooklyn</a:t>
            </a:r>
          </a:p>
          <a:p>
            <a:pPr marL="45720" indent="0">
              <a:buNone/>
            </a:pPr>
            <a:r>
              <a:rPr lang="en-US" sz="1600" b="1" dirty="0" smtClean="0"/>
              <a:t>   (Date/Time TBD)</a:t>
            </a:r>
          </a:p>
          <a:p>
            <a:pPr marL="45720" indent="0">
              <a:buNone/>
            </a:pPr>
            <a:endParaRPr lang="en-US" sz="1600" b="1" dirty="0"/>
          </a:p>
          <a:p>
            <a:r>
              <a:rPr lang="en-US" sz="1600" b="1" dirty="0" smtClean="0"/>
              <a:t>Polo Match (Date/Time TBD)</a:t>
            </a:r>
            <a:endParaRPr lang="en-US" sz="1600" b="1" dirty="0"/>
          </a:p>
          <a:p>
            <a:pPr marL="45720" indent="0" algn="ctr">
              <a:buNone/>
            </a:pPr>
            <a:r>
              <a:rPr lang="en-US" sz="1800" b="1" dirty="0" smtClean="0"/>
              <a:t> </a:t>
            </a:r>
            <a:endParaRPr lang="en-US" sz="1800" dirty="0"/>
          </a:p>
        </p:txBody>
      </p:sp>
      <p:pic>
        <p:nvPicPr>
          <p:cNvPr id="1026" name="Picture 2" descr="C:\Users\edwardsw\Pictures\BK9, Brooklyn, N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657600"/>
            <a:ext cx="3886200" cy="29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edwardsw\Pictures\Ken Chenaul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09800"/>
            <a:ext cx="9144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edwardsw\Pictures\Polo Match 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655733"/>
            <a:ext cx="17526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990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6200"/>
            <a:ext cx="7315200" cy="8382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If We Live Up To Our Mission</a:t>
            </a: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066800"/>
            <a:ext cx="7315200" cy="5562600"/>
          </a:xfrm>
        </p:spPr>
        <p:txBody>
          <a:bodyPr/>
          <a:lstStyle/>
          <a:p>
            <a:pPr algn="ctr"/>
            <a:r>
              <a:rPr lang="en-US" sz="2000" dirty="0" smtClean="0"/>
              <a:t>The continued awarding of scholarships helps the College attract talented students, providing them opportunities to succeed academically and in the workplace post-graduation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26" name="Picture 2" descr="C:\Users\edwardsw\Pictures\Black College Graduat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165" y="2362200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149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33401"/>
            <a:ext cx="73152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/>
              <a:t>SUNY OLD WESTBURY CAMPUS HISTORY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524000"/>
            <a:ext cx="7315200" cy="4802232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/>
              <a:t>The College at Old Westbury was chartered in 1965 by then SUNY Chancellor, Samuel B. Gould, who sought to add to the state system a college that was innovative in curricula and academic policy.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/>
              <a:t>The College’s first president, Harris Wofford, envisioned the creation of a small experimental institution centered on a common core of courses and individualized student projects that would draw a diverse but talented group of students and faculty together.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/>
              <a:t>The concept of one-third, one-third, and one-third.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/>
              <a:t>SUNY Board of Trustees appointed Calvin O. Butts, III, President in September 1999.  As Pastor of the historic Abyssinian Baptist Church in New York City, he was/is recognized for his work as a community activist.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/>
              <a:t>As the College celebrated its 50</a:t>
            </a:r>
            <a:r>
              <a:rPr lang="en-US" sz="1600" b="1" baseline="30000" dirty="0"/>
              <a:t>th</a:t>
            </a:r>
            <a:r>
              <a:rPr lang="en-US" sz="1600" b="1" dirty="0"/>
              <a:t> anniversary, diversity remains a trademark that sets it apart from other campuses within the State University of New York system. </a:t>
            </a:r>
            <a:endParaRPr lang="en-US" sz="1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3864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1"/>
            <a:ext cx="7315200" cy="91439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 smtClean="0"/>
              <a:t>Student Profile by Gender</a:t>
            </a:r>
            <a:br>
              <a:rPr lang="en-US" sz="2800" b="1" dirty="0" smtClean="0"/>
            </a:br>
            <a:r>
              <a:rPr lang="en-US" sz="2800" b="1" dirty="0" smtClean="0"/>
              <a:t>Fall 2017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133599"/>
            <a:ext cx="7315200" cy="4175761"/>
          </a:xfrm>
        </p:spPr>
        <p:txBody>
          <a:bodyPr/>
          <a:lstStyle/>
          <a:p>
            <a:pPr marL="45720" indent="0">
              <a:buNone/>
            </a:pPr>
            <a:r>
              <a:rPr lang="en-US" b="1" dirty="0" smtClean="0"/>
              <a:t>		</a:t>
            </a:r>
            <a:r>
              <a:rPr lang="en-US" b="1" u="sng" dirty="0" smtClean="0"/>
              <a:t>OLD WESTBURY</a:t>
            </a:r>
            <a:r>
              <a:rPr lang="en-US" b="1" dirty="0" smtClean="0"/>
              <a:t>*		</a:t>
            </a:r>
            <a:r>
              <a:rPr lang="en-US" b="1" u="sng" dirty="0" smtClean="0"/>
              <a:t>SUNY</a:t>
            </a:r>
            <a:r>
              <a:rPr lang="en-US" b="1" dirty="0" smtClean="0"/>
              <a:t>**</a:t>
            </a:r>
            <a:endParaRPr lang="en-US" b="1" u="sng" dirty="0"/>
          </a:p>
          <a:p>
            <a:pPr marL="45720" indent="0">
              <a:buNone/>
            </a:pPr>
            <a:endParaRPr lang="en-US" b="1" u="sng" dirty="0" smtClean="0"/>
          </a:p>
          <a:p>
            <a:pPr marL="45720" indent="0">
              <a:buNone/>
            </a:pPr>
            <a:r>
              <a:rPr lang="en-US" b="1" dirty="0" smtClean="0"/>
              <a:t>Female 	58.3%				54%</a:t>
            </a:r>
          </a:p>
          <a:p>
            <a:pPr marL="45720" indent="0">
              <a:buNone/>
            </a:pPr>
            <a:endParaRPr lang="en-US" b="1" dirty="0"/>
          </a:p>
          <a:p>
            <a:pPr marL="45720" indent="0">
              <a:buNone/>
            </a:pPr>
            <a:r>
              <a:rPr lang="en-US" b="1" dirty="0" smtClean="0"/>
              <a:t>Male		41.7				46</a:t>
            </a:r>
          </a:p>
          <a:p>
            <a:pPr marL="45720" indent="0">
              <a:buNone/>
            </a:pPr>
            <a:endParaRPr lang="en-US" b="1" dirty="0"/>
          </a:p>
          <a:p>
            <a:pPr marL="45720" indent="0">
              <a:buNone/>
            </a:pPr>
            <a:endParaRPr lang="en-US" b="1" dirty="0" smtClean="0"/>
          </a:p>
          <a:p>
            <a:pPr marL="45720" indent="0">
              <a:buNone/>
            </a:pPr>
            <a:endParaRPr lang="en-US" b="1" dirty="0"/>
          </a:p>
          <a:p>
            <a:pPr marL="45720" indent="0" algn="ctr">
              <a:buNone/>
            </a:pPr>
            <a:r>
              <a:rPr lang="en-US" sz="1200" b="1" i="1" dirty="0"/>
              <a:t>*SUNY Old Westbury, Student Profiles Fall 2017, Office of Institutional Research &amp; Assessment </a:t>
            </a:r>
            <a:r>
              <a:rPr lang="en-US" sz="1200" b="1" i="1" dirty="0" smtClean="0"/>
              <a:t>(January 2018) </a:t>
            </a:r>
          </a:p>
          <a:p>
            <a:pPr marL="45720" indent="0" algn="ctr">
              <a:buNone/>
            </a:pPr>
            <a:r>
              <a:rPr lang="en-US" sz="1200" b="1" i="1" dirty="0" smtClean="0"/>
              <a:t>**</a:t>
            </a:r>
            <a:r>
              <a:rPr lang="en-US" sz="1200" b="1" i="1" dirty="0"/>
              <a:t>www.suny.edu/about/fast-facts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33525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33401"/>
            <a:ext cx="73152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 smtClean="0"/>
              <a:t>Student Profile by Race</a:t>
            </a:r>
            <a:br>
              <a:rPr lang="en-US" sz="2800" b="1" dirty="0" smtClean="0"/>
            </a:br>
            <a:r>
              <a:rPr lang="en-US" sz="2800" b="1" dirty="0" smtClean="0"/>
              <a:t>Fall 2017</a:t>
            </a: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b="1" dirty="0" smtClean="0"/>
              <a:t>	</a:t>
            </a:r>
            <a:r>
              <a:rPr lang="en-US" sz="1800" b="1" u="sng" dirty="0" smtClean="0"/>
              <a:t>OLD WESTBURY</a:t>
            </a:r>
            <a:r>
              <a:rPr lang="en-US" sz="1800" b="1" dirty="0" smtClean="0"/>
              <a:t>*	</a:t>
            </a:r>
            <a:r>
              <a:rPr lang="en-US" sz="1800" b="1" u="sng" dirty="0" smtClean="0"/>
              <a:t>SUNY</a:t>
            </a:r>
            <a:r>
              <a:rPr lang="en-US" sz="1800" b="1" dirty="0" smtClean="0"/>
              <a:t>**</a:t>
            </a:r>
          </a:p>
          <a:p>
            <a:endParaRPr lang="en-US" sz="2000" b="1" dirty="0" smtClean="0"/>
          </a:p>
          <a:p>
            <a:r>
              <a:rPr lang="en-US" sz="1800" b="1" dirty="0" smtClean="0"/>
              <a:t>Asian			11.6% 	(+.2)***		  6.2 	(+.9)	</a:t>
            </a:r>
          </a:p>
          <a:p>
            <a:endParaRPr lang="en-US" sz="1800" b="1" dirty="0"/>
          </a:p>
          <a:p>
            <a:r>
              <a:rPr lang="en-US" sz="1800" b="1" dirty="0" smtClean="0"/>
              <a:t>Black			27.2 	</a:t>
            </a:r>
            <a:r>
              <a:rPr lang="en-US" sz="1800" b="1" dirty="0" smtClean="0">
                <a:solidFill>
                  <a:srgbClr val="FF0000"/>
                </a:solidFill>
              </a:rPr>
              <a:t>(-.3)</a:t>
            </a:r>
            <a:r>
              <a:rPr lang="en-US" sz="1800" b="1" dirty="0" smtClean="0"/>
              <a:t>		11.0 	(+.4)</a:t>
            </a:r>
          </a:p>
          <a:p>
            <a:r>
              <a:rPr lang="en-US" sz="1800" b="1" dirty="0" smtClean="0"/>
              <a:t>				</a:t>
            </a:r>
            <a:endParaRPr lang="en-US" sz="1800" b="1" dirty="0"/>
          </a:p>
          <a:p>
            <a:r>
              <a:rPr lang="en-US" sz="1800" b="1" dirty="0" smtClean="0"/>
              <a:t>Hispanic/Latino		25.3 	(+.8)		13.0 	(+1.5)</a:t>
            </a:r>
          </a:p>
          <a:p>
            <a:r>
              <a:rPr lang="en-US" sz="1800" b="1" dirty="0" smtClean="0"/>
              <a:t>			</a:t>
            </a:r>
          </a:p>
          <a:p>
            <a:r>
              <a:rPr lang="en-US" sz="1800" b="1" dirty="0"/>
              <a:t>	</a:t>
            </a:r>
            <a:r>
              <a:rPr lang="en-US" sz="1800" b="1" dirty="0" smtClean="0"/>
              <a:t>		URM=52.5%</a:t>
            </a:r>
            <a:r>
              <a:rPr lang="en-US" sz="1800" b="1" dirty="0"/>
              <a:t>		</a:t>
            </a:r>
            <a:r>
              <a:rPr lang="en-US" sz="1800" b="1" dirty="0" smtClean="0"/>
              <a:t>URM=24.0%</a:t>
            </a:r>
          </a:p>
          <a:p>
            <a:endParaRPr lang="en-US" sz="1800" b="1" dirty="0" smtClean="0"/>
          </a:p>
          <a:p>
            <a:r>
              <a:rPr lang="en-US" sz="1800" b="1" dirty="0" smtClean="0"/>
              <a:t>Two or More	  	  0.1 	</a:t>
            </a:r>
            <a:r>
              <a:rPr lang="en-US" sz="1800" b="1" dirty="0" smtClean="0">
                <a:solidFill>
                  <a:srgbClr val="FF0000"/>
                </a:solidFill>
              </a:rPr>
              <a:t>(-2.3)</a:t>
            </a:r>
            <a:r>
              <a:rPr lang="en-US" sz="1800" b="1" dirty="0" smtClean="0"/>
              <a:t>		N/A</a:t>
            </a:r>
          </a:p>
          <a:p>
            <a:endParaRPr lang="en-US" sz="1800" b="1" dirty="0"/>
          </a:p>
          <a:p>
            <a:r>
              <a:rPr lang="en-US" sz="1800" b="1" dirty="0" smtClean="0"/>
              <a:t>White/			31.6 	(+.3)		56.5 	</a:t>
            </a:r>
            <a:r>
              <a:rPr lang="en-US" sz="1800" b="1" dirty="0" smtClean="0">
                <a:solidFill>
                  <a:srgbClr val="FF0000"/>
                </a:solidFill>
              </a:rPr>
              <a:t>(-1.5)</a:t>
            </a:r>
          </a:p>
          <a:p>
            <a:r>
              <a:rPr lang="en-US" sz="1800" b="1" dirty="0"/>
              <a:t> </a:t>
            </a:r>
            <a:r>
              <a:rPr lang="en-US" sz="1800" b="1" dirty="0" smtClean="0"/>
              <a:t>    Non-Hispanic</a:t>
            </a:r>
          </a:p>
          <a:p>
            <a:pPr algn="ctr"/>
            <a:endParaRPr lang="en-US" sz="1000" b="1" i="1" dirty="0" smtClean="0"/>
          </a:p>
          <a:p>
            <a:pPr algn="ctr"/>
            <a:r>
              <a:rPr lang="en-US" sz="1000" b="1" i="1" dirty="0" smtClean="0"/>
              <a:t>*SUNY Old Westbury, Student </a:t>
            </a:r>
            <a:r>
              <a:rPr lang="en-US" sz="1000" b="1" i="1" dirty="0"/>
              <a:t>Profiles Fall </a:t>
            </a:r>
            <a:r>
              <a:rPr lang="en-US" sz="1000" b="1" i="1" dirty="0" smtClean="0"/>
              <a:t>2017, </a:t>
            </a:r>
            <a:r>
              <a:rPr lang="en-US" sz="1000" b="1" i="1" dirty="0"/>
              <a:t>Office of Institutional Research &amp; Assessment </a:t>
            </a:r>
            <a:r>
              <a:rPr lang="en-US" sz="1000" b="1" i="1" dirty="0" smtClean="0"/>
              <a:t>(January 2018) **www.suny.edu/about/fast-facts</a:t>
            </a:r>
            <a:r>
              <a:rPr lang="en-US" sz="1000" b="1" dirty="0" smtClean="0"/>
              <a:t>/</a:t>
            </a:r>
          </a:p>
          <a:p>
            <a:pPr algn="ctr"/>
            <a:r>
              <a:rPr lang="en-US" sz="1000" b="1" dirty="0" smtClean="0"/>
              <a:t>***Percent differential from previous year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7176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599"/>
            <a:ext cx="7315200" cy="914401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/>
              <a:t>OW Commuter vs. Residential Students by Race</a:t>
            </a:r>
            <a:br>
              <a:rPr lang="en-US" sz="2400" b="1" dirty="0" smtClean="0"/>
            </a:br>
            <a:r>
              <a:rPr lang="en-US" sz="2400" b="1" dirty="0" smtClean="0"/>
              <a:t>Fall 2017*</a:t>
            </a:r>
            <a:endParaRPr lang="en-US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752600"/>
            <a:ext cx="7315200" cy="4800600"/>
          </a:xfrm>
        </p:spPr>
        <p:txBody>
          <a:bodyPr>
            <a:normAutofit fontScale="92500" lnSpcReduction="20000"/>
          </a:bodyPr>
          <a:lstStyle/>
          <a:p>
            <a:endParaRPr lang="en-US" b="1" dirty="0" smtClean="0"/>
          </a:p>
          <a:p>
            <a:r>
              <a:rPr lang="en-US" b="1" dirty="0" smtClean="0"/>
              <a:t>	     	</a:t>
            </a:r>
            <a:r>
              <a:rPr lang="en-US" b="1" u="sng" dirty="0" smtClean="0"/>
              <a:t>Commuters</a:t>
            </a:r>
            <a:r>
              <a:rPr lang="en-US" b="1" dirty="0" smtClean="0"/>
              <a:t>	  	</a:t>
            </a:r>
            <a:r>
              <a:rPr lang="en-US" b="1" u="sng" dirty="0" smtClean="0"/>
              <a:t>Residential</a:t>
            </a:r>
          </a:p>
          <a:p>
            <a:r>
              <a:rPr lang="en-US" sz="1800" b="1" dirty="0" smtClean="0"/>
              <a:t>Asian		13.0%	(+.3)**		  5.0 	</a:t>
            </a:r>
            <a:r>
              <a:rPr lang="en-US" sz="1800" b="1" dirty="0" smtClean="0">
                <a:solidFill>
                  <a:srgbClr val="FF0000"/>
                </a:solidFill>
              </a:rPr>
              <a:t>(-.5)</a:t>
            </a:r>
          </a:p>
          <a:p>
            <a:endParaRPr lang="en-US" sz="1800" b="1" dirty="0" smtClean="0"/>
          </a:p>
          <a:p>
            <a:r>
              <a:rPr lang="en-US" sz="1800" b="1" dirty="0" smtClean="0"/>
              <a:t>Black		22.9 	(+1.0)		53.1 	(+1.1)</a:t>
            </a:r>
          </a:p>
          <a:p>
            <a:r>
              <a:rPr lang="en-US" sz="1800" b="1" dirty="0" smtClean="0"/>
              <a:t>			</a:t>
            </a:r>
          </a:p>
          <a:p>
            <a:r>
              <a:rPr lang="en-US" sz="1800" b="1" dirty="0" smtClean="0"/>
              <a:t>Hispanic/	25.3 	(+1.7)		26.7 	(+.4)</a:t>
            </a:r>
          </a:p>
          <a:p>
            <a:r>
              <a:rPr lang="en-US" sz="1800" b="1" dirty="0" smtClean="0"/>
              <a:t>     Latino</a:t>
            </a:r>
          </a:p>
          <a:p>
            <a:r>
              <a:rPr lang="en-US" sz="1800" b="1" dirty="0"/>
              <a:t>	</a:t>
            </a:r>
            <a:r>
              <a:rPr lang="en-US" sz="1800" b="1" dirty="0" smtClean="0"/>
              <a:t>	URM=48.2%</a:t>
            </a:r>
            <a:r>
              <a:rPr lang="en-US" sz="1800" b="1" dirty="0"/>
              <a:t>		</a:t>
            </a:r>
            <a:r>
              <a:rPr lang="en-US" sz="1800" b="1" dirty="0" smtClean="0"/>
              <a:t>URM=79.8%</a:t>
            </a:r>
            <a:endParaRPr lang="en-US" sz="1800" b="1" dirty="0"/>
          </a:p>
          <a:p>
            <a:endParaRPr lang="en-US" sz="1800" b="1" dirty="0" smtClean="0"/>
          </a:p>
          <a:p>
            <a:r>
              <a:rPr lang="en-US" sz="1800" b="1" dirty="0" smtClean="0"/>
              <a:t>Two or More	  0.1 	</a:t>
            </a:r>
            <a:r>
              <a:rPr lang="en-US" sz="1800" b="1" dirty="0" smtClean="0">
                <a:solidFill>
                  <a:srgbClr val="FF0000"/>
                </a:solidFill>
              </a:rPr>
              <a:t>(-2.4)</a:t>
            </a:r>
            <a:r>
              <a:rPr lang="en-US" sz="1800" b="1" dirty="0" smtClean="0"/>
              <a:t>		  0.0 	</a:t>
            </a:r>
            <a:r>
              <a:rPr lang="en-US" sz="1800" b="1" dirty="0" smtClean="0">
                <a:solidFill>
                  <a:srgbClr val="FF0000"/>
                </a:solidFill>
              </a:rPr>
              <a:t>(-3.5)</a:t>
            </a:r>
          </a:p>
          <a:p>
            <a:endParaRPr lang="en-US" sz="1800" b="1" dirty="0" smtClean="0"/>
          </a:p>
          <a:p>
            <a:r>
              <a:rPr lang="en-US" sz="1800" b="1" dirty="0" smtClean="0"/>
              <a:t>White/		35.7 	</a:t>
            </a:r>
            <a:r>
              <a:rPr lang="en-US" sz="1800" b="1" dirty="0" smtClean="0">
                <a:solidFill>
                  <a:srgbClr val="FF0000"/>
                </a:solidFill>
              </a:rPr>
              <a:t>(-1.4)</a:t>
            </a:r>
            <a:r>
              <a:rPr lang="en-US" sz="1800" b="1" dirty="0" smtClean="0"/>
              <a:t>		10.3 	(+.5)</a:t>
            </a:r>
          </a:p>
          <a:p>
            <a:r>
              <a:rPr lang="en-US" sz="1800" b="1" dirty="0"/>
              <a:t> </a:t>
            </a:r>
            <a:r>
              <a:rPr lang="en-US" sz="1800" b="1" dirty="0" smtClean="0"/>
              <a:t>    Non-Hispanic</a:t>
            </a:r>
          </a:p>
          <a:p>
            <a:endParaRPr lang="en-US" sz="1000" b="1" i="1" dirty="0" smtClean="0"/>
          </a:p>
          <a:p>
            <a:pPr algn="ctr"/>
            <a:endParaRPr lang="en-US" sz="1000" b="1" i="1" dirty="0" smtClean="0"/>
          </a:p>
          <a:p>
            <a:pPr algn="ctr"/>
            <a:r>
              <a:rPr lang="en-US" sz="1000" b="1" i="1" dirty="0" smtClean="0"/>
              <a:t>*SUNY Old Westbury, Student Profiles Fall 2017, Office of Institutional Research &amp; Assessment (January 2018)</a:t>
            </a:r>
          </a:p>
          <a:p>
            <a:pPr algn="r"/>
            <a:r>
              <a:rPr lang="en-US" sz="1000" b="1" i="1" dirty="0" smtClean="0"/>
              <a:t>**</a:t>
            </a:r>
            <a:r>
              <a:rPr lang="en-US" sz="1000" b="1" dirty="0" smtClean="0"/>
              <a:t>Percent differential from previous year</a:t>
            </a:r>
            <a:r>
              <a:rPr lang="en-US" sz="1800" b="1" dirty="0" smtClean="0"/>
              <a:t>		</a:t>
            </a:r>
            <a:r>
              <a:rPr lang="en-US" sz="1800" dirty="0" smtClean="0"/>
              <a:t>	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6985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33401"/>
            <a:ext cx="73152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 smtClean="0"/>
              <a:t>Income Disparity by Permanent Residence</a:t>
            </a: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752600"/>
            <a:ext cx="7315200" cy="4558562"/>
          </a:xfrm>
        </p:spPr>
        <p:txBody>
          <a:bodyPr/>
          <a:lstStyle/>
          <a:p>
            <a:pPr algn="ctr"/>
            <a:r>
              <a:rPr lang="en-US" b="1" u="sng" dirty="0" smtClean="0"/>
              <a:t>Average Annual Household Income</a:t>
            </a:r>
            <a:endParaRPr lang="en-US" b="1" dirty="0" smtClean="0"/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Nassau County	50.4%		$93,696*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Suffolk County	24.2		$85,196*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 New York City/ 	 21.5		 $44,850**</a:t>
            </a:r>
          </a:p>
          <a:p>
            <a:r>
              <a:rPr lang="en-US" b="1" dirty="0" smtClean="0"/>
              <a:t>		(Brooklyn)</a:t>
            </a:r>
            <a:endParaRPr lang="en-US" b="1" dirty="0"/>
          </a:p>
          <a:p>
            <a:pPr algn="ctr"/>
            <a:endParaRPr lang="en-US" sz="1200" b="1" dirty="0" smtClean="0"/>
          </a:p>
          <a:p>
            <a:pPr algn="ctr"/>
            <a:r>
              <a:rPr lang="en-US" sz="1200" b="1" i="1" dirty="0" smtClean="0"/>
              <a:t>*</a:t>
            </a:r>
            <a:r>
              <a:rPr lang="en-US" sz="1200" b="1" i="1" dirty="0"/>
              <a:t>https://www.newyorkfed.org/data-and-statistics/regional-data-center/.../</a:t>
            </a:r>
            <a:r>
              <a:rPr lang="en-US" sz="1200" b="1" i="1" dirty="0" smtClean="0"/>
              <a:t>longisland.html</a:t>
            </a:r>
          </a:p>
          <a:p>
            <a:pPr algn="ctr"/>
            <a:endParaRPr lang="en-US" sz="1200" b="1" i="1" dirty="0"/>
          </a:p>
          <a:p>
            <a:pPr algn="ctr"/>
            <a:r>
              <a:rPr lang="en-US" sz="1200" b="1" i="1" dirty="0" smtClean="0"/>
              <a:t>**</a:t>
            </a:r>
            <a:r>
              <a:rPr lang="en-US" sz="1200" b="1" i="1" dirty="0"/>
              <a:t>https://http://www.slate.com/articles/business/moneybox/2014/01/new_york_city_census_data</a:t>
            </a:r>
            <a:endParaRPr lang="en-US" b="1" u="sng" dirty="0"/>
          </a:p>
          <a:p>
            <a:endParaRPr lang="en-US" b="1" dirty="0" smtClean="0"/>
          </a:p>
          <a:p>
            <a:pPr algn="ctr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320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04800"/>
            <a:ext cx="7315200" cy="12192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THE OFFICE OF</a:t>
            </a:r>
            <a:br>
              <a:rPr lang="en-US" sz="3600" b="1" dirty="0" smtClean="0"/>
            </a:br>
            <a:r>
              <a:rPr lang="en-US" sz="3600" b="1" dirty="0" smtClean="0"/>
              <a:t>INSTITUTIONAL ADVANCEMENT</a:t>
            </a: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752600"/>
            <a:ext cx="7315200" cy="455856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/>
              <a:t>Donor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/>
              <a:t>Donor Relations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/>
              <a:t>Donor Stewardship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/>
              <a:t>Fundraising Events/Strategies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/>
              <a:t>Alumni Relations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/>
              <a:t>Support the College’s priorities and initiatives.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11654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1"/>
            <a:ext cx="7315200" cy="1676399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/>
              <a:t>SCHOLARSHIP RECIPIENTS 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2017-18</a:t>
            </a:r>
            <a:br>
              <a:rPr lang="en-US" sz="2800" b="1" dirty="0" smtClean="0"/>
            </a:br>
            <a:r>
              <a:rPr lang="en-US" sz="2800" b="1" dirty="0" smtClean="0"/>
              <a:t>A FEW FAST FACTS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43200"/>
            <a:ext cx="7315200" cy="2590800"/>
          </a:xfrm>
        </p:spPr>
        <p:txBody>
          <a:bodyPr/>
          <a:lstStyle/>
          <a:p>
            <a:pPr marL="45720" indent="0" algn="ctr">
              <a:buNone/>
            </a:pPr>
            <a:r>
              <a:rPr lang="en-US" sz="2800" b="1" dirty="0"/>
              <a:t>The Old Westbury College Foundation Awarded 128 Scholarships for Academic Year 2017-18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892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 smtClean="0"/>
              <a:t>SCHOLARSHIP RECIPIENTS BY GENDER</a:t>
            </a:r>
            <a:br>
              <a:rPr lang="en-US" sz="2800" b="1" dirty="0" smtClean="0"/>
            </a:br>
            <a:r>
              <a:rPr lang="en-US" sz="2800" b="1" dirty="0" smtClean="0"/>
              <a:t>2017-18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362201"/>
            <a:ext cx="7315200" cy="3947160"/>
          </a:xfrm>
        </p:spPr>
        <p:txBody>
          <a:bodyPr/>
          <a:lstStyle/>
          <a:p>
            <a:pPr marL="45720" indent="0">
              <a:buNone/>
            </a:pPr>
            <a:r>
              <a:rPr lang="en-US" b="1" dirty="0" smtClean="0"/>
              <a:t>	</a:t>
            </a:r>
            <a:r>
              <a:rPr lang="en-US" b="1" u="sng" dirty="0" smtClean="0"/>
              <a:t>Scholarships</a:t>
            </a:r>
            <a:r>
              <a:rPr lang="en-US" b="1" dirty="0" smtClean="0"/>
              <a:t>				</a:t>
            </a:r>
            <a:r>
              <a:rPr lang="en-US" b="1" u="sng" dirty="0" smtClean="0"/>
              <a:t>OW</a:t>
            </a:r>
            <a:endParaRPr lang="en-US" b="1" dirty="0" smtClean="0"/>
          </a:p>
          <a:p>
            <a:pPr marL="45720" indent="0">
              <a:buNone/>
            </a:pPr>
            <a:endParaRPr lang="en-US" b="1" dirty="0" smtClean="0"/>
          </a:p>
          <a:p>
            <a:pPr marL="45720" indent="0">
              <a:buNone/>
            </a:pPr>
            <a:r>
              <a:rPr lang="en-US" b="1" dirty="0"/>
              <a:t>Female: 93 students	</a:t>
            </a:r>
            <a:r>
              <a:rPr lang="en-US" b="1" dirty="0" smtClean="0"/>
              <a:t>72.66%</a:t>
            </a:r>
            <a:r>
              <a:rPr lang="en-US" b="1" dirty="0"/>
              <a:t>			58.3</a:t>
            </a:r>
          </a:p>
          <a:p>
            <a:pPr marL="45720" indent="0">
              <a:buNone/>
            </a:pPr>
            <a:endParaRPr lang="en-US" b="1" dirty="0"/>
          </a:p>
          <a:p>
            <a:pPr marL="45720" indent="0">
              <a:buNone/>
            </a:pPr>
            <a:r>
              <a:rPr lang="en-US" b="1" dirty="0" smtClean="0"/>
              <a:t>Male: 35 		27.34			41.7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64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5484</TotalTime>
  <Words>290</Words>
  <Application>Microsoft Office PowerPoint</Application>
  <PresentationFormat>On-screen Show (4:3)</PresentationFormat>
  <Paragraphs>146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Perspective</vt:lpstr>
      <vt:lpstr>SCHOLARSHIP RECIPIENT REPORT 2017-18  Faculty Senate Friday, April 13, 2018</vt:lpstr>
      <vt:lpstr>SUNY OLD WESTBURY CAMPUS HISTORY</vt:lpstr>
      <vt:lpstr>Student Profile by Gender Fall 2017</vt:lpstr>
      <vt:lpstr>Student Profile by Race Fall 2017</vt:lpstr>
      <vt:lpstr>OW Commuter vs. Residential Students by Race Fall 2017*</vt:lpstr>
      <vt:lpstr>Income Disparity by Permanent Residence</vt:lpstr>
      <vt:lpstr>THE OFFICE OF INSTITUTIONAL ADVANCEMENT</vt:lpstr>
      <vt:lpstr>SCHOLARSHIP RECIPIENTS  2017-18 A FEW FAST FACTS</vt:lpstr>
      <vt:lpstr>SCHOLARSHIP RECIPIENTS BY GENDER 2017-18</vt:lpstr>
      <vt:lpstr>SCHOLARSHIP RECIPIENTS  BY CLASS STANDING  2017-18</vt:lpstr>
      <vt:lpstr>SCHOLARSHIP RECIPIENTS BY RACE 2017-18</vt:lpstr>
      <vt:lpstr>SCHOLARSHIP RECIPIENTS COMMUTER VS. RESIDENTIAL  2017-18</vt:lpstr>
      <vt:lpstr>SCHOLARSHIP RECIPIENTS BY SCHOOL 2017-18</vt:lpstr>
      <vt:lpstr>Institutional Advancement  Upcoming Events – Spring 2018</vt:lpstr>
      <vt:lpstr>If We Live Up To Our Mission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Old Westbury’s Uniqueness</dc:title>
  <dc:creator>Wayne Edwards</dc:creator>
  <cp:lastModifiedBy>Wayne Edwards</cp:lastModifiedBy>
  <cp:revision>184</cp:revision>
  <cp:lastPrinted>2018-04-04T16:40:15Z</cp:lastPrinted>
  <dcterms:created xsi:type="dcterms:W3CDTF">2017-04-26T19:34:57Z</dcterms:created>
  <dcterms:modified xsi:type="dcterms:W3CDTF">2018-04-11T20:25:40Z</dcterms:modified>
</cp:coreProperties>
</file>