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  <p:sldMasterId id="2147483696" r:id="rId6"/>
  </p:sldMasterIdLst>
  <p:notesMasterIdLst>
    <p:notesMasterId r:id="rId25"/>
  </p:notesMasterIdLst>
  <p:sldIdLst>
    <p:sldId id="256" r:id="rId7"/>
    <p:sldId id="329" r:id="rId8"/>
    <p:sldId id="327" r:id="rId9"/>
    <p:sldId id="332" r:id="rId10"/>
    <p:sldId id="333" r:id="rId11"/>
    <p:sldId id="261" r:id="rId12"/>
    <p:sldId id="260" r:id="rId13"/>
    <p:sldId id="335" r:id="rId14"/>
    <p:sldId id="324" r:id="rId15"/>
    <p:sldId id="325" r:id="rId16"/>
    <p:sldId id="268" r:id="rId17"/>
    <p:sldId id="320" r:id="rId18"/>
    <p:sldId id="323" r:id="rId19"/>
    <p:sldId id="312" r:id="rId20"/>
    <p:sldId id="318" r:id="rId21"/>
    <p:sldId id="319" r:id="rId22"/>
    <p:sldId id="330" r:id="rId23"/>
    <p:sldId id="328" r:id="rId24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5F290-F6E5-41DA-8237-7A8BCFDCC50D}" v="12" dt="2022-02-15T23:44:50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6667" autoAdjust="0"/>
  </p:normalViewPr>
  <p:slideViewPr>
    <p:cSldViewPr snapToGrid="0">
      <p:cViewPr varScale="1">
        <p:scale>
          <a:sx n="85" d="100"/>
          <a:sy n="85" d="100"/>
        </p:scale>
        <p:origin x="15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10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Calzolari" userId="c61b6019-97be-431d-8c9c-dfd1976911a4" providerId="ADAL" clId="{E0C5F290-F6E5-41DA-8237-7A8BCFDCC50D}"/>
    <pc:docChg chg="undo custSel addSld delSld modSld sldOrd">
      <pc:chgData name="Monica Calzolari" userId="c61b6019-97be-431d-8c9c-dfd1976911a4" providerId="ADAL" clId="{E0C5F290-F6E5-41DA-8237-7A8BCFDCC50D}" dt="2022-02-16T00:29:50.793" v="920" actId="6549"/>
      <pc:docMkLst>
        <pc:docMk/>
      </pc:docMkLst>
      <pc:sldChg chg="modSp mod">
        <pc:chgData name="Monica Calzolari" userId="c61b6019-97be-431d-8c9c-dfd1976911a4" providerId="ADAL" clId="{E0C5F290-F6E5-41DA-8237-7A8BCFDCC50D}" dt="2022-02-15T19:38:56.817" v="62" actId="6549"/>
        <pc:sldMkLst>
          <pc:docMk/>
          <pc:sldMk cId="707102905" sldId="256"/>
        </pc:sldMkLst>
        <pc:spChg chg="mod">
          <ac:chgData name="Monica Calzolari" userId="c61b6019-97be-431d-8c9c-dfd1976911a4" providerId="ADAL" clId="{E0C5F290-F6E5-41DA-8237-7A8BCFDCC50D}" dt="2022-02-15T19:38:56.817" v="62" actId="6549"/>
          <ac:spMkLst>
            <pc:docMk/>
            <pc:sldMk cId="707102905" sldId="256"/>
            <ac:spMk id="2" creationId="{E3F9C3E6-C19D-4BAE-BFC2-E16C3E6BB48B}"/>
          </ac:spMkLst>
        </pc:spChg>
        <pc:spChg chg="mod">
          <ac:chgData name="Monica Calzolari" userId="c61b6019-97be-431d-8c9c-dfd1976911a4" providerId="ADAL" clId="{E0C5F290-F6E5-41DA-8237-7A8BCFDCC50D}" dt="2022-02-15T19:38:30.733" v="52" actId="6549"/>
          <ac:spMkLst>
            <pc:docMk/>
            <pc:sldMk cId="707102905" sldId="256"/>
            <ac:spMk id="3" creationId="{DD073A49-A2AD-4E41-B4F2-D5CD33B72A15}"/>
          </ac:spMkLst>
        </pc:spChg>
      </pc:sldChg>
      <pc:sldChg chg="add ord">
        <pc:chgData name="Monica Calzolari" userId="c61b6019-97be-431d-8c9c-dfd1976911a4" providerId="ADAL" clId="{E0C5F290-F6E5-41DA-8237-7A8BCFDCC50D}" dt="2022-02-15T23:36:06.800" v="644"/>
        <pc:sldMkLst>
          <pc:docMk/>
          <pc:sldMk cId="0" sldId="260"/>
        </pc:sldMkLst>
      </pc:sldChg>
      <pc:sldChg chg="add ord">
        <pc:chgData name="Monica Calzolari" userId="c61b6019-97be-431d-8c9c-dfd1976911a4" providerId="ADAL" clId="{E0C5F290-F6E5-41DA-8237-7A8BCFDCC50D}" dt="2022-02-15T23:38:02.599" v="646"/>
        <pc:sldMkLst>
          <pc:docMk/>
          <pc:sldMk cId="0" sldId="261"/>
        </pc:sldMkLst>
      </pc:sldChg>
      <pc:sldChg chg="add ord">
        <pc:chgData name="Monica Calzolari" userId="c61b6019-97be-431d-8c9c-dfd1976911a4" providerId="ADAL" clId="{E0C5F290-F6E5-41DA-8237-7A8BCFDCC50D}" dt="2022-02-15T21:20:27.039" v="252"/>
        <pc:sldMkLst>
          <pc:docMk/>
          <pc:sldMk cId="0" sldId="268"/>
        </pc:sldMkLst>
      </pc:sldChg>
      <pc:sldChg chg="modSp mod">
        <pc:chgData name="Monica Calzolari" userId="c61b6019-97be-431d-8c9c-dfd1976911a4" providerId="ADAL" clId="{E0C5F290-F6E5-41DA-8237-7A8BCFDCC50D}" dt="2022-02-15T20:10:25.987" v="105" actId="20577"/>
        <pc:sldMkLst>
          <pc:docMk/>
          <pc:sldMk cId="1735132177" sldId="318"/>
        </pc:sldMkLst>
        <pc:spChg chg="mod">
          <ac:chgData name="Monica Calzolari" userId="c61b6019-97be-431d-8c9c-dfd1976911a4" providerId="ADAL" clId="{E0C5F290-F6E5-41DA-8237-7A8BCFDCC50D}" dt="2022-02-15T20:10:25.987" v="105" actId="20577"/>
          <ac:spMkLst>
            <pc:docMk/>
            <pc:sldMk cId="1735132177" sldId="318"/>
            <ac:spMk id="2" creationId="{00000000-0000-0000-0000-000000000000}"/>
          </ac:spMkLst>
        </pc:spChg>
      </pc:sldChg>
      <pc:sldChg chg="modSp mod ord">
        <pc:chgData name="Monica Calzolari" userId="c61b6019-97be-431d-8c9c-dfd1976911a4" providerId="ADAL" clId="{E0C5F290-F6E5-41DA-8237-7A8BCFDCC50D}" dt="2022-02-15T23:53:04.394" v="805" actId="6549"/>
        <pc:sldMkLst>
          <pc:docMk/>
          <pc:sldMk cId="3895360628" sldId="320"/>
        </pc:sldMkLst>
        <pc:spChg chg="mod">
          <ac:chgData name="Monica Calzolari" userId="c61b6019-97be-431d-8c9c-dfd1976911a4" providerId="ADAL" clId="{E0C5F290-F6E5-41DA-8237-7A8BCFDCC50D}" dt="2022-02-15T23:53:04.394" v="805" actId="6549"/>
          <ac:spMkLst>
            <pc:docMk/>
            <pc:sldMk cId="3895360628" sldId="320"/>
            <ac:spMk id="4" creationId="{00000000-0000-0000-0000-000000000000}"/>
          </ac:spMkLst>
        </pc:spChg>
      </pc:sldChg>
      <pc:sldChg chg="modSp mod">
        <pc:chgData name="Monica Calzolari" userId="c61b6019-97be-431d-8c9c-dfd1976911a4" providerId="ADAL" clId="{E0C5F290-F6E5-41DA-8237-7A8BCFDCC50D}" dt="2022-02-15T21:28:57.239" v="265" actId="6549"/>
        <pc:sldMkLst>
          <pc:docMk/>
          <pc:sldMk cId="4211966917" sldId="323"/>
        </pc:sldMkLst>
        <pc:spChg chg="mod">
          <ac:chgData name="Monica Calzolari" userId="c61b6019-97be-431d-8c9c-dfd1976911a4" providerId="ADAL" clId="{E0C5F290-F6E5-41DA-8237-7A8BCFDCC50D}" dt="2022-02-15T21:28:57.239" v="265" actId="6549"/>
          <ac:spMkLst>
            <pc:docMk/>
            <pc:sldMk cId="4211966917" sldId="323"/>
            <ac:spMk id="4" creationId="{00000000-0000-0000-0000-000000000000}"/>
          </ac:spMkLst>
        </pc:spChg>
      </pc:sldChg>
      <pc:sldChg chg="modSp mod">
        <pc:chgData name="Monica Calzolari" userId="c61b6019-97be-431d-8c9c-dfd1976911a4" providerId="ADAL" clId="{E0C5F290-F6E5-41DA-8237-7A8BCFDCC50D}" dt="2022-02-15T20:17:33.785" v="161" actId="6549"/>
        <pc:sldMkLst>
          <pc:docMk/>
          <pc:sldMk cId="748106881" sldId="324"/>
        </pc:sldMkLst>
        <pc:spChg chg="mod">
          <ac:chgData name="Monica Calzolari" userId="c61b6019-97be-431d-8c9c-dfd1976911a4" providerId="ADAL" clId="{E0C5F290-F6E5-41DA-8237-7A8BCFDCC50D}" dt="2022-02-15T20:17:33.785" v="161" actId="6549"/>
          <ac:spMkLst>
            <pc:docMk/>
            <pc:sldMk cId="748106881" sldId="324"/>
            <ac:spMk id="6" creationId="{BB817BDF-15A0-4B9E-A19A-EC808620FF90}"/>
          </ac:spMkLst>
        </pc:spChg>
      </pc:sldChg>
      <pc:sldChg chg="modSp mod ord">
        <pc:chgData name="Monica Calzolari" userId="c61b6019-97be-431d-8c9c-dfd1976911a4" providerId="ADAL" clId="{E0C5F290-F6E5-41DA-8237-7A8BCFDCC50D}" dt="2022-02-16T00:29:50.793" v="920" actId="6549"/>
        <pc:sldMkLst>
          <pc:docMk/>
          <pc:sldMk cId="1993476430" sldId="325"/>
        </pc:sldMkLst>
        <pc:spChg chg="mod">
          <ac:chgData name="Monica Calzolari" userId="c61b6019-97be-431d-8c9c-dfd1976911a4" providerId="ADAL" clId="{E0C5F290-F6E5-41DA-8237-7A8BCFDCC50D}" dt="2022-02-16T00:29:50.793" v="920" actId="6549"/>
          <ac:spMkLst>
            <pc:docMk/>
            <pc:sldMk cId="1993476430" sldId="325"/>
            <ac:spMk id="12" creationId="{DE30BD3E-51EA-47AC-8B1F-A02FFA9BD0CC}"/>
          </ac:spMkLst>
        </pc:spChg>
      </pc:sldChg>
      <pc:sldChg chg="addSp delSp modSp mod ord modClrScheme delDesignElem chgLayout">
        <pc:chgData name="Monica Calzolari" userId="c61b6019-97be-431d-8c9c-dfd1976911a4" providerId="ADAL" clId="{E0C5F290-F6E5-41DA-8237-7A8BCFDCC50D}" dt="2022-02-15T23:59:31.303" v="810" actId="14734"/>
        <pc:sldMkLst>
          <pc:docMk/>
          <pc:sldMk cId="2040826186" sldId="327"/>
        </pc:sldMkLst>
        <pc:spChg chg="mod ord">
          <ac:chgData name="Monica Calzolari" userId="c61b6019-97be-431d-8c9c-dfd1976911a4" providerId="ADAL" clId="{E0C5F290-F6E5-41DA-8237-7A8BCFDCC50D}" dt="2022-02-15T20:38:28.489" v="198" actId="700"/>
          <ac:spMkLst>
            <pc:docMk/>
            <pc:sldMk cId="2040826186" sldId="327"/>
            <ac:spMk id="3" creationId="{50B7436D-9446-4E7D-89C9-264CABF2D6C8}"/>
          </ac:spMkLst>
        </pc:spChg>
        <pc:spChg chg="mod">
          <ac:chgData name="Monica Calzolari" userId="c61b6019-97be-431d-8c9c-dfd1976911a4" providerId="ADAL" clId="{E0C5F290-F6E5-41DA-8237-7A8BCFDCC50D}" dt="2022-02-15T20:09:19.910" v="75" actId="6549"/>
          <ac:spMkLst>
            <pc:docMk/>
            <pc:sldMk cId="2040826186" sldId="327"/>
            <ac:spMk id="7" creationId="{BB7D64CF-5810-4165-87E2-951A1F39B912}"/>
          </ac:spMkLst>
        </pc:spChg>
        <pc:spChg chg="mod">
          <ac:chgData name="Monica Calzolari" userId="c61b6019-97be-431d-8c9c-dfd1976911a4" providerId="ADAL" clId="{E0C5F290-F6E5-41DA-8237-7A8BCFDCC50D}" dt="2022-02-15T23:59:20.799" v="809" actId="2711"/>
          <ac:spMkLst>
            <pc:docMk/>
            <pc:sldMk cId="2040826186" sldId="327"/>
            <ac:spMk id="11" creationId="{11951562-847F-4639-8C8B-2183961229A1}"/>
          </ac:spMkLst>
        </pc:spChg>
        <pc:spChg chg="mod">
          <ac:chgData name="Monica Calzolari" userId="c61b6019-97be-431d-8c9c-dfd1976911a4" providerId="ADAL" clId="{E0C5F290-F6E5-41DA-8237-7A8BCFDCC50D}" dt="2022-02-15T21:12:24.460" v="224" actId="14100"/>
          <ac:spMkLst>
            <pc:docMk/>
            <pc:sldMk cId="2040826186" sldId="327"/>
            <ac:spMk id="14" creationId="{8842D65A-DC29-4DD7-9A3F-CD7C7173C309}"/>
          </ac:spMkLst>
        </pc:spChg>
        <pc:spChg chg="del">
          <ac:chgData name="Monica Calzolari" userId="c61b6019-97be-431d-8c9c-dfd1976911a4" providerId="ADAL" clId="{E0C5F290-F6E5-41DA-8237-7A8BCFDCC50D}" dt="2022-02-15T20:38:28.489" v="198" actId="700"/>
          <ac:spMkLst>
            <pc:docMk/>
            <pc:sldMk cId="2040826186" sldId="327"/>
            <ac:spMk id="15" creationId="{3CFC9789-57F4-4B9C-ABAA-6F7C8BADCAE8}"/>
          </ac:spMkLst>
        </pc:spChg>
        <pc:spChg chg="del">
          <ac:chgData name="Monica Calzolari" userId="c61b6019-97be-431d-8c9c-dfd1976911a4" providerId="ADAL" clId="{E0C5F290-F6E5-41DA-8237-7A8BCFDCC50D}" dt="2022-02-15T20:38:28.489" v="198" actId="700"/>
          <ac:spMkLst>
            <pc:docMk/>
            <pc:sldMk cId="2040826186" sldId="327"/>
            <ac:spMk id="17" creationId="{9B54F538-07DE-4652-B506-5D16E3EBBB0F}"/>
          </ac:spMkLst>
        </pc:spChg>
        <pc:spChg chg="del">
          <ac:chgData name="Monica Calzolari" userId="c61b6019-97be-431d-8c9c-dfd1976911a4" providerId="ADAL" clId="{E0C5F290-F6E5-41DA-8237-7A8BCFDCC50D}" dt="2022-02-15T20:38:28.489" v="198" actId="700"/>
          <ac:spMkLst>
            <pc:docMk/>
            <pc:sldMk cId="2040826186" sldId="327"/>
            <ac:spMk id="21" creationId="{038B8727-D318-4B70-B353-C390602FF311}"/>
          </ac:spMkLst>
        </pc:spChg>
        <pc:spChg chg="del">
          <ac:chgData name="Monica Calzolari" userId="c61b6019-97be-431d-8c9c-dfd1976911a4" providerId="ADAL" clId="{E0C5F290-F6E5-41DA-8237-7A8BCFDCC50D}" dt="2022-02-15T20:38:28.489" v="198" actId="700"/>
          <ac:spMkLst>
            <pc:docMk/>
            <pc:sldMk cId="2040826186" sldId="327"/>
            <ac:spMk id="23" creationId="{1B0C8367-28B6-4EF1-B182-01BEC98727DB}"/>
          </ac:spMkLst>
        </pc:spChg>
        <pc:spChg chg="del">
          <ac:chgData name="Monica Calzolari" userId="c61b6019-97be-431d-8c9c-dfd1976911a4" providerId="ADAL" clId="{E0C5F290-F6E5-41DA-8237-7A8BCFDCC50D}" dt="2022-02-15T20:38:28.489" v="198" actId="700"/>
          <ac:spMkLst>
            <pc:docMk/>
            <pc:sldMk cId="2040826186" sldId="327"/>
            <ac:spMk id="25" creationId="{649E3F4C-17F5-49E4-B05F-80C6B348AF28}"/>
          </ac:spMkLst>
        </pc:spChg>
        <pc:graphicFrameChg chg="mod modGraphic">
          <ac:chgData name="Monica Calzolari" userId="c61b6019-97be-431d-8c9c-dfd1976911a4" providerId="ADAL" clId="{E0C5F290-F6E5-41DA-8237-7A8BCFDCC50D}" dt="2022-02-15T23:59:31.303" v="810" actId="14734"/>
          <ac:graphicFrameMkLst>
            <pc:docMk/>
            <pc:sldMk cId="2040826186" sldId="327"/>
            <ac:graphicFrameMk id="10" creationId="{A3815777-77E8-444E-87D4-06D1BDE7F5CB}"/>
          </ac:graphicFrameMkLst>
        </pc:graphicFrameChg>
        <pc:graphicFrameChg chg="add del mod modGraphic">
          <ac:chgData name="Monica Calzolari" userId="c61b6019-97be-431d-8c9c-dfd1976911a4" providerId="ADAL" clId="{E0C5F290-F6E5-41DA-8237-7A8BCFDCC50D}" dt="2022-02-15T20:41:03.891" v="217" actId="21"/>
          <ac:graphicFrameMkLst>
            <pc:docMk/>
            <pc:sldMk cId="2040826186" sldId="327"/>
            <ac:graphicFrameMk id="16" creationId="{56C88B02-4D78-44F1-97E0-B5F8184E348A}"/>
          </ac:graphicFrameMkLst>
        </pc:graphicFrameChg>
        <pc:cxnChg chg="del">
          <ac:chgData name="Monica Calzolari" userId="c61b6019-97be-431d-8c9c-dfd1976911a4" providerId="ADAL" clId="{E0C5F290-F6E5-41DA-8237-7A8BCFDCC50D}" dt="2022-02-15T20:38:28.489" v="198" actId="700"/>
          <ac:cxnSpMkLst>
            <pc:docMk/>
            <pc:sldMk cId="2040826186" sldId="327"/>
            <ac:cxnSpMk id="19" creationId="{03D56195-A6AC-4958-8B87-F7D009353EB1}"/>
          </ac:cxnSpMkLst>
        </pc:cxnChg>
      </pc:sldChg>
      <pc:sldChg chg="ord">
        <pc:chgData name="Monica Calzolari" userId="c61b6019-97be-431d-8c9c-dfd1976911a4" providerId="ADAL" clId="{E0C5F290-F6E5-41DA-8237-7A8BCFDCC50D}" dt="2022-02-15T23:54:36.335" v="807"/>
        <pc:sldMkLst>
          <pc:docMk/>
          <pc:sldMk cId="1468276419" sldId="328"/>
        </pc:sldMkLst>
      </pc:sldChg>
      <pc:sldChg chg="addSp delSp modSp add mod ord">
        <pc:chgData name="Monica Calzolari" userId="c61b6019-97be-431d-8c9c-dfd1976911a4" providerId="ADAL" clId="{E0C5F290-F6E5-41DA-8237-7A8BCFDCC50D}" dt="2022-02-15T21:21:37.342" v="258" actId="14100"/>
        <pc:sldMkLst>
          <pc:docMk/>
          <pc:sldMk cId="1477407997" sldId="329"/>
        </pc:sldMkLst>
        <pc:spChg chg="del mod">
          <ac:chgData name="Monica Calzolari" userId="c61b6019-97be-431d-8c9c-dfd1976911a4" providerId="ADAL" clId="{E0C5F290-F6E5-41DA-8237-7A8BCFDCC50D}" dt="2022-02-15T19:40:06.468" v="69" actId="21"/>
          <ac:spMkLst>
            <pc:docMk/>
            <pc:sldMk cId="1477407997" sldId="329"/>
            <ac:spMk id="2" creationId="{56021ED2-70A1-4199-A132-35809873ADB7}"/>
          </ac:spMkLst>
        </pc:spChg>
        <pc:spChg chg="add del mod">
          <ac:chgData name="Monica Calzolari" userId="c61b6019-97be-431d-8c9c-dfd1976911a4" providerId="ADAL" clId="{E0C5F290-F6E5-41DA-8237-7A8BCFDCC50D}" dt="2022-02-15T19:48:48.841" v="72" actId="21"/>
          <ac:spMkLst>
            <pc:docMk/>
            <pc:sldMk cId="1477407997" sldId="329"/>
            <ac:spMk id="6" creationId="{44A795C2-7CBA-4976-89A3-30D4BE58AD0C}"/>
          </ac:spMkLst>
        </pc:spChg>
        <pc:spChg chg="add mod">
          <ac:chgData name="Monica Calzolari" userId="c61b6019-97be-431d-8c9c-dfd1976911a4" providerId="ADAL" clId="{E0C5F290-F6E5-41DA-8237-7A8BCFDCC50D}" dt="2022-02-15T21:21:37.342" v="258" actId="14100"/>
          <ac:spMkLst>
            <pc:docMk/>
            <pc:sldMk cId="1477407997" sldId="329"/>
            <ac:spMk id="7" creationId="{CC7952A8-881B-481F-83EB-01A508A44742}"/>
          </ac:spMkLst>
        </pc:spChg>
        <pc:spChg chg="del mod">
          <ac:chgData name="Monica Calzolari" userId="c61b6019-97be-431d-8c9c-dfd1976911a4" providerId="ADAL" clId="{E0C5F290-F6E5-41DA-8237-7A8BCFDCC50D}" dt="2022-02-15T19:48:38.022" v="71" actId="478"/>
          <ac:spMkLst>
            <pc:docMk/>
            <pc:sldMk cId="1477407997" sldId="329"/>
            <ac:spMk id="12" creationId="{DE30BD3E-51EA-47AC-8B1F-A02FFA9BD0CC}"/>
          </ac:spMkLst>
        </pc:spChg>
        <pc:picChg chg="add mod">
          <ac:chgData name="Monica Calzolari" userId="c61b6019-97be-431d-8c9c-dfd1976911a4" providerId="ADAL" clId="{E0C5F290-F6E5-41DA-8237-7A8BCFDCC50D}" dt="2022-02-15T19:49:33.403" v="74" actId="14100"/>
          <ac:picMkLst>
            <pc:docMk/>
            <pc:sldMk cId="1477407997" sldId="329"/>
            <ac:picMk id="4" creationId="{FB37D02F-ED7C-436D-93C4-BD21E51D1089}"/>
          </ac:picMkLst>
        </pc:picChg>
        <pc:picChg chg="del">
          <ac:chgData name="Monica Calzolari" userId="c61b6019-97be-431d-8c9c-dfd1976911a4" providerId="ADAL" clId="{E0C5F290-F6E5-41DA-8237-7A8BCFDCC50D}" dt="2022-02-15T19:39:52.947" v="66" actId="21"/>
          <ac:picMkLst>
            <pc:docMk/>
            <pc:sldMk cId="1477407997" sldId="329"/>
            <ac:picMk id="13" creationId="{3F62F610-2901-46CA-BC41-8E0147B8EE2A}"/>
          </ac:picMkLst>
        </pc:picChg>
      </pc:sldChg>
      <pc:sldChg chg="addSp delSp modSp add mod ord">
        <pc:chgData name="Monica Calzolari" userId="c61b6019-97be-431d-8c9c-dfd1976911a4" providerId="ADAL" clId="{E0C5F290-F6E5-41DA-8237-7A8BCFDCC50D}" dt="2022-02-15T21:44:47.108" v="642"/>
        <pc:sldMkLst>
          <pc:docMk/>
          <pc:sldMk cId="1538203792" sldId="330"/>
        </pc:sldMkLst>
        <pc:spChg chg="add mod">
          <ac:chgData name="Monica Calzolari" userId="c61b6019-97be-431d-8c9c-dfd1976911a4" providerId="ADAL" clId="{E0C5F290-F6E5-41DA-8237-7A8BCFDCC50D}" dt="2022-02-15T21:43:28.590" v="640" actId="6549"/>
          <ac:spMkLst>
            <pc:docMk/>
            <pc:sldMk cId="1538203792" sldId="330"/>
            <ac:spMk id="7" creationId="{E46A62BD-A1D1-4584-B417-CDF4372F50DB}"/>
          </ac:spMkLst>
        </pc:spChg>
        <pc:picChg chg="add del">
          <ac:chgData name="Monica Calzolari" userId="c61b6019-97be-431d-8c9c-dfd1976911a4" providerId="ADAL" clId="{E0C5F290-F6E5-41DA-8237-7A8BCFDCC50D}" dt="2022-02-15T20:14:39.156" v="120" actId="21"/>
          <ac:picMkLst>
            <pc:docMk/>
            <pc:sldMk cId="1538203792" sldId="330"/>
            <ac:picMk id="2" creationId="{B58A69F0-9390-4BC2-99F8-A3C8CD7EE12D}"/>
          </ac:picMkLst>
        </pc:picChg>
        <pc:picChg chg="add del">
          <ac:chgData name="Monica Calzolari" userId="c61b6019-97be-431d-8c9c-dfd1976911a4" providerId="ADAL" clId="{E0C5F290-F6E5-41DA-8237-7A8BCFDCC50D}" dt="2022-02-15T20:15:11.494" v="123" actId="21"/>
          <ac:picMkLst>
            <pc:docMk/>
            <pc:sldMk cId="1538203792" sldId="330"/>
            <ac:picMk id="3" creationId="{349FD7EB-A7CE-4D21-8573-9CFD48134756}"/>
          </ac:picMkLst>
        </pc:picChg>
        <pc:picChg chg="del">
          <ac:chgData name="Monica Calzolari" userId="c61b6019-97be-431d-8c9c-dfd1976911a4" providerId="ADAL" clId="{E0C5F290-F6E5-41DA-8237-7A8BCFDCC50D}" dt="2022-02-15T20:14:17.068" v="118" actId="21"/>
          <ac:picMkLst>
            <pc:docMk/>
            <pc:sldMk cId="1538203792" sldId="330"/>
            <ac:picMk id="4" creationId="{FB37D02F-ED7C-436D-93C4-BD21E51D1089}"/>
          </ac:picMkLst>
        </pc:picChg>
        <pc:picChg chg="add mod">
          <ac:chgData name="Monica Calzolari" userId="c61b6019-97be-431d-8c9c-dfd1976911a4" providerId="ADAL" clId="{E0C5F290-F6E5-41DA-8237-7A8BCFDCC50D}" dt="2022-02-15T21:30:58.581" v="299" actId="1076"/>
          <ac:picMkLst>
            <pc:docMk/>
            <pc:sldMk cId="1538203792" sldId="330"/>
            <ac:picMk id="6" creationId="{C45E9AED-F06B-4030-8C6C-BB1FDBEDF04A}"/>
          </ac:picMkLst>
        </pc:picChg>
      </pc:sldChg>
      <pc:sldChg chg="add del">
        <pc:chgData name="Monica Calzolari" userId="c61b6019-97be-431d-8c9c-dfd1976911a4" providerId="ADAL" clId="{E0C5F290-F6E5-41DA-8237-7A8BCFDCC50D}" dt="2022-02-15T20:19:54.303" v="164" actId="2696"/>
        <pc:sldMkLst>
          <pc:docMk/>
          <pc:sldMk cId="3014825770" sldId="331"/>
        </pc:sldMkLst>
      </pc:sldChg>
      <pc:sldChg chg="addSp delSp modSp add mod">
        <pc:chgData name="Monica Calzolari" userId="c61b6019-97be-431d-8c9c-dfd1976911a4" providerId="ADAL" clId="{E0C5F290-F6E5-41DA-8237-7A8BCFDCC50D}" dt="2022-02-15T20:21:27.596" v="172" actId="14100"/>
        <pc:sldMkLst>
          <pc:docMk/>
          <pc:sldMk cId="1621450470" sldId="332"/>
        </pc:sldMkLst>
        <pc:picChg chg="add del">
          <ac:chgData name="Monica Calzolari" userId="c61b6019-97be-431d-8c9c-dfd1976911a4" providerId="ADAL" clId="{E0C5F290-F6E5-41DA-8237-7A8BCFDCC50D}" dt="2022-02-15T20:20:06.489" v="167" actId="21"/>
          <ac:picMkLst>
            <pc:docMk/>
            <pc:sldMk cId="1621450470" sldId="332"/>
            <ac:picMk id="2" creationId="{3054C1F9-60C5-4D1B-843F-45B917C4068C}"/>
          </ac:picMkLst>
        </pc:picChg>
        <pc:picChg chg="del">
          <ac:chgData name="Monica Calzolari" userId="c61b6019-97be-431d-8c9c-dfd1976911a4" providerId="ADAL" clId="{E0C5F290-F6E5-41DA-8237-7A8BCFDCC50D}" dt="2022-02-15T20:19:56.117" v="165" actId="478"/>
          <ac:picMkLst>
            <pc:docMk/>
            <pc:sldMk cId="1621450470" sldId="332"/>
            <ac:picMk id="4" creationId="{FB37D02F-ED7C-436D-93C4-BD21E51D1089}"/>
          </ac:picMkLst>
        </pc:picChg>
        <pc:picChg chg="add mod">
          <ac:chgData name="Monica Calzolari" userId="c61b6019-97be-431d-8c9c-dfd1976911a4" providerId="ADAL" clId="{E0C5F290-F6E5-41DA-8237-7A8BCFDCC50D}" dt="2022-02-15T20:21:27.596" v="172" actId="14100"/>
          <ac:picMkLst>
            <pc:docMk/>
            <pc:sldMk cId="1621450470" sldId="332"/>
            <ac:picMk id="5" creationId="{F1688811-6314-4A90-8CC3-602AB5740466}"/>
          </ac:picMkLst>
        </pc:picChg>
      </pc:sldChg>
      <pc:sldChg chg="modSp add mod ord">
        <pc:chgData name="Monica Calzolari" userId="c61b6019-97be-431d-8c9c-dfd1976911a4" providerId="ADAL" clId="{E0C5F290-F6E5-41DA-8237-7A8BCFDCC50D}" dt="2022-02-15T21:24:09.225" v="260"/>
        <pc:sldMkLst>
          <pc:docMk/>
          <pc:sldMk cId="613423415" sldId="333"/>
        </pc:sldMkLst>
        <pc:picChg chg="mod">
          <ac:chgData name="Monica Calzolari" userId="c61b6019-97be-431d-8c9c-dfd1976911a4" providerId="ADAL" clId="{E0C5F290-F6E5-41DA-8237-7A8BCFDCC50D}" dt="2022-02-15T21:15:59.897" v="237" actId="14100"/>
          <ac:picMkLst>
            <pc:docMk/>
            <pc:sldMk cId="613423415" sldId="333"/>
            <ac:picMk id="3" creationId="{7B5248D0-AADF-4289-8168-A0748217AC89}"/>
          </ac:picMkLst>
        </pc:picChg>
      </pc:sldChg>
      <pc:sldChg chg="addSp new del">
        <pc:chgData name="Monica Calzolari" userId="c61b6019-97be-431d-8c9c-dfd1976911a4" providerId="ADAL" clId="{E0C5F290-F6E5-41DA-8237-7A8BCFDCC50D}" dt="2022-02-15T21:15:29.365" v="229" actId="2696"/>
        <pc:sldMkLst>
          <pc:docMk/>
          <pc:sldMk cId="785207619" sldId="333"/>
        </pc:sldMkLst>
        <pc:picChg chg="add">
          <ac:chgData name="Monica Calzolari" userId="c61b6019-97be-431d-8c9c-dfd1976911a4" providerId="ADAL" clId="{E0C5F290-F6E5-41DA-8237-7A8BCFDCC50D}" dt="2022-02-15T21:15:22.591" v="228"/>
          <ac:picMkLst>
            <pc:docMk/>
            <pc:sldMk cId="785207619" sldId="333"/>
            <ac:picMk id="3" creationId="{7B5248D0-AADF-4289-8168-A0748217AC89}"/>
          </ac:picMkLst>
        </pc:picChg>
      </pc:sldChg>
      <pc:sldChg chg="add del ord">
        <pc:chgData name="Monica Calzolari" userId="c61b6019-97be-431d-8c9c-dfd1976911a4" providerId="ADAL" clId="{E0C5F290-F6E5-41DA-8237-7A8BCFDCC50D}" dt="2022-02-15T23:52:33.904" v="772" actId="2696"/>
        <pc:sldMkLst>
          <pc:docMk/>
          <pc:sldMk cId="3341623766" sldId="334"/>
        </pc:sldMkLst>
      </pc:sldChg>
      <pc:sldChg chg="addSp delSp modSp add mod ord modClrScheme chgLayout">
        <pc:chgData name="Monica Calzolari" userId="c61b6019-97be-431d-8c9c-dfd1976911a4" providerId="ADAL" clId="{E0C5F290-F6E5-41DA-8237-7A8BCFDCC50D}" dt="2022-02-15T23:47:13.993" v="769" actId="6549"/>
        <pc:sldMkLst>
          <pc:docMk/>
          <pc:sldMk cId="951217772" sldId="335"/>
        </pc:sldMkLst>
        <pc:spChg chg="del mod ord">
          <ac:chgData name="Monica Calzolari" userId="c61b6019-97be-431d-8c9c-dfd1976911a4" providerId="ADAL" clId="{E0C5F290-F6E5-41DA-8237-7A8BCFDCC50D}" dt="2022-02-15T23:39:00.916" v="647" actId="700"/>
          <ac:spMkLst>
            <pc:docMk/>
            <pc:sldMk cId="951217772" sldId="335"/>
            <ac:spMk id="2" creationId="{48027EAF-9F96-41BD-A8B7-D83F665AEC03}"/>
          </ac:spMkLst>
        </pc:spChg>
        <pc:spChg chg="add mod ord">
          <ac:chgData name="Monica Calzolari" userId="c61b6019-97be-431d-8c9c-dfd1976911a4" providerId="ADAL" clId="{E0C5F290-F6E5-41DA-8237-7A8BCFDCC50D}" dt="2022-02-15T23:46:25.333" v="758" actId="2711"/>
          <ac:spMkLst>
            <pc:docMk/>
            <pc:sldMk cId="951217772" sldId="335"/>
            <ac:spMk id="3" creationId="{19C0F967-687D-4EE0-9F0B-08AAC1779643}"/>
          </ac:spMkLst>
        </pc:spChg>
        <pc:spChg chg="add mod ord">
          <ac:chgData name="Monica Calzolari" userId="c61b6019-97be-431d-8c9c-dfd1976911a4" providerId="ADAL" clId="{E0C5F290-F6E5-41DA-8237-7A8BCFDCC50D}" dt="2022-02-15T23:47:13.993" v="769" actId="6549"/>
          <ac:spMkLst>
            <pc:docMk/>
            <pc:sldMk cId="951217772" sldId="335"/>
            <ac:spMk id="4" creationId="{216825B3-9212-4927-A660-262287873694}"/>
          </ac:spMkLst>
        </pc:spChg>
        <pc:spChg chg="add mod ord">
          <ac:chgData name="Monica Calzolari" userId="c61b6019-97be-431d-8c9c-dfd1976911a4" providerId="ADAL" clId="{E0C5F290-F6E5-41DA-8237-7A8BCFDCC50D}" dt="2022-02-15T23:44:19.298" v="696" actId="20577"/>
          <ac:spMkLst>
            <pc:docMk/>
            <pc:sldMk cId="951217772" sldId="335"/>
            <ac:spMk id="5" creationId="{B870C888-0A8A-4EF2-8DC5-17F6099732A4}"/>
          </ac:spMkLst>
        </pc:spChg>
        <pc:spChg chg="add mod">
          <ac:chgData name="Monica Calzolari" userId="c61b6019-97be-431d-8c9c-dfd1976911a4" providerId="ADAL" clId="{E0C5F290-F6E5-41DA-8237-7A8BCFDCC50D}" dt="2022-02-15T23:46:04.553" v="757" actId="14100"/>
          <ac:spMkLst>
            <pc:docMk/>
            <pc:sldMk cId="951217772" sldId="335"/>
            <ac:spMk id="6" creationId="{CF9604A2-7804-4EDE-8892-DBBF33DB49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1201665"/>
          </a:xfrm>
          <a:prstGeom prst="rect">
            <a:avLst/>
          </a:prstGeom>
        </p:spPr>
        <p:txBody>
          <a:bodyPr vert="horz" lIns="156381" tIns="78190" rIns="156381" bIns="78190" rtlCol="0"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1201665"/>
          </a:xfrm>
          <a:prstGeom prst="rect">
            <a:avLst/>
          </a:prstGeom>
        </p:spPr>
        <p:txBody>
          <a:bodyPr vert="horz" lIns="156381" tIns="78190" rIns="156381" bIns="78190" rtlCol="0"/>
          <a:lstStyle>
            <a:lvl1pPr algn="r">
              <a:defRPr sz="2100"/>
            </a:lvl1pPr>
          </a:lstStyle>
          <a:p>
            <a:fld id="{08472170-7573-4A19-AE42-BB0706FEE975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536825" y="2994025"/>
            <a:ext cx="14370050" cy="8083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56381" tIns="78190" rIns="156381" bIns="7819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11525996"/>
            <a:ext cx="7437120" cy="9430360"/>
          </a:xfrm>
          <a:prstGeom prst="rect">
            <a:avLst/>
          </a:prstGeom>
        </p:spPr>
        <p:txBody>
          <a:bodyPr vert="horz" lIns="156381" tIns="78190" rIns="156381" bIns="7819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748459"/>
            <a:ext cx="4028440" cy="1201663"/>
          </a:xfrm>
          <a:prstGeom prst="rect">
            <a:avLst/>
          </a:prstGeom>
        </p:spPr>
        <p:txBody>
          <a:bodyPr vert="horz" lIns="156381" tIns="78190" rIns="156381" bIns="78190" rtlCol="0" anchor="b"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22748459"/>
            <a:ext cx="4028440" cy="1201663"/>
          </a:xfrm>
          <a:prstGeom prst="rect">
            <a:avLst/>
          </a:prstGeom>
        </p:spPr>
        <p:txBody>
          <a:bodyPr vert="horz" lIns="156381" tIns="78190" rIns="156381" bIns="78190" rtlCol="0" anchor="b"/>
          <a:lstStyle>
            <a:lvl1pPr algn="r">
              <a:defRPr sz="2100"/>
            </a:lvl1pPr>
          </a:lstStyle>
          <a:p>
            <a:fld id="{4B54F706-A330-46D9-9F68-D85D1E36A1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4F706-A330-46D9-9F68-D85D1E36A1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7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4F706-A330-46D9-9F68-D85D1E36A15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9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4F706-A330-46D9-9F68-D85D1E36A15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8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4F706-A330-46D9-9F68-D85D1E36A15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4F706-A330-46D9-9F68-D85D1E36A15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6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4F706-A330-46D9-9F68-D85D1E36A15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7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3807885" y="6444734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fornian FB" panose="0207040306080B030204" pitchFamily="18" charset="0"/>
              </a:rPr>
              <a:t>OWN</a:t>
            </a:r>
            <a:r>
              <a:rPr lang="en-US" b="1" baseline="0" dirty="0">
                <a:solidFill>
                  <a:schemeClr val="bg1"/>
                </a:solidFill>
                <a:latin typeface="Californian FB" panose="0207040306080B030204" pitchFamily="18" charset="0"/>
              </a:rPr>
              <a:t> YOUR FUTURE</a:t>
            </a:r>
            <a:endParaRPr lang="en-US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69" y="-95782"/>
            <a:ext cx="3148739" cy="8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9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2pPr>
              <a:buClr>
                <a:schemeClr val="accent2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4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07885" y="6444734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fornian FB" panose="0207040306080B030204" pitchFamily="18" charset="0"/>
              </a:rPr>
              <a:t>OWN</a:t>
            </a:r>
            <a:r>
              <a:rPr lang="en-US" b="1" baseline="0" dirty="0">
                <a:solidFill>
                  <a:schemeClr val="bg1"/>
                </a:solidFill>
                <a:latin typeface="Californian FB" panose="0207040306080B030204" pitchFamily="18" charset="0"/>
              </a:rPr>
              <a:t> YOUR FUTURE</a:t>
            </a:r>
            <a:endParaRPr lang="en-US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69" y="-95782"/>
            <a:ext cx="3148739" cy="8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8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7126" y="6205430"/>
            <a:ext cx="2057750" cy="6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8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7126" y="6205430"/>
            <a:ext cx="2057750" cy="6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3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6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30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7126" y="6205430"/>
            <a:ext cx="2057750" cy="6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0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C1224DC0-49AE-4805-8366-0B69C04CB8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389" y="6350925"/>
            <a:ext cx="1657309" cy="4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50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C1224DC0-49AE-4805-8366-0B69C04CB8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7126" y="6205430"/>
            <a:ext cx="2057750" cy="6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70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2pPr>
              <a:buClr>
                <a:schemeClr val="accent2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7126" y="6205430"/>
            <a:ext cx="2057750" cy="6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81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39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808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74520" y="4861559"/>
            <a:ext cx="909319" cy="0"/>
          </a:xfrm>
          <a:custGeom>
            <a:avLst/>
            <a:gdLst/>
            <a:ahLst/>
            <a:cxnLst/>
            <a:rect l="l" t="t" r="r" b="b"/>
            <a:pathLst>
              <a:path w="909319">
                <a:moveTo>
                  <a:pt x="0" y="0"/>
                </a:moveTo>
                <a:lnTo>
                  <a:pt x="909319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56560" y="4861559"/>
            <a:ext cx="1452880" cy="0"/>
          </a:xfrm>
          <a:custGeom>
            <a:avLst/>
            <a:gdLst/>
            <a:ahLst/>
            <a:cxnLst/>
            <a:rect l="l" t="t" r="r" b="b"/>
            <a:pathLst>
              <a:path w="1452879">
                <a:moveTo>
                  <a:pt x="0" y="0"/>
                </a:moveTo>
                <a:lnTo>
                  <a:pt x="1452879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5040" y="4861559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73519" y="4861559"/>
            <a:ext cx="904240" cy="0"/>
          </a:xfrm>
          <a:custGeom>
            <a:avLst/>
            <a:gdLst/>
            <a:ahLst/>
            <a:cxnLst/>
            <a:rect l="l" t="t" r="r" b="b"/>
            <a:pathLst>
              <a:path w="904240">
                <a:moveTo>
                  <a:pt x="0" y="0"/>
                </a:moveTo>
                <a:lnTo>
                  <a:pt x="904239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026400" y="4861559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07600" y="486155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74520" y="4201159"/>
            <a:ext cx="909319" cy="0"/>
          </a:xfrm>
          <a:custGeom>
            <a:avLst/>
            <a:gdLst/>
            <a:ahLst/>
            <a:cxnLst/>
            <a:rect l="l" t="t" r="r" b="b"/>
            <a:pathLst>
              <a:path w="909319">
                <a:moveTo>
                  <a:pt x="0" y="0"/>
                </a:moveTo>
                <a:lnTo>
                  <a:pt x="909319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956560" y="4201159"/>
            <a:ext cx="1452880" cy="0"/>
          </a:xfrm>
          <a:custGeom>
            <a:avLst/>
            <a:gdLst/>
            <a:ahLst/>
            <a:cxnLst/>
            <a:rect l="l" t="t" r="r" b="b"/>
            <a:pathLst>
              <a:path w="1452879">
                <a:moveTo>
                  <a:pt x="0" y="0"/>
                </a:moveTo>
                <a:lnTo>
                  <a:pt x="1452879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65040" y="4201159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3519" y="4201159"/>
            <a:ext cx="904240" cy="0"/>
          </a:xfrm>
          <a:custGeom>
            <a:avLst/>
            <a:gdLst/>
            <a:ahLst/>
            <a:cxnLst/>
            <a:rect l="l" t="t" r="r" b="b"/>
            <a:pathLst>
              <a:path w="904240">
                <a:moveTo>
                  <a:pt x="0" y="0"/>
                </a:moveTo>
                <a:lnTo>
                  <a:pt x="904239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026400" y="4201159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007600" y="420115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874520" y="3530600"/>
            <a:ext cx="909319" cy="0"/>
          </a:xfrm>
          <a:custGeom>
            <a:avLst/>
            <a:gdLst/>
            <a:ahLst/>
            <a:cxnLst/>
            <a:rect l="l" t="t" r="r" b="b"/>
            <a:pathLst>
              <a:path w="909319">
                <a:moveTo>
                  <a:pt x="0" y="0"/>
                </a:moveTo>
                <a:lnTo>
                  <a:pt x="90931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956560" y="3530600"/>
            <a:ext cx="1452880" cy="0"/>
          </a:xfrm>
          <a:custGeom>
            <a:avLst/>
            <a:gdLst/>
            <a:ahLst/>
            <a:cxnLst/>
            <a:rect l="l" t="t" r="r" b="b"/>
            <a:pathLst>
              <a:path w="1452879">
                <a:moveTo>
                  <a:pt x="0" y="0"/>
                </a:moveTo>
                <a:lnTo>
                  <a:pt x="145287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765040" y="3530600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573519" y="3530600"/>
            <a:ext cx="904240" cy="0"/>
          </a:xfrm>
          <a:custGeom>
            <a:avLst/>
            <a:gdLst/>
            <a:ahLst/>
            <a:cxnLst/>
            <a:rect l="l" t="t" r="r" b="b"/>
            <a:pathLst>
              <a:path w="904240">
                <a:moveTo>
                  <a:pt x="0" y="0"/>
                </a:moveTo>
                <a:lnTo>
                  <a:pt x="90423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026400" y="3530600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0007600" y="35306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874520" y="2870200"/>
            <a:ext cx="909319" cy="0"/>
          </a:xfrm>
          <a:custGeom>
            <a:avLst/>
            <a:gdLst/>
            <a:ahLst/>
            <a:cxnLst/>
            <a:rect l="l" t="t" r="r" b="b"/>
            <a:pathLst>
              <a:path w="909319">
                <a:moveTo>
                  <a:pt x="0" y="0"/>
                </a:moveTo>
                <a:lnTo>
                  <a:pt x="90931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56560" y="2870200"/>
            <a:ext cx="1452880" cy="0"/>
          </a:xfrm>
          <a:custGeom>
            <a:avLst/>
            <a:gdLst/>
            <a:ahLst/>
            <a:cxnLst/>
            <a:rect l="l" t="t" r="r" b="b"/>
            <a:pathLst>
              <a:path w="1452879">
                <a:moveTo>
                  <a:pt x="0" y="0"/>
                </a:moveTo>
                <a:lnTo>
                  <a:pt x="145287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765040" y="2870200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6573519" y="2870200"/>
            <a:ext cx="904240" cy="0"/>
          </a:xfrm>
          <a:custGeom>
            <a:avLst/>
            <a:gdLst/>
            <a:ahLst/>
            <a:cxnLst/>
            <a:rect l="l" t="t" r="r" b="b"/>
            <a:pathLst>
              <a:path w="904240">
                <a:moveTo>
                  <a:pt x="0" y="0"/>
                </a:moveTo>
                <a:lnTo>
                  <a:pt x="90423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026400" y="2870200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007600" y="28702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874520" y="2209800"/>
            <a:ext cx="909319" cy="0"/>
          </a:xfrm>
          <a:custGeom>
            <a:avLst/>
            <a:gdLst/>
            <a:ahLst/>
            <a:cxnLst/>
            <a:rect l="l" t="t" r="r" b="b"/>
            <a:pathLst>
              <a:path w="909319">
                <a:moveTo>
                  <a:pt x="0" y="0"/>
                </a:moveTo>
                <a:lnTo>
                  <a:pt x="90931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956560" y="2209800"/>
            <a:ext cx="1452880" cy="0"/>
          </a:xfrm>
          <a:custGeom>
            <a:avLst/>
            <a:gdLst/>
            <a:ahLst/>
            <a:cxnLst/>
            <a:rect l="l" t="t" r="r" b="b"/>
            <a:pathLst>
              <a:path w="1452879">
                <a:moveTo>
                  <a:pt x="0" y="0"/>
                </a:moveTo>
                <a:lnTo>
                  <a:pt x="145287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765040" y="2209800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6573519" y="2209800"/>
            <a:ext cx="904240" cy="0"/>
          </a:xfrm>
          <a:custGeom>
            <a:avLst/>
            <a:gdLst/>
            <a:ahLst/>
            <a:cxnLst/>
            <a:rect l="l" t="t" r="r" b="b"/>
            <a:pathLst>
              <a:path w="904240">
                <a:moveTo>
                  <a:pt x="0" y="0"/>
                </a:moveTo>
                <a:lnTo>
                  <a:pt x="90423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026400" y="2209800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0007600" y="22098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874520" y="1539239"/>
            <a:ext cx="909319" cy="0"/>
          </a:xfrm>
          <a:custGeom>
            <a:avLst/>
            <a:gdLst/>
            <a:ahLst/>
            <a:cxnLst/>
            <a:rect l="l" t="t" r="r" b="b"/>
            <a:pathLst>
              <a:path w="909319">
                <a:moveTo>
                  <a:pt x="0" y="0"/>
                </a:moveTo>
                <a:lnTo>
                  <a:pt x="90931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956560" y="1539239"/>
            <a:ext cx="1452880" cy="0"/>
          </a:xfrm>
          <a:custGeom>
            <a:avLst/>
            <a:gdLst/>
            <a:ahLst/>
            <a:cxnLst/>
            <a:rect l="l" t="t" r="r" b="b"/>
            <a:pathLst>
              <a:path w="1452879">
                <a:moveTo>
                  <a:pt x="0" y="0"/>
                </a:moveTo>
                <a:lnTo>
                  <a:pt x="145287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765040" y="1539239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573519" y="1539239"/>
            <a:ext cx="904240" cy="0"/>
          </a:xfrm>
          <a:custGeom>
            <a:avLst/>
            <a:gdLst/>
            <a:ahLst/>
            <a:cxnLst/>
            <a:rect l="l" t="t" r="r" b="b"/>
            <a:pathLst>
              <a:path w="904240">
                <a:moveTo>
                  <a:pt x="0" y="0"/>
                </a:moveTo>
                <a:lnTo>
                  <a:pt x="90423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026400" y="1539239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0007600" y="153923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874520" y="878839"/>
            <a:ext cx="909319" cy="0"/>
          </a:xfrm>
          <a:custGeom>
            <a:avLst/>
            <a:gdLst/>
            <a:ahLst/>
            <a:cxnLst/>
            <a:rect l="l" t="t" r="r" b="b"/>
            <a:pathLst>
              <a:path w="909319">
                <a:moveTo>
                  <a:pt x="0" y="0"/>
                </a:moveTo>
                <a:lnTo>
                  <a:pt x="90931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956560" y="878839"/>
            <a:ext cx="1452880" cy="0"/>
          </a:xfrm>
          <a:custGeom>
            <a:avLst/>
            <a:gdLst/>
            <a:ahLst/>
            <a:cxnLst/>
            <a:rect l="l" t="t" r="r" b="b"/>
            <a:pathLst>
              <a:path w="1452879">
                <a:moveTo>
                  <a:pt x="0" y="0"/>
                </a:moveTo>
                <a:lnTo>
                  <a:pt x="145287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765040" y="878839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573519" y="878839"/>
            <a:ext cx="904240" cy="0"/>
          </a:xfrm>
          <a:custGeom>
            <a:avLst/>
            <a:gdLst/>
            <a:ahLst/>
            <a:cxnLst/>
            <a:rect l="l" t="t" r="r" b="b"/>
            <a:pathLst>
              <a:path w="904240">
                <a:moveTo>
                  <a:pt x="0" y="0"/>
                </a:moveTo>
                <a:lnTo>
                  <a:pt x="904239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8026400" y="878839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0007600" y="87883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0159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3839" y="873760"/>
            <a:ext cx="172720" cy="4653279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9440" y="873760"/>
            <a:ext cx="355600" cy="465327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0640" y="873760"/>
            <a:ext cx="182880" cy="465327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77759" y="873760"/>
            <a:ext cx="548640" cy="465327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24719" y="873760"/>
            <a:ext cx="182879" cy="4653280"/>
          </a:xfrm>
          <a:prstGeom prst="rect">
            <a:avLst/>
          </a:prstGeom>
        </p:spPr>
      </p:pic>
      <p:sp>
        <p:nvSpPr>
          <p:cNvPr id="63" name="bg object 63"/>
          <p:cNvSpPr/>
          <p:nvPr/>
        </p:nvSpPr>
        <p:spPr>
          <a:xfrm>
            <a:off x="10185400" y="878839"/>
            <a:ext cx="0" cy="4643120"/>
          </a:xfrm>
          <a:custGeom>
            <a:avLst/>
            <a:gdLst/>
            <a:ahLst/>
            <a:cxnLst/>
            <a:rect l="l" t="t" r="r" b="b"/>
            <a:pathLst>
              <a:path h="4643120">
                <a:moveTo>
                  <a:pt x="0" y="4643120"/>
                </a:moveTo>
                <a:lnTo>
                  <a:pt x="0" y="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823720" y="878840"/>
            <a:ext cx="8361680" cy="4673600"/>
          </a:xfrm>
          <a:custGeom>
            <a:avLst/>
            <a:gdLst/>
            <a:ahLst/>
            <a:cxnLst/>
            <a:rect l="l" t="t" r="r" b="b"/>
            <a:pathLst>
              <a:path w="8361680" h="4673600">
                <a:moveTo>
                  <a:pt x="50800" y="4643120"/>
                </a:moveTo>
                <a:lnTo>
                  <a:pt x="50800" y="0"/>
                </a:lnTo>
              </a:path>
              <a:path w="8361680" h="4673600">
                <a:moveTo>
                  <a:pt x="0" y="4643120"/>
                </a:moveTo>
                <a:lnTo>
                  <a:pt x="50800" y="4643120"/>
                </a:lnTo>
              </a:path>
              <a:path w="8361680" h="4673600">
                <a:moveTo>
                  <a:pt x="0" y="3982720"/>
                </a:moveTo>
                <a:lnTo>
                  <a:pt x="50800" y="3982720"/>
                </a:lnTo>
              </a:path>
              <a:path w="8361680" h="4673600">
                <a:moveTo>
                  <a:pt x="0" y="3322320"/>
                </a:moveTo>
                <a:lnTo>
                  <a:pt x="50800" y="3322320"/>
                </a:lnTo>
              </a:path>
              <a:path w="8361680" h="4673600">
                <a:moveTo>
                  <a:pt x="0" y="2651760"/>
                </a:moveTo>
                <a:lnTo>
                  <a:pt x="50800" y="2651760"/>
                </a:lnTo>
              </a:path>
              <a:path w="8361680" h="4673600">
                <a:moveTo>
                  <a:pt x="0" y="1991360"/>
                </a:moveTo>
                <a:lnTo>
                  <a:pt x="50800" y="1991360"/>
                </a:lnTo>
              </a:path>
              <a:path w="8361680" h="4673600">
                <a:moveTo>
                  <a:pt x="0" y="1330960"/>
                </a:moveTo>
                <a:lnTo>
                  <a:pt x="50800" y="1330960"/>
                </a:lnTo>
              </a:path>
              <a:path w="8361680" h="4673600">
                <a:moveTo>
                  <a:pt x="0" y="660400"/>
                </a:moveTo>
                <a:lnTo>
                  <a:pt x="50800" y="660400"/>
                </a:lnTo>
              </a:path>
              <a:path w="8361680" h="4673600">
                <a:moveTo>
                  <a:pt x="0" y="0"/>
                </a:moveTo>
                <a:lnTo>
                  <a:pt x="50800" y="0"/>
                </a:lnTo>
              </a:path>
              <a:path w="8361680" h="4673600">
                <a:moveTo>
                  <a:pt x="50800" y="4643120"/>
                </a:moveTo>
                <a:lnTo>
                  <a:pt x="8361680" y="4643120"/>
                </a:lnTo>
              </a:path>
              <a:path w="8361680" h="4673600">
                <a:moveTo>
                  <a:pt x="142240" y="4643120"/>
                </a:moveTo>
                <a:lnTo>
                  <a:pt x="142240" y="4673600"/>
                </a:lnTo>
              </a:path>
              <a:path w="8361680" h="4673600">
                <a:moveTo>
                  <a:pt x="325119" y="4643120"/>
                </a:moveTo>
                <a:lnTo>
                  <a:pt x="325119" y="4673600"/>
                </a:lnTo>
              </a:path>
              <a:path w="8361680" h="4673600">
                <a:moveTo>
                  <a:pt x="508000" y="4643120"/>
                </a:moveTo>
                <a:lnTo>
                  <a:pt x="508000" y="4673600"/>
                </a:lnTo>
              </a:path>
              <a:path w="8361680" h="4673600">
                <a:moveTo>
                  <a:pt x="690880" y="4643120"/>
                </a:moveTo>
                <a:lnTo>
                  <a:pt x="690880" y="4673600"/>
                </a:lnTo>
              </a:path>
              <a:path w="8361680" h="4673600">
                <a:moveTo>
                  <a:pt x="863600" y="4643120"/>
                </a:moveTo>
                <a:lnTo>
                  <a:pt x="863600" y="4673600"/>
                </a:lnTo>
              </a:path>
              <a:path w="8361680" h="4673600">
                <a:moveTo>
                  <a:pt x="1046480" y="4643120"/>
                </a:moveTo>
                <a:lnTo>
                  <a:pt x="1046480" y="4673600"/>
                </a:lnTo>
              </a:path>
              <a:path w="8361680" h="4673600">
                <a:moveTo>
                  <a:pt x="1229360" y="4643120"/>
                </a:moveTo>
                <a:lnTo>
                  <a:pt x="1229360" y="4673600"/>
                </a:lnTo>
              </a:path>
              <a:path w="8361680" h="4673600">
                <a:moveTo>
                  <a:pt x="1412240" y="4643120"/>
                </a:moveTo>
                <a:lnTo>
                  <a:pt x="1412240" y="4673600"/>
                </a:lnTo>
              </a:path>
              <a:path w="8361680" h="4673600">
                <a:moveTo>
                  <a:pt x="1584959" y="4643120"/>
                </a:moveTo>
                <a:lnTo>
                  <a:pt x="1584959" y="4673600"/>
                </a:lnTo>
              </a:path>
              <a:path w="8361680" h="4673600">
                <a:moveTo>
                  <a:pt x="1767840" y="4643120"/>
                </a:moveTo>
                <a:lnTo>
                  <a:pt x="1767840" y="4673600"/>
                </a:lnTo>
              </a:path>
              <a:path w="8361680" h="4673600">
                <a:moveTo>
                  <a:pt x="1950720" y="4643120"/>
                </a:moveTo>
                <a:lnTo>
                  <a:pt x="1950720" y="4673600"/>
                </a:lnTo>
              </a:path>
              <a:path w="8361680" h="4673600">
                <a:moveTo>
                  <a:pt x="2133600" y="4643120"/>
                </a:moveTo>
                <a:lnTo>
                  <a:pt x="2133600" y="4673600"/>
                </a:lnTo>
              </a:path>
              <a:path w="8361680" h="4673600">
                <a:moveTo>
                  <a:pt x="2316480" y="4643120"/>
                </a:moveTo>
                <a:lnTo>
                  <a:pt x="2316480" y="4673600"/>
                </a:lnTo>
              </a:path>
              <a:path w="8361680" h="4673600">
                <a:moveTo>
                  <a:pt x="2489200" y="4643120"/>
                </a:moveTo>
                <a:lnTo>
                  <a:pt x="2489200" y="4673600"/>
                </a:lnTo>
              </a:path>
              <a:path w="8361680" h="4673600">
                <a:moveTo>
                  <a:pt x="2672080" y="4643120"/>
                </a:moveTo>
                <a:lnTo>
                  <a:pt x="2672080" y="4673600"/>
                </a:lnTo>
              </a:path>
              <a:path w="8361680" h="4673600">
                <a:moveTo>
                  <a:pt x="2854960" y="4643120"/>
                </a:moveTo>
                <a:lnTo>
                  <a:pt x="2854960" y="4673600"/>
                </a:lnTo>
              </a:path>
              <a:path w="8361680" h="4673600">
                <a:moveTo>
                  <a:pt x="3037840" y="4643120"/>
                </a:moveTo>
                <a:lnTo>
                  <a:pt x="3037840" y="4673600"/>
                </a:lnTo>
              </a:path>
              <a:path w="8361680" h="4673600">
                <a:moveTo>
                  <a:pt x="3220720" y="4643120"/>
                </a:moveTo>
                <a:lnTo>
                  <a:pt x="3220720" y="4673600"/>
                </a:lnTo>
              </a:path>
              <a:path w="8361680" h="4673600">
                <a:moveTo>
                  <a:pt x="3393440" y="4643120"/>
                </a:moveTo>
                <a:lnTo>
                  <a:pt x="3393440" y="4673600"/>
                </a:lnTo>
              </a:path>
              <a:path w="8361680" h="4673600">
                <a:moveTo>
                  <a:pt x="3576320" y="4643120"/>
                </a:moveTo>
                <a:lnTo>
                  <a:pt x="3576320" y="4673600"/>
                </a:lnTo>
              </a:path>
              <a:path w="8361680" h="4673600">
                <a:moveTo>
                  <a:pt x="3759200" y="4643120"/>
                </a:moveTo>
                <a:lnTo>
                  <a:pt x="3759200" y="4673600"/>
                </a:lnTo>
              </a:path>
              <a:path w="8361680" h="4673600">
                <a:moveTo>
                  <a:pt x="3942079" y="4643120"/>
                </a:moveTo>
                <a:lnTo>
                  <a:pt x="3942079" y="4673600"/>
                </a:lnTo>
              </a:path>
              <a:path w="8361680" h="4673600">
                <a:moveTo>
                  <a:pt x="4114800" y="4643120"/>
                </a:moveTo>
                <a:lnTo>
                  <a:pt x="4114800" y="4673600"/>
                </a:lnTo>
              </a:path>
              <a:path w="8361680" h="4673600">
                <a:moveTo>
                  <a:pt x="4297680" y="4643120"/>
                </a:moveTo>
                <a:lnTo>
                  <a:pt x="4297680" y="4673600"/>
                </a:lnTo>
              </a:path>
              <a:path w="8361680" h="4673600">
                <a:moveTo>
                  <a:pt x="4480559" y="4643120"/>
                </a:moveTo>
                <a:lnTo>
                  <a:pt x="4480559" y="4673600"/>
                </a:lnTo>
              </a:path>
              <a:path w="8361680" h="4673600">
                <a:moveTo>
                  <a:pt x="4663440" y="4643120"/>
                </a:moveTo>
                <a:lnTo>
                  <a:pt x="4663440" y="4673600"/>
                </a:lnTo>
              </a:path>
              <a:path w="8361680" h="4673600">
                <a:moveTo>
                  <a:pt x="4846320" y="4643120"/>
                </a:moveTo>
                <a:lnTo>
                  <a:pt x="4846320" y="4673600"/>
                </a:lnTo>
              </a:path>
              <a:path w="8361680" h="4673600">
                <a:moveTo>
                  <a:pt x="5019039" y="4643120"/>
                </a:moveTo>
                <a:lnTo>
                  <a:pt x="5019039" y="4673600"/>
                </a:lnTo>
              </a:path>
              <a:path w="8361680" h="4673600">
                <a:moveTo>
                  <a:pt x="5201920" y="4643120"/>
                </a:moveTo>
                <a:lnTo>
                  <a:pt x="5201920" y="4673600"/>
                </a:lnTo>
              </a:path>
              <a:path w="8361680" h="4673600">
                <a:moveTo>
                  <a:pt x="5384800" y="4643120"/>
                </a:moveTo>
                <a:lnTo>
                  <a:pt x="5384800" y="4673600"/>
                </a:lnTo>
              </a:path>
              <a:path w="8361680" h="4673600">
                <a:moveTo>
                  <a:pt x="5567680" y="4643120"/>
                </a:moveTo>
                <a:lnTo>
                  <a:pt x="5567680" y="4673600"/>
                </a:lnTo>
              </a:path>
              <a:path w="8361680" h="4673600">
                <a:moveTo>
                  <a:pt x="5750559" y="4643120"/>
                </a:moveTo>
                <a:lnTo>
                  <a:pt x="5750559" y="4673600"/>
                </a:lnTo>
              </a:path>
              <a:path w="8361680" h="4673600">
                <a:moveTo>
                  <a:pt x="5923280" y="4643120"/>
                </a:moveTo>
                <a:lnTo>
                  <a:pt x="5923280" y="4673600"/>
                </a:lnTo>
              </a:path>
              <a:path w="8361680" h="4673600">
                <a:moveTo>
                  <a:pt x="6106159" y="4643120"/>
                </a:moveTo>
                <a:lnTo>
                  <a:pt x="6106159" y="4673600"/>
                </a:lnTo>
              </a:path>
              <a:path w="8361680" h="4673600">
                <a:moveTo>
                  <a:pt x="6289039" y="4643120"/>
                </a:moveTo>
                <a:lnTo>
                  <a:pt x="6289039" y="4673600"/>
                </a:lnTo>
              </a:path>
              <a:path w="8361680" h="4673600">
                <a:moveTo>
                  <a:pt x="6471920" y="4643120"/>
                </a:moveTo>
                <a:lnTo>
                  <a:pt x="6471920" y="4673600"/>
                </a:lnTo>
              </a:path>
              <a:path w="8361680" h="4673600">
                <a:moveTo>
                  <a:pt x="6644639" y="4643120"/>
                </a:moveTo>
                <a:lnTo>
                  <a:pt x="6644639" y="4673600"/>
                </a:lnTo>
              </a:path>
              <a:path w="8361680" h="4673600">
                <a:moveTo>
                  <a:pt x="6827520" y="4643120"/>
                </a:moveTo>
                <a:lnTo>
                  <a:pt x="6827520" y="4673600"/>
                </a:lnTo>
              </a:path>
              <a:path w="8361680" h="4673600">
                <a:moveTo>
                  <a:pt x="7010400" y="4643120"/>
                </a:moveTo>
                <a:lnTo>
                  <a:pt x="7010400" y="4673600"/>
                </a:lnTo>
              </a:path>
              <a:path w="8361680" h="4673600">
                <a:moveTo>
                  <a:pt x="7193280" y="4643120"/>
                </a:moveTo>
                <a:lnTo>
                  <a:pt x="7193280" y="4673600"/>
                </a:lnTo>
              </a:path>
              <a:path w="8361680" h="4673600">
                <a:moveTo>
                  <a:pt x="7376159" y="4643120"/>
                </a:moveTo>
                <a:lnTo>
                  <a:pt x="7376159" y="4673600"/>
                </a:lnTo>
              </a:path>
              <a:path w="8361680" h="4673600">
                <a:moveTo>
                  <a:pt x="7548880" y="4643120"/>
                </a:moveTo>
                <a:lnTo>
                  <a:pt x="7548880" y="4673600"/>
                </a:lnTo>
              </a:path>
              <a:path w="8361680" h="4673600">
                <a:moveTo>
                  <a:pt x="7731759" y="4643120"/>
                </a:moveTo>
                <a:lnTo>
                  <a:pt x="7731759" y="4673600"/>
                </a:lnTo>
              </a:path>
              <a:path w="8361680" h="4673600">
                <a:moveTo>
                  <a:pt x="7914639" y="4643120"/>
                </a:moveTo>
                <a:lnTo>
                  <a:pt x="7914639" y="4673600"/>
                </a:lnTo>
              </a:path>
              <a:path w="8361680" h="4673600">
                <a:moveTo>
                  <a:pt x="8097520" y="4643120"/>
                </a:moveTo>
                <a:lnTo>
                  <a:pt x="8097520" y="4673600"/>
                </a:lnTo>
              </a:path>
              <a:path w="8361680" h="4673600">
                <a:moveTo>
                  <a:pt x="8280400" y="4643120"/>
                </a:moveTo>
                <a:lnTo>
                  <a:pt x="8280400" y="4673600"/>
                </a:lnTo>
              </a:path>
              <a:path w="8361680" h="4673600">
                <a:moveTo>
                  <a:pt x="8361680" y="4643120"/>
                </a:moveTo>
                <a:lnTo>
                  <a:pt x="8361680" y="4673600"/>
                </a:lnTo>
              </a:path>
            </a:pathLst>
          </a:custGeom>
          <a:ln w="1016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971040" y="2397760"/>
            <a:ext cx="8128000" cy="853440"/>
          </a:xfrm>
          <a:custGeom>
            <a:avLst/>
            <a:gdLst/>
            <a:ahLst/>
            <a:cxnLst/>
            <a:rect l="l" t="t" r="r" b="b"/>
            <a:pathLst>
              <a:path w="8128000" h="853439">
                <a:moveTo>
                  <a:pt x="0" y="853439"/>
                </a:moveTo>
                <a:lnTo>
                  <a:pt x="172720" y="843279"/>
                </a:lnTo>
                <a:lnTo>
                  <a:pt x="355600" y="812800"/>
                </a:lnTo>
                <a:lnTo>
                  <a:pt x="538480" y="762000"/>
                </a:lnTo>
                <a:lnTo>
                  <a:pt x="721360" y="660400"/>
                </a:lnTo>
                <a:lnTo>
                  <a:pt x="904240" y="609600"/>
                </a:lnTo>
                <a:lnTo>
                  <a:pt x="1076960" y="619760"/>
                </a:lnTo>
                <a:lnTo>
                  <a:pt x="1259840" y="609600"/>
                </a:lnTo>
                <a:lnTo>
                  <a:pt x="1442720" y="680719"/>
                </a:lnTo>
                <a:lnTo>
                  <a:pt x="1625600" y="711200"/>
                </a:lnTo>
                <a:lnTo>
                  <a:pt x="1808480" y="701039"/>
                </a:lnTo>
                <a:lnTo>
                  <a:pt x="1981200" y="680719"/>
                </a:lnTo>
                <a:lnTo>
                  <a:pt x="2164080" y="609600"/>
                </a:lnTo>
                <a:lnTo>
                  <a:pt x="2346960" y="538479"/>
                </a:lnTo>
                <a:lnTo>
                  <a:pt x="2529840" y="457200"/>
                </a:lnTo>
                <a:lnTo>
                  <a:pt x="2702560" y="467360"/>
                </a:lnTo>
                <a:lnTo>
                  <a:pt x="2885440" y="447039"/>
                </a:lnTo>
                <a:lnTo>
                  <a:pt x="3068320" y="487679"/>
                </a:lnTo>
                <a:lnTo>
                  <a:pt x="3251200" y="528319"/>
                </a:lnTo>
                <a:lnTo>
                  <a:pt x="3434080" y="589279"/>
                </a:lnTo>
                <a:lnTo>
                  <a:pt x="3606800" y="680719"/>
                </a:lnTo>
                <a:lnTo>
                  <a:pt x="3789680" y="690879"/>
                </a:lnTo>
                <a:lnTo>
                  <a:pt x="3972560" y="680719"/>
                </a:lnTo>
                <a:lnTo>
                  <a:pt x="4155440" y="660400"/>
                </a:lnTo>
                <a:lnTo>
                  <a:pt x="4338320" y="640079"/>
                </a:lnTo>
                <a:lnTo>
                  <a:pt x="4511040" y="548639"/>
                </a:lnTo>
                <a:lnTo>
                  <a:pt x="4693920" y="457200"/>
                </a:lnTo>
                <a:lnTo>
                  <a:pt x="4876800" y="406400"/>
                </a:lnTo>
                <a:lnTo>
                  <a:pt x="5059680" y="386079"/>
                </a:lnTo>
                <a:lnTo>
                  <a:pt x="5232400" y="375919"/>
                </a:lnTo>
                <a:lnTo>
                  <a:pt x="5415280" y="355600"/>
                </a:lnTo>
                <a:lnTo>
                  <a:pt x="5598160" y="294639"/>
                </a:lnTo>
                <a:lnTo>
                  <a:pt x="5781040" y="213360"/>
                </a:lnTo>
                <a:lnTo>
                  <a:pt x="5963920" y="60960"/>
                </a:lnTo>
                <a:lnTo>
                  <a:pt x="6136640" y="0"/>
                </a:lnTo>
                <a:lnTo>
                  <a:pt x="6319520" y="20319"/>
                </a:lnTo>
                <a:lnTo>
                  <a:pt x="6502400" y="60960"/>
                </a:lnTo>
                <a:lnTo>
                  <a:pt x="6685280" y="81279"/>
                </a:lnTo>
                <a:lnTo>
                  <a:pt x="6868159" y="111760"/>
                </a:lnTo>
                <a:lnTo>
                  <a:pt x="7040880" y="182879"/>
                </a:lnTo>
                <a:lnTo>
                  <a:pt x="7223759" y="233679"/>
                </a:lnTo>
                <a:lnTo>
                  <a:pt x="7406640" y="264160"/>
                </a:lnTo>
                <a:lnTo>
                  <a:pt x="7589519" y="314960"/>
                </a:lnTo>
                <a:lnTo>
                  <a:pt x="7762240" y="365760"/>
                </a:lnTo>
                <a:lnTo>
                  <a:pt x="7945119" y="508000"/>
                </a:lnTo>
                <a:lnTo>
                  <a:pt x="8128000" y="670560"/>
                </a:lnTo>
              </a:path>
            </a:pathLst>
          </a:custGeom>
          <a:ln w="4064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971040" y="4033520"/>
            <a:ext cx="8128000" cy="264160"/>
          </a:xfrm>
          <a:custGeom>
            <a:avLst/>
            <a:gdLst/>
            <a:ahLst/>
            <a:cxnLst/>
            <a:rect l="l" t="t" r="r" b="b"/>
            <a:pathLst>
              <a:path w="8128000" h="264160">
                <a:moveTo>
                  <a:pt x="0" y="223519"/>
                </a:moveTo>
                <a:lnTo>
                  <a:pt x="172720" y="243839"/>
                </a:lnTo>
                <a:lnTo>
                  <a:pt x="355600" y="243839"/>
                </a:lnTo>
                <a:lnTo>
                  <a:pt x="538480" y="223519"/>
                </a:lnTo>
                <a:lnTo>
                  <a:pt x="721360" y="172719"/>
                </a:lnTo>
                <a:lnTo>
                  <a:pt x="904240" y="172719"/>
                </a:lnTo>
                <a:lnTo>
                  <a:pt x="1076960" y="193039"/>
                </a:lnTo>
                <a:lnTo>
                  <a:pt x="1259840" y="203199"/>
                </a:lnTo>
                <a:lnTo>
                  <a:pt x="1442720" y="203199"/>
                </a:lnTo>
                <a:lnTo>
                  <a:pt x="1625600" y="213359"/>
                </a:lnTo>
                <a:lnTo>
                  <a:pt x="1808480" y="193039"/>
                </a:lnTo>
                <a:lnTo>
                  <a:pt x="1981200" y="172719"/>
                </a:lnTo>
                <a:lnTo>
                  <a:pt x="2164080" y="142239"/>
                </a:lnTo>
                <a:lnTo>
                  <a:pt x="2346960" y="132079"/>
                </a:lnTo>
                <a:lnTo>
                  <a:pt x="2529840" y="91439"/>
                </a:lnTo>
                <a:lnTo>
                  <a:pt x="2702560" y="132079"/>
                </a:lnTo>
                <a:lnTo>
                  <a:pt x="2885440" y="162559"/>
                </a:lnTo>
                <a:lnTo>
                  <a:pt x="3068320" y="182879"/>
                </a:lnTo>
                <a:lnTo>
                  <a:pt x="3251200" y="193039"/>
                </a:lnTo>
                <a:lnTo>
                  <a:pt x="3434080" y="233679"/>
                </a:lnTo>
                <a:lnTo>
                  <a:pt x="3606800" y="264159"/>
                </a:lnTo>
                <a:lnTo>
                  <a:pt x="3789680" y="264159"/>
                </a:lnTo>
                <a:lnTo>
                  <a:pt x="3972560" y="253999"/>
                </a:lnTo>
                <a:lnTo>
                  <a:pt x="4155440" y="223519"/>
                </a:lnTo>
                <a:lnTo>
                  <a:pt x="4338320" y="213359"/>
                </a:lnTo>
                <a:lnTo>
                  <a:pt x="4511040" y="172719"/>
                </a:lnTo>
                <a:lnTo>
                  <a:pt x="4693920" y="132079"/>
                </a:lnTo>
                <a:lnTo>
                  <a:pt x="4876800" y="132079"/>
                </a:lnTo>
                <a:lnTo>
                  <a:pt x="5059680" y="142239"/>
                </a:lnTo>
                <a:lnTo>
                  <a:pt x="5232400" y="121919"/>
                </a:lnTo>
                <a:lnTo>
                  <a:pt x="5415280" y="101599"/>
                </a:lnTo>
                <a:lnTo>
                  <a:pt x="5598160" y="81279"/>
                </a:lnTo>
                <a:lnTo>
                  <a:pt x="5781040" y="40639"/>
                </a:lnTo>
                <a:lnTo>
                  <a:pt x="5963920" y="20319"/>
                </a:lnTo>
                <a:lnTo>
                  <a:pt x="6136640" y="20319"/>
                </a:lnTo>
                <a:lnTo>
                  <a:pt x="6319520" y="30479"/>
                </a:lnTo>
                <a:lnTo>
                  <a:pt x="6502400" y="40639"/>
                </a:lnTo>
                <a:lnTo>
                  <a:pt x="6685280" y="30479"/>
                </a:lnTo>
                <a:lnTo>
                  <a:pt x="6868159" y="20319"/>
                </a:lnTo>
                <a:lnTo>
                  <a:pt x="7040880" y="30479"/>
                </a:lnTo>
                <a:lnTo>
                  <a:pt x="7223759" y="30479"/>
                </a:lnTo>
                <a:lnTo>
                  <a:pt x="7406640" y="20319"/>
                </a:lnTo>
                <a:lnTo>
                  <a:pt x="7589519" y="0"/>
                </a:lnTo>
                <a:lnTo>
                  <a:pt x="7762240" y="10159"/>
                </a:lnTo>
                <a:lnTo>
                  <a:pt x="7945119" y="30479"/>
                </a:lnTo>
                <a:lnTo>
                  <a:pt x="8128000" y="101599"/>
                </a:lnTo>
              </a:path>
            </a:pathLst>
          </a:custGeom>
          <a:ln w="40640">
            <a:solidFill>
              <a:srgbClr val="C55A1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971040" y="3870960"/>
            <a:ext cx="8128000" cy="650240"/>
          </a:xfrm>
          <a:custGeom>
            <a:avLst/>
            <a:gdLst/>
            <a:ahLst/>
            <a:cxnLst/>
            <a:rect l="l" t="t" r="r" b="b"/>
            <a:pathLst>
              <a:path w="8128000" h="650239">
                <a:moveTo>
                  <a:pt x="0" y="650239"/>
                </a:moveTo>
                <a:lnTo>
                  <a:pt x="172720" y="619759"/>
                </a:lnTo>
                <a:lnTo>
                  <a:pt x="355600" y="589279"/>
                </a:lnTo>
                <a:lnTo>
                  <a:pt x="538480" y="558800"/>
                </a:lnTo>
                <a:lnTo>
                  <a:pt x="721360" y="497839"/>
                </a:lnTo>
                <a:lnTo>
                  <a:pt x="904240" y="447039"/>
                </a:lnTo>
                <a:lnTo>
                  <a:pt x="1076960" y="447039"/>
                </a:lnTo>
                <a:lnTo>
                  <a:pt x="1259840" y="426719"/>
                </a:lnTo>
                <a:lnTo>
                  <a:pt x="1442720" y="487679"/>
                </a:lnTo>
                <a:lnTo>
                  <a:pt x="1625600" y="518159"/>
                </a:lnTo>
                <a:lnTo>
                  <a:pt x="1808480" y="528319"/>
                </a:lnTo>
                <a:lnTo>
                  <a:pt x="1981200" y="528319"/>
                </a:lnTo>
                <a:lnTo>
                  <a:pt x="2164080" y="487679"/>
                </a:lnTo>
                <a:lnTo>
                  <a:pt x="2346960" y="436879"/>
                </a:lnTo>
                <a:lnTo>
                  <a:pt x="2529840" y="375919"/>
                </a:lnTo>
                <a:lnTo>
                  <a:pt x="2702560" y="355600"/>
                </a:lnTo>
                <a:lnTo>
                  <a:pt x="2885440" y="304800"/>
                </a:lnTo>
                <a:lnTo>
                  <a:pt x="3068320" y="325119"/>
                </a:lnTo>
                <a:lnTo>
                  <a:pt x="3251200" y="355600"/>
                </a:lnTo>
                <a:lnTo>
                  <a:pt x="3434080" y="375919"/>
                </a:lnTo>
                <a:lnTo>
                  <a:pt x="3606800" y="436879"/>
                </a:lnTo>
                <a:lnTo>
                  <a:pt x="3789680" y="447039"/>
                </a:lnTo>
                <a:lnTo>
                  <a:pt x="3972560" y="447039"/>
                </a:lnTo>
                <a:lnTo>
                  <a:pt x="4155440" y="447039"/>
                </a:lnTo>
                <a:lnTo>
                  <a:pt x="4338320" y="447039"/>
                </a:lnTo>
                <a:lnTo>
                  <a:pt x="4511040" y="396239"/>
                </a:lnTo>
                <a:lnTo>
                  <a:pt x="4693920" y="335279"/>
                </a:lnTo>
                <a:lnTo>
                  <a:pt x="4876800" y="294639"/>
                </a:lnTo>
                <a:lnTo>
                  <a:pt x="5059680" y="264159"/>
                </a:lnTo>
                <a:lnTo>
                  <a:pt x="5232400" y="274319"/>
                </a:lnTo>
                <a:lnTo>
                  <a:pt x="5415280" y="264159"/>
                </a:lnTo>
                <a:lnTo>
                  <a:pt x="5598160" y="233679"/>
                </a:lnTo>
                <a:lnTo>
                  <a:pt x="5781040" y="193039"/>
                </a:lnTo>
                <a:lnTo>
                  <a:pt x="5963920" y="71119"/>
                </a:lnTo>
                <a:lnTo>
                  <a:pt x="6136640" y="0"/>
                </a:lnTo>
                <a:lnTo>
                  <a:pt x="6319520" y="10159"/>
                </a:lnTo>
                <a:lnTo>
                  <a:pt x="6502400" y="40639"/>
                </a:lnTo>
                <a:lnTo>
                  <a:pt x="6685280" y="60959"/>
                </a:lnTo>
                <a:lnTo>
                  <a:pt x="6868159" y="101600"/>
                </a:lnTo>
                <a:lnTo>
                  <a:pt x="7040880" y="172719"/>
                </a:lnTo>
                <a:lnTo>
                  <a:pt x="7223759" y="223519"/>
                </a:lnTo>
                <a:lnTo>
                  <a:pt x="7406640" y="264159"/>
                </a:lnTo>
                <a:lnTo>
                  <a:pt x="7589519" y="325119"/>
                </a:lnTo>
                <a:lnTo>
                  <a:pt x="7762240" y="375919"/>
                </a:lnTo>
                <a:lnTo>
                  <a:pt x="7945119" y="497839"/>
                </a:lnTo>
                <a:lnTo>
                  <a:pt x="8128000" y="589279"/>
                </a:lnTo>
              </a:path>
            </a:pathLst>
          </a:custGeom>
          <a:ln w="40640">
            <a:solidFill>
              <a:srgbClr val="538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971040" y="1137920"/>
            <a:ext cx="7945120" cy="1127760"/>
          </a:xfrm>
          <a:custGeom>
            <a:avLst/>
            <a:gdLst/>
            <a:ahLst/>
            <a:cxnLst/>
            <a:rect l="l" t="t" r="r" b="b"/>
            <a:pathLst>
              <a:path w="7945120" h="1127760">
                <a:moveTo>
                  <a:pt x="0" y="0"/>
                </a:moveTo>
                <a:lnTo>
                  <a:pt x="172720" y="152400"/>
                </a:lnTo>
                <a:lnTo>
                  <a:pt x="355600" y="325119"/>
                </a:lnTo>
                <a:lnTo>
                  <a:pt x="538480" y="487679"/>
                </a:lnTo>
                <a:lnTo>
                  <a:pt x="721360" y="619759"/>
                </a:lnTo>
                <a:lnTo>
                  <a:pt x="904240" y="741679"/>
                </a:lnTo>
                <a:lnTo>
                  <a:pt x="1076960" y="822959"/>
                </a:lnTo>
                <a:lnTo>
                  <a:pt x="1259840" y="883919"/>
                </a:lnTo>
                <a:lnTo>
                  <a:pt x="1442720" y="924559"/>
                </a:lnTo>
                <a:lnTo>
                  <a:pt x="1625600" y="955039"/>
                </a:lnTo>
                <a:lnTo>
                  <a:pt x="1808480" y="975359"/>
                </a:lnTo>
                <a:lnTo>
                  <a:pt x="1981200" y="1005839"/>
                </a:lnTo>
                <a:lnTo>
                  <a:pt x="2164080" y="1036319"/>
                </a:lnTo>
                <a:lnTo>
                  <a:pt x="2346960" y="1046479"/>
                </a:lnTo>
                <a:lnTo>
                  <a:pt x="2529840" y="1005839"/>
                </a:lnTo>
                <a:lnTo>
                  <a:pt x="2702560" y="944879"/>
                </a:lnTo>
                <a:lnTo>
                  <a:pt x="2885440" y="883919"/>
                </a:lnTo>
                <a:lnTo>
                  <a:pt x="3068320" y="833119"/>
                </a:lnTo>
                <a:lnTo>
                  <a:pt x="3251200" y="762000"/>
                </a:lnTo>
                <a:lnTo>
                  <a:pt x="3434080" y="690879"/>
                </a:lnTo>
                <a:lnTo>
                  <a:pt x="3606800" y="650239"/>
                </a:lnTo>
                <a:lnTo>
                  <a:pt x="3789680" y="619759"/>
                </a:lnTo>
                <a:lnTo>
                  <a:pt x="3972560" y="589279"/>
                </a:lnTo>
                <a:lnTo>
                  <a:pt x="4155440" y="589279"/>
                </a:lnTo>
                <a:lnTo>
                  <a:pt x="4338320" y="589279"/>
                </a:lnTo>
                <a:lnTo>
                  <a:pt x="4511040" y="589279"/>
                </a:lnTo>
                <a:lnTo>
                  <a:pt x="4693920" y="599439"/>
                </a:lnTo>
                <a:lnTo>
                  <a:pt x="4876800" y="609600"/>
                </a:lnTo>
                <a:lnTo>
                  <a:pt x="5059680" y="640079"/>
                </a:lnTo>
                <a:lnTo>
                  <a:pt x="5232400" y="670559"/>
                </a:lnTo>
                <a:lnTo>
                  <a:pt x="5415280" y="711200"/>
                </a:lnTo>
                <a:lnTo>
                  <a:pt x="5598160" y="751839"/>
                </a:lnTo>
                <a:lnTo>
                  <a:pt x="5781040" y="792479"/>
                </a:lnTo>
                <a:lnTo>
                  <a:pt x="5963920" y="802639"/>
                </a:lnTo>
                <a:lnTo>
                  <a:pt x="6136640" y="812800"/>
                </a:lnTo>
                <a:lnTo>
                  <a:pt x="6319520" y="894079"/>
                </a:lnTo>
                <a:lnTo>
                  <a:pt x="6502400" y="833119"/>
                </a:lnTo>
                <a:lnTo>
                  <a:pt x="6685280" y="853439"/>
                </a:lnTo>
                <a:lnTo>
                  <a:pt x="6868159" y="863600"/>
                </a:lnTo>
                <a:lnTo>
                  <a:pt x="7040880" y="883919"/>
                </a:lnTo>
                <a:lnTo>
                  <a:pt x="7223759" y="904239"/>
                </a:lnTo>
                <a:lnTo>
                  <a:pt x="7406640" y="924559"/>
                </a:lnTo>
                <a:lnTo>
                  <a:pt x="7589519" y="965200"/>
                </a:lnTo>
                <a:lnTo>
                  <a:pt x="7762240" y="985519"/>
                </a:lnTo>
                <a:lnTo>
                  <a:pt x="7945119" y="1127759"/>
                </a:lnTo>
              </a:path>
            </a:pathLst>
          </a:custGeom>
          <a:ln w="406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673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21360"/>
            <a:ext cx="6664959" cy="5201920"/>
          </a:xfrm>
          <a:custGeom>
            <a:avLst/>
            <a:gdLst/>
            <a:ahLst/>
            <a:cxnLst/>
            <a:rect l="l" t="t" r="r" b="b"/>
            <a:pathLst>
              <a:path w="6664959" h="5201920">
                <a:moveTo>
                  <a:pt x="6664959" y="0"/>
                </a:moveTo>
                <a:lnTo>
                  <a:pt x="0" y="0"/>
                </a:lnTo>
                <a:lnTo>
                  <a:pt x="0" y="5201905"/>
                </a:lnTo>
                <a:lnTo>
                  <a:pt x="5216652" y="5194706"/>
                </a:lnTo>
                <a:lnTo>
                  <a:pt x="6664959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90159" y="711200"/>
            <a:ext cx="7101840" cy="5201920"/>
          </a:xfrm>
          <a:custGeom>
            <a:avLst/>
            <a:gdLst/>
            <a:ahLst/>
            <a:cxnLst/>
            <a:rect l="l" t="t" r="r" b="b"/>
            <a:pathLst>
              <a:path w="7101840" h="5201920">
                <a:moveTo>
                  <a:pt x="7101840" y="0"/>
                </a:moveTo>
                <a:lnTo>
                  <a:pt x="1540890" y="7238"/>
                </a:lnTo>
                <a:lnTo>
                  <a:pt x="0" y="5201920"/>
                </a:lnTo>
                <a:lnTo>
                  <a:pt x="7093204" y="5201920"/>
                </a:lnTo>
                <a:lnTo>
                  <a:pt x="710184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3520" y="2194560"/>
            <a:ext cx="2418080" cy="2316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31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8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807885" y="6444734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fornian FB" panose="0207040306080B030204" pitchFamily="18" charset="0"/>
              </a:rPr>
              <a:t>OWN</a:t>
            </a:r>
            <a:r>
              <a:rPr lang="en-US" b="1" baseline="0" dirty="0">
                <a:solidFill>
                  <a:schemeClr val="bg1"/>
                </a:solidFill>
                <a:latin typeface="Californian FB" panose="0207040306080B030204" pitchFamily="18" charset="0"/>
              </a:rPr>
              <a:t> YOUR FUTURE</a:t>
            </a:r>
            <a:endParaRPr lang="en-US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69" y="-95782"/>
            <a:ext cx="3148739" cy="8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1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0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807885" y="6444734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fornian FB" panose="0207040306080B030204" pitchFamily="18" charset="0"/>
              </a:rPr>
              <a:t>OWN</a:t>
            </a:r>
            <a:r>
              <a:rPr lang="en-US" b="1" baseline="0" dirty="0">
                <a:solidFill>
                  <a:schemeClr val="bg1"/>
                </a:solidFill>
                <a:latin typeface="Californian FB" panose="0207040306080B030204" pitchFamily="18" charset="0"/>
              </a:rPr>
              <a:t> YOUR FUTURE</a:t>
            </a:r>
            <a:endParaRPr lang="en-US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69" y="-95782"/>
            <a:ext cx="3148739" cy="8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807885" y="6444734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OWN</a:t>
            </a:r>
            <a:r>
              <a:rPr lang="en-US" b="1" baseline="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 YOUR FUTURE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69" y="-95782"/>
            <a:ext cx="3148739" cy="8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807885" y="6444734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fornian FB" panose="0207040306080B030204" pitchFamily="18" charset="0"/>
              </a:rPr>
              <a:t>OWN</a:t>
            </a:r>
            <a:r>
              <a:rPr lang="en-US" b="1" baseline="0" dirty="0">
                <a:solidFill>
                  <a:schemeClr val="bg1"/>
                </a:solidFill>
                <a:latin typeface="Californian FB" panose="0207040306080B030204" pitchFamily="18" charset="0"/>
              </a:rPr>
              <a:t> YOUR FUTURE</a:t>
            </a:r>
            <a:endParaRPr lang="en-US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69" y="-95782"/>
            <a:ext cx="3148739" cy="8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5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224DC0-49AE-4805-8366-0B69C04CB80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3807885" y="6444734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fornian FB" panose="0207040306080B030204" pitchFamily="18" charset="0"/>
              </a:rPr>
              <a:t>OWN</a:t>
            </a:r>
            <a:r>
              <a:rPr lang="en-US" b="1" baseline="0" dirty="0">
                <a:solidFill>
                  <a:schemeClr val="bg1"/>
                </a:solidFill>
                <a:latin typeface="Californian FB" panose="0207040306080B030204" pitchFamily="18" charset="0"/>
              </a:rPr>
              <a:t> YOUR FUTURE</a:t>
            </a:r>
            <a:endParaRPr lang="en-US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69" y="-95782"/>
            <a:ext cx="3148739" cy="8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C1224DC0-49AE-4805-8366-0B69C04CB80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067126" y="6205430"/>
            <a:ext cx="2057750" cy="6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Calibri" pitchFamily="34" charset="0"/>
        <a:buChar char="◦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542" y="153098"/>
            <a:ext cx="10622914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038" y="3082543"/>
            <a:ext cx="11313922" cy="191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57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://www.suny.edu/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F9C3E6-C19D-4BAE-BFC2-E16C3E6BB48B}"/>
              </a:ext>
            </a:extLst>
          </p:cNvPr>
          <p:cNvSpPr/>
          <p:nvPr/>
        </p:nvSpPr>
        <p:spPr>
          <a:xfrm>
            <a:off x="315189" y="4804282"/>
            <a:ext cx="60440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fornian FB" panose="0207040306080B030204" pitchFamily="18" charset="0"/>
              </a:rPr>
              <a:t>Monica Calzolari</a:t>
            </a:r>
          </a:p>
          <a:p>
            <a:r>
              <a:rPr lang="en-US" sz="2800" b="1" dirty="0">
                <a:latin typeface="Californian FB" panose="0207040306080B030204" pitchFamily="18" charset="0"/>
              </a:rPr>
              <a:t>Interim VP of Enrollment</a:t>
            </a:r>
          </a:p>
          <a:p>
            <a:r>
              <a:rPr lang="en-US" sz="2800" b="1" dirty="0">
                <a:latin typeface="Californian FB" panose="0207040306080B030204" pitchFamily="18" charset="0"/>
              </a:rPr>
              <a:t>2/15/22</a:t>
            </a:r>
          </a:p>
          <a:p>
            <a:r>
              <a:rPr lang="en-US" sz="2800" b="1" dirty="0">
                <a:latin typeface="Californian FB" panose="0207040306080B0302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73A49-A2AD-4E41-B4F2-D5CD33B72A15}"/>
              </a:ext>
            </a:extLst>
          </p:cNvPr>
          <p:cNvSpPr txBox="1"/>
          <p:nvPr/>
        </p:nvSpPr>
        <p:spPr>
          <a:xfrm>
            <a:off x="116115" y="2438400"/>
            <a:ext cx="1207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Enrollment Trends &amp;</a:t>
            </a:r>
          </a:p>
          <a:p>
            <a:pPr algn="ctr"/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Strategies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0710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E30BD3E-51EA-47AC-8B1F-A02FFA9B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151797"/>
          </a:xfrm>
          <a:noFill/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</a:rPr>
              <a:t>NYC &amp; LI, a Gold Mine of Opportunity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</a:rPr>
              <a:t>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62F610-2901-46CA-BC41-8E0147B8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598003"/>
            <a:ext cx="6505575" cy="3114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021ED2-70A1-4199-A132-35809873ADB7}"/>
              </a:ext>
            </a:extLst>
          </p:cNvPr>
          <p:cNvSpPr txBox="1"/>
          <p:nvPr/>
        </p:nvSpPr>
        <p:spPr>
          <a:xfrm>
            <a:off x="6096001" y="5170311"/>
            <a:ext cx="427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99.9% from New York, mostly Long Island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96% first-time, full-time pay in-state tuition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7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7941" y="5887402"/>
            <a:ext cx="1803400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22019" algn="l"/>
              </a:tabLst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Fall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2020	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Fall</a:t>
            </a:r>
            <a:r>
              <a:rPr kumimoji="0" sz="16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2021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5080" lvl="0" indent="0" algn="r" defTabSz="914400" rtl="0" eaLnBrk="1" fontAlgn="auto" latinLnBrk="0" hangingPunct="1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72110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none" strike="noStrike" kern="120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Source:</a:t>
            </a:r>
            <a:r>
              <a:rPr kumimoji="0" sz="800" b="0" i="1" u="none" strike="noStrike" kern="1200" cap="none" spc="4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SUNY</a:t>
            </a:r>
            <a:r>
              <a:rPr kumimoji="0" sz="800" b="0" i="1" u="none" strike="noStrike" kern="1200" cap="none" spc="-3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800" b="0" i="1" u="none" strike="noStrike" kern="1200" cap="none" spc="3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Warehouse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056640"/>
            <a:chOff x="0" y="0"/>
            <a:chExt cx="12192000" cy="1056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200" y="182879"/>
              <a:ext cx="1209446" cy="8737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12192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2192000" y="914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4720" y="43025"/>
            <a:ext cx="7882255" cy="8077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35" dirty="0"/>
              <a:t>NYS</a:t>
            </a:r>
            <a:r>
              <a:rPr spc="30" dirty="0"/>
              <a:t> </a:t>
            </a:r>
            <a:r>
              <a:rPr spc="5" dirty="0"/>
              <a:t>Residency</a:t>
            </a:r>
            <a:r>
              <a:rPr spc="-125" dirty="0"/>
              <a:t> </a:t>
            </a:r>
            <a:r>
              <a:rPr dirty="0"/>
              <a:t>Enrollment</a:t>
            </a:r>
            <a:r>
              <a:rPr spc="-90" dirty="0"/>
              <a:t> </a:t>
            </a:r>
            <a:r>
              <a:rPr spc="-30" dirty="0"/>
              <a:t>Trend:</a:t>
            </a:r>
            <a:r>
              <a:rPr spc="-50" dirty="0"/>
              <a:t> </a:t>
            </a:r>
            <a:r>
              <a:rPr spc="-25" dirty="0"/>
              <a:t>Fall</a:t>
            </a:r>
            <a:r>
              <a:rPr spc="30" dirty="0"/>
              <a:t> </a:t>
            </a:r>
            <a:r>
              <a:rPr spc="10" dirty="0"/>
              <a:t>2011</a:t>
            </a:r>
            <a:r>
              <a:rPr spc="5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spc="-20" dirty="0"/>
              <a:t>Fall</a:t>
            </a:r>
            <a:r>
              <a:rPr spc="-45" dirty="0"/>
              <a:t> </a:t>
            </a:r>
            <a:r>
              <a:rPr spc="10" dirty="0"/>
              <a:t>2021</a:t>
            </a:r>
          </a:p>
          <a:p>
            <a:pPr marR="92075" algn="ctr">
              <a:lnSpc>
                <a:spcPct val="100000"/>
              </a:lnSpc>
              <a:spcBef>
                <a:spcPts val="165"/>
              </a:spcBef>
            </a:pPr>
            <a:r>
              <a:rPr sz="2000" b="0" i="1" spc="5" dirty="0">
                <a:latin typeface="Calibri"/>
                <a:cs typeface="Calibri"/>
              </a:rPr>
              <a:t>(includes</a:t>
            </a:r>
            <a:r>
              <a:rPr sz="2000" b="0" i="1" spc="-105" dirty="0">
                <a:latin typeface="Calibri"/>
                <a:cs typeface="Calibri"/>
              </a:rPr>
              <a:t> </a:t>
            </a:r>
            <a:r>
              <a:rPr sz="2000" b="0" i="1" spc="-20" dirty="0">
                <a:latin typeface="Calibri"/>
                <a:cs typeface="Calibri"/>
              </a:rPr>
              <a:t>FT</a:t>
            </a:r>
            <a:r>
              <a:rPr sz="2000" b="0" i="1" spc="100" dirty="0">
                <a:latin typeface="Calibri"/>
                <a:cs typeface="Calibri"/>
              </a:rPr>
              <a:t> </a:t>
            </a:r>
            <a:r>
              <a:rPr sz="2000" b="0" i="1" spc="5" dirty="0">
                <a:latin typeface="Calibri"/>
                <a:cs typeface="Calibri"/>
              </a:rPr>
              <a:t>and</a:t>
            </a:r>
            <a:r>
              <a:rPr sz="2000" b="0" i="1" spc="-40" dirty="0">
                <a:latin typeface="Calibri"/>
                <a:cs typeface="Calibri"/>
              </a:rPr>
              <a:t> </a:t>
            </a:r>
            <a:r>
              <a:rPr sz="2000" b="0" i="1" spc="-60" dirty="0">
                <a:latin typeface="Calibri"/>
                <a:cs typeface="Calibri"/>
              </a:rPr>
              <a:t>PT,</a:t>
            </a:r>
            <a:r>
              <a:rPr sz="2000" b="0" i="1" spc="-70" dirty="0">
                <a:latin typeface="Calibri"/>
                <a:cs typeface="Calibri"/>
              </a:rPr>
              <a:t> </a:t>
            </a:r>
            <a:r>
              <a:rPr sz="2000" b="0" i="1" spc="5" dirty="0">
                <a:latin typeface="Calibri"/>
                <a:cs typeface="Calibri"/>
              </a:rPr>
              <a:t>Undergraduate</a:t>
            </a:r>
            <a:r>
              <a:rPr sz="2000" b="0" i="1" spc="-125" dirty="0">
                <a:latin typeface="Calibri"/>
                <a:cs typeface="Calibri"/>
              </a:rPr>
              <a:t> </a:t>
            </a:r>
            <a:r>
              <a:rPr sz="2000" b="0" i="1" spc="5" dirty="0">
                <a:latin typeface="Calibri"/>
                <a:cs typeface="Calibri"/>
              </a:rPr>
              <a:t>and</a:t>
            </a:r>
            <a:r>
              <a:rPr sz="2000" b="0" i="1" spc="-40" dirty="0">
                <a:latin typeface="Calibri"/>
                <a:cs typeface="Calibri"/>
              </a:rPr>
              <a:t> </a:t>
            </a:r>
            <a:r>
              <a:rPr sz="2000" b="0" i="1" spc="5" dirty="0">
                <a:latin typeface="Calibri"/>
                <a:cs typeface="Calibri"/>
              </a:rPr>
              <a:t>Graduate)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61439" y="1117600"/>
            <a:ext cx="10078720" cy="4724400"/>
            <a:chOff x="1361439" y="1117600"/>
            <a:chExt cx="10078720" cy="4724400"/>
          </a:xfrm>
        </p:grpSpPr>
        <p:sp>
          <p:nvSpPr>
            <p:cNvPr id="8" name="object 8"/>
            <p:cNvSpPr/>
            <p:nvPr/>
          </p:nvSpPr>
          <p:spPr>
            <a:xfrm>
              <a:off x="1427479" y="4221479"/>
              <a:ext cx="10007600" cy="1036319"/>
            </a:xfrm>
            <a:custGeom>
              <a:avLst/>
              <a:gdLst/>
              <a:ahLst/>
              <a:cxnLst/>
              <a:rect l="l" t="t" r="r" b="b"/>
              <a:pathLst>
                <a:path w="10007600" h="1036320">
                  <a:moveTo>
                    <a:pt x="0" y="1036320"/>
                  </a:moveTo>
                  <a:lnTo>
                    <a:pt x="10007600" y="1036320"/>
                  </a:lnTo>
                </a:path>
                <a:path w="10007600" h="1036320">
                  <a:moveTo>
                    <a:pt x="0" y="518160"/>
                  </a:moveTo>
                  <a:lnTo>
                    <a:pt x="10007600" y="518160"/>
                  </a:lnTo>
                </a:path>
                <a:path w="10007600" h="1036320">
                  <a:moveTo>
                    <a:pt x="0" y="0"/>
                  </a:moveTo>
                  <a:lnTo>
                    <a:pt x="10007600" y="0"/>
                  </a:lnTo>
                </a:path>
              </a:pathLst>
            </a:custGeom>
            <a:ln w="1016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427479" y="370332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80">
                  <a:moveTo>
                    <a:pt x="0" y="0"/>
                  </a:moveTo>
                  <a:lnTo>
                    <a:pt x="208280" y="0"/>
                  </a:lnTo>
                </a:path>
              </a:pathLst>
            </a:custGeom>
            <a:ln w="1016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27479" y="3195320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80">
                  <a:moveTo>
                    <a:pt x="0" y="0"/>
                  </a:moveTo>
                  <a:lnTo>
                    <a:pt x="208280" y="0"/>
                  </a:lnTo>
                </a:path>
              </a:pathLst>
            </a:custGeom>
            <a:ln w="1015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427479" y="1122680"/>
              <a:ext cx="10007600" cy="1554480"/>
            </a:xfrm>
            <a:custGeom>
              <a:avLst/>
              <a:gdLst/>
              <a:ahLst/>
              <a:cxnLst/>
              <a:rect l="l" t="t" r="r" b="b"/>
              <a:pathLst>
                <a:path w="10007600" h="1554480">
                  <a:moveTo>
                    <a:pt x="0" y="1554480"/>
                  </a:moveTo>
                  <a:lnTo>
                    <a:pt x="10007600" y="1554480"/>
                  </a:lnTo>
                </a:path>
                <a:path w="10007600" h="1554480">
                  <a:moveTo>
                    <a:pt x="0" y="1036320"/>
                  </a:moveTo>
                  <a:lnTo>
                    <a:pt x="10007600" y="1036320"/>
                  </a:lnTo>
                </a:path>
                <a:path w="10007600" h="1554480">
                  <a:moveTo>
                    <a:pt x="0" y="518160"/>
                  </a:moveTo>
                  <a:lnTo>
                    <a:pt x="10007600" y="518160"/>
                  </a:lnTo>
                </a:path>
                <a:path w="10007600" h="1554480">
                  <a:moveTo>
                    <a:pt x="0" y="0"/>
                  </a:moveTo>
                  <a:lnTo>
                    <a:pt x="10007600" y="0"/>
                  </a:lnTo>
                </a:path>
              </a:pathLst>
            </a:custGeom>
            <a:ln w="1016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366519" y="1122680"/>
              <a:ext cx="60960" cy="4653280"/>
            </a:xfrm>
            <a:custGeom>
              <a:avLst/>
              <a:gdLst/>
              <a:ahLst/>
              <a:cxnLst/>
              <a:rect l="l" t="t" r="r" b="b"/>
              <a:pathLst>
                <a:path w="60959" h="4653280">
                  <a:moveTo>
                    <a:pt x="60960" y="4653280"/>
                  </a:moveTo>
                  <a:lnTo>
                    <a:pt x="60960" y="0"/>
                  </a:lnTo>
                </a:path>
                <a:path w="60959" h="4653280">
                  <a:moveTo>
                    <a:pt x="0" y="4653280"/>
                  </a:moveTo>
                  <a:lnTo>
                    <a:pt x="60960" y="4653280"/>
                  </a:lnTo>
                </a:path>
                <a:path w="60959" h="4653280">
                  <a:moveTo>
                    <a:pt x="0" y="4135120"/>
                  </a:moveTo>
                  <a:lnTo>
                    <a:pt x="60960" y="4135120"/>
                  </a:lnTo>
                </a:path>
                <a:path w="60959" h="4653280">
                  <a:moveTo>
                    <a:pt x="0" y="3616960"/>
                  </a:moveTo>
                  <a:lnTo>
                    <a:pt x="60960" y="3616960"/>
                  </a:lnTo>
                </a:path>
                <a:path w="60959" h="4653280">
                  <a:moveTo>
                    <a:pt x="0" y="3098800"/>
                  </a:moveTo>
                  <a:lnTo>
                    <a:pt x="60960" y="3098800"/>
                  </a:lnTo>
                </a:path>
                <a:path w="60959" h="4653280">
                  <a:moveTo>
                    <a:pt x="0" y="2580640"/>
                  </a:moveTo>
                  <a:lnTo>
                    <a:pt x="60960" y="2580640"/>
                  </a:lnTo>
                </a:path>
                <a:path w="60959" h="4653280">
                  <a:moveTo>
                    <a:pt x="0" y="2072640"/>
                  </a:moveTo>
                  <a:lnTo>
                    <a:pt x="60960" y="2072640"/>
                  </a:lnTo>
                </a:path>
                <a:path w="60959" h="4653280">
                  <a:moveTo>
                    <a:pt x="0" y="1554480"/>
                  </a:moveTo>
                  <a:lnTo>
                    <a:pt x="60960" y="1554480"/>
                  </a:lnTo>
                </a:path>
                <a:path w="60959" h="4653280">
                  <a:moveTo>
                    <a:pt x="0" y="1036320"/>
                  </a:moveTo>
                  <a:lnTo>
                    <a:pt x="60960" y="1036320"/>
                  </a:lnTo>
                </a:path>
                <a:path w="60959" h="4653280">
                  <a:moveTo>
                    <a:pt x="0" y="518160"/>
                  </a:moveTo>
                  <a:lnTo>
                    <a:pt x="60960" y="518160"/>
                  </a:lnTo>
                </a:path>
                <a:path w="60959" h="4653280">
                  <a:moveTo>
                    <a:pt x="0" y="0"/>
                  </a:moveTo>
                  <a:lnTo>
                    <a:pt x="60960" y="0"/>
                  </a:lnTo>
                </a:path>
              </a:pathLst>
            </a:custGeom>
            <a:ln w="1016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27479" y="5725159"/>
              <a:ext cx="10007600" cy="111760"/>
            </a:xfrm>
            <a:custGeom>
              <a:avLst/>
              <a:gdLst/>
              <a:ahLst/>
              <a:cxnLst/>
              <a:rect l="l" t="t" r="r" b="b"/>
              <a:pathLst>
                <a:path w="10007600" h="111760">
                  <a:moveTo>
                    <a:pt x="0" y="50799"/>
                  </a:moveTo>
                  <a:lnTo>
                    <a:pt x="10007600" y="50799"/>
                  </a:lnTo>
                </a:path>
                <a:path w="10007600" h="111760">
                  <a:moveTo>
                    <a:pt x="457200" y="0"/>
                  </a:moveTo>
                  <a:lnTo>
                    <a:pt x="457200" y="91439"/>
                  </a:lnTo>
                </a:path>
                <a:path w="10007600" h="111760">
                  <a:moveTo>
                    <a:pt x="1371600" y="0"/>
                  </a:moveTo>
                  <a:lnTo>
                    <a:pt x="1371600" y="91439"/>
                  </a:lnTo>
                </a:path>
                <a:path w="10007600" h="111760">
                  <a:moveTo>
                    <a:pt x="2275840" y="0"/>
                  </a:moveTo>
                  <a:lnTo>
                    <a:pt x="2275840" y="91439"/>
                  </a:lnTo>
                </a:path>
                <a:path w="10007600" h="111760">
                  <a:moveTo>
                    <a:pt x="3190240" y="0"/>
                  </a:moveTo>
                  <a:lnTo>
                    <a:pt x="3190240" y="91439"/>
                  </a:lnTo>
                </a:path>
                <a:path w="10007600" h="111760">
                  <a:moveTo>
                    <a:pt x="4094479" y="0"/>
                  </a:moveTo>
                  <a:lnTo>
                    <a:pt x="4094479" y="91439"/>
                  </a:lnTo>
                </a:path>
                <a:path w="10007600" h="111760">
                  <a:moveTo>
                    <a:pt x="4998720" y="0"/>
                  </a:moveTo>
                  <a:lnTo>
                    <a:pt x="4998720" y="91439"/>
                  </a:lnTo>
                </a:path>
                <a:path w="10007600" h="111760">
                  <a:moveTo>
                    <a:pt x="5913120" y="0"/>
                  </a:moveTo>
                  <a:lnTo>
                    <a:pt x="5913120" y="91439"/>
                  </a:lnTo>
                </a:path>
                <a:path w="10007600" h="111760">
                  <a:moveTo>
                    <a:pt x="6817360" y="0"/>
                  </a:moveTo>
                  <a:lnTo>
                    <a:pt x="6817360" y="91439"/>
                  </a:lnTo>
                </a:path>
                <a:path w="10007600" h="111760">
                  <a:moveTo>
                    <a:pt x="7731760" y="0"/>
                  </a:moveTo>
                  <a:lnTo>
                    <a:pt x="7731760" y="91439"/>
                  </a:lnTo>
                </a:path>
                <a:path w="10007600" h="111760">
                  <a:moveTo>
                    <a:pt x="8636000" y="0"/>
                  </a:moveTo>
                  <a:lnTo>
                    <a:pt x="8636000" y="91439"/>
                  </a:lnTo>
                </a:path>
                <a:path w="10007600" h="111760">
                  <a:moveTo>
                    <a:pt x="9550400" y="0"/>
                  </a:moveTo>
                  <a:lnTo>
                    <a:pt x="9550400" y="91439"/>
                  </a:lnTo>
                </a:path>
                <a:path w="10007600" h="111760">
                  <a:moveTo>
                    <a:pt x="10007600" y="0"/>
                  </a:moveTo>
                  <a:lnTo>
                    <a:pt x="10007600" y="91439"/>
                  </a:lnTo>
                </a:path>
                <a:path w="10007600" h="111760">
                  <a:moveTo>
                    <a:pt x="0" y="50799"/>
                  </a:moveTo>
                  <a:lnTo>
                    <a:pt x="0" y="111759"/>
                  </a:lnTo>
                </a:path>
                <a:path w="10007600" h="111760">
                  <a:moveTo>
                    <a:pt x="914400" y="50799"/>
                  </a:moveTo>
                  <a:lnTo>
                    <a:pt x="914400" y="111759"/>
                  </a:lnTo>
                </a:path>
                <a:path w="10007600" h="111760">
                  <a:moveTo>
                    <a:pt x="1818639" y="50799"/>
                  </a:moveTo>
                  <a:lnTo>
                    <a:pt x="1818639" y="111759"/>
                  </a:lnTo>
                </a:path>
                <a:path w="10007600" h="111760">
                  <a:moveTo>
                    <a:pt x="2733040" y="50799"/>
                  </a:moveTo>
                  <a:lnTo>
                    <a:pt x="2733040" y="111759"/>
                  </a:lnTo>
                </a:path>
                <a:path w="10007600" h="111760">
                  <a:moveTo>
                    <a:pt x="3637279" y="50799"/>
                  </a:moveTo>
                  <a:lnTo>
                    <a:pt x="3637279" y="111759"/>
                  </a:lnTo>
                </a:path>
                <a:path w="10007600" h="111760">
                  <a:moveTo>
                    <a:pt x="4551680" y="50799"/>
                  </a:moveTo>
                  <a:lnTo>
                    <a:pt x="4551680" y="111759"/>
                  </a:lnTo>
                </a:path>
                <a:path w="10007600" h="111760">
                  <a:moveTo>
                    <a:pt x="5455920" y="50799"/>
                  </a:moveTo>
                  <a:lnTo>
                    <a:pt x="5455920" y="111759"/>
                  </a:lnTo>
                </a:path>
                <a:path w="10007600" h="111760">
                  <a:moveTo>
                    <a:pt x="6370320" y="50799"/>
                  </a:moveTo>
                  <a:lnTo>
                    <a:pt x="6370320" y="111759"/>
                  </a:lnTo>
                </a:path>
                <a:path w="10007600" h="111760">
                  <a:moveTo>
                    <a:pt x="7274560" y="50799"/>
                  </a:moveTo>
                  <a:lnTo>
                    <a:pt x="7274560" y="111759"/>
                  </a:lnTo>
                </a:path>
                <a:path w="10007600" h="111760">
                  <a:moveTo>
                    <a:pt x="8188960" y="50799"/>
                  </a:moveTo>
                  <a:lnTo>
                    <a:pt x="8188960" y="111759"/>
                  </a:lnTo>
                </a:path>
                <a:path w="10007600" h="111760">
                  <a:moveTo>
                    <a:pt x="9093200" y="50799"/>
                  </a:moveTo>
                  <a:lnTo>
                    <a:pt x="9093200" y="111759"/>
                  </a:lnTo>
                </a:path>
                <a:path w="10007600" h="111760">
                  <a:moveTo>
                    <a:pt x="10007600" y="50799"/>
                  </a:moveTo>
                  <a:lnTo>
                    <a:pt x="10007600" y="111759"/>
                  </a:lnTo>
                </a:path>
              </a:pathLst>
            </a:custGeom>
            <a:ln w="1016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884679" y="1376679"/>
              <a:ext cx="9093200" cy="934719"/>
            </a:xfrm>
            <a:custGeom>
              <a:avLst/>
              <a:gdLst/>
              <a:ahLst/>
              <a:cxnLst/>
              <a:rect l="l" t="t" r="r" b="b"/>
              <a:pathLst>
                <a:path w="9093200" h="934719">
                  <a:moveTo>
                    <a:pt x="0" y="0"/>
                  </a:moveTo>
                  <a:lnTo>
                    <a:pt x="914400" y="60960"/>
                  </a:lnTo>
                  <a:lnTo>
                    <a:pt x="1818640" y="101600"/>
                  </a:lnTo>
                  <a:lnTo>
                    <a:pt x="2733040" y="142240"/>
                  </a:lnTo>
                  <a:lnTo>
                    <a:pt x="3637279" y="264160"/>
                  </a:lnTo>
                  <a:lnTo>
                    <a:pt x="4541520" y="325120"/>
                  </a:lnTo>
                  <a:lnTo>
                    <a:pt x="5455920" y="355600"/>
                  </a:lnTo>
                  <a:lnTo>
                    <a:pt x="6360160" y="436880"/>
                  </a:lnTo>
                  <a:lnTo>
                    <a:pt x="7274560" y="518160"/>
                  </a:lnTo>
                  <a:lnTo>
                    <a:pt x="8178800" y="690880"/>
                  </a:lnTo>
                  <a:lnTo>
                    <a:pt x="9093200" y="934720"/>
                  </a:lnTo>
                </a:path>
              </a:pathLst>
            </a:custGeom>
            <a:ln w="3048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896" y="1333245"/>
              <a:ext cx="91440" cy="91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7297" y="1394206"/>
              <a:ext cx="91440" cy="914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1536" y="1434845"/>
              <a:ext cx="91439" cy="914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5936" y="1475486"/>
              <a:ext cx="91439" cy="914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0176" y="1597405"/>
              <a:ext cx="91439" cy="91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4417" y="1658366"/>
              <a:ext cx="91439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8817" y="1688845"/>
              <a:ext cx="91439" cy="91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3057" y="1770126"/>
              <a:ext cx="91440" cy="91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17457" y="1851405"/>
              <a:ext cx="91440" cy="914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1696" y="2024125"/>
              <a:ext cx="91439" cy="91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096" y="2267966"/>
              <a:ext cx="91439" cy="914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68800" y="3195320"/>
              <a:ext cx="7066280" cy="0"/>
            </a:xfrm>
            <a:custGeom>
              <a:avLst/>
              <a:gdLst/>
              <a:ahLst/>
              <a:cxnLst/>
              <a:rect l="l" t="t" r="r" b="b"/>
              <a:pathLst>
                <a:path w="7066280">
                  <a:moveTo>
                    <a:pt x="0" y="0"/>
                  </a:moveTo>
                  <a:lnTo>
                    <a:pt x="7066280" y="0"/>
                  </a:lnTo>
                </a:path>
              </a:pathLst>
            </a:custGeom>
            <a:ln w="1015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84679" y="2707639"/>
              <a:ext cx="9093200" cy="873760"/>
            </a:xfrm>
            <a:custGeom>
              <a:avLst/>
              <a:gdLst/>
              <a:ahLst/>
              <a:cxnLst/>
              <a:rect l="l" t="t" r="r" b="b"/>
              <a:pathLst>
                <a:path w="9093200" h="873760">
                  <a:moveTo>
                    <a:pt x="0" y="0"/>
                  </a:moveTo>
                  <a:lnTo>
                    <a:pt x="914400" y="81280"/>
                  </a:lnTo>
                  <a:lnTo>
                    <a:pt x="1818640" y="142239"/>
                  </a:lnTo>
                  <a:lnTo>
                    <a:pt x="2733040" y="213360"/>
                  </a:lnTo>
                  <a:lnTo>
                    <a:pt x="3637279" y="355600"/>
                  </a:lnTo>
                  <a:lnTo>
                    <a:pt x="4541520" y="426720"/>
                  </a:lnTo>
                  <a:lnTo>
                    <a:pt x="5455920" y="467360"/>
                  </a:lnTo>
                  <a:lnTo>
                    <a:pt x="6360160" y="528320"/>
                  </a:lnTo>
                  <a:lnTo>
                    <a:pt x="7274560" y="589280"/>
                  </a:lnTo>
                  <a:lnTo>
                    <a:pt x="8178800" y="721360"/>
                  </a:lnTo>
                  <a:lnTo>
                    <a:pt x="9093200" y="873760"/>
                  </a:lnTo>
                </a:path>
              </a:pathLst>
            </a:custGeom>
            <a:ln w="30480">
              <a:solidFill>
                <a:srgbClr val="99663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2896" y="2664205"/>
              <a:ext cx="91440" cy="914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7297" y="2745485"/>
              <a:ext cx="91440" cy="914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1536" y="2806445"/>
              <a:ext cx="91439" cy="914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5936" y="2877566"/>
              <a:ext cx="91439" cy="914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0176" y="3019805"/>
              <a:ext cx="91439" cy="914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4417" y="3090926"/>
              <a:ext cx="91439" cy="914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8817" y="3131566"/>
              <a:ext cx="91439" cy="91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3057" y="3192526"/>
              <a:ext cx="91440" cy="914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17457" y="3253485"/>
              <a:ext cx="91440" cy="914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21696" y="3385566"/>
              <a:ext cx="91439" cy="914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36096" y="3537966"/>
              <a:ext cx="91439" cy="9143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84679" y="4820920"/>
              <a:ext cx="9093200" cy="132080"/>
            </a:xfrm>
            <a:custGeom>
              <a:avLst/>
              <a:gdLst/>
              <a:ahLst/>
              <a:cxnLst/>
              <a:rect l="l" t="t" r="r" b="b"/>
              <a:pathLst>
                <a:path w="9093200" h="132079">
                  <a:moveTo>
                    <a:pt x="0" y="20319"/>
                  </a:moveTo>
                  <a:lnTo>
                    <a:pt x="914400" y="20319"/>
                  </a:lnTo>
                  <a:lnTo>
                    <a:pt x="1818640" y="10159"/>
                  </a:lnTo>
                  <a:lnTo>
                    <a:pt x="2733040" y="0"/>
                  </a:lnTo>
                  <a:lnTo>
                    <a:pt x="3637279" y="0"/>
                  </a:lnTo>
                  <a:lnTo>
                    <a:pt x="4541520" y="0"/>
                  </a:lnTo>
                  <a:lnTo>
                    <a:pt x="5455920" y="0"/>
                  </a:lnTo>
                  <a:lnTo>
                    <a:pt x="6360160" y="10159"/>
                  </a:lnTo>
                  <a:lnTo>
                    <a:pt x="7274560" y="30479"/>
                  </a:lnTo>
                  <a:lnTo>
                    <a:pt x="8178800" y="71119"/>
                  </a:lnTo>
                  <a:lnTo>
                    <a:pt x="9093200" y="132079"/>
                  </a:lnTo>
                </a:path>
              </a:pathLst>
            </a:custGeom>
            <a:ln w="30480">
              <a:solidFill>
                <a:srgbClr val="38562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2896" y="4797805"/>
              <a:ext cx="91440" cy="914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57297" y="4797805"/>
              <a:ext cx="91440" cy="914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61536" y="4787646"/>
              <a:ext cx="91439" cy="914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5936" y="4777485"/>
              <a:ext cx="91439" cy="914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0176" y="4777485"/>
              <a:ext cx="91439" cy="914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4417" y="4777485"/>
              <a:ext cx="91439" cy="914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98817" y="4777485"/>
              <a:ext cx="91439" cy="914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03057" y="4787646"/>
              <a:ext cx="91440" cy="9144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17457" y="4807965"/>
              <a:ext cx="91440" cy="9144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21696" y="4848605"/>
              <a:ext cx="91439" cy="9144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36096" y="4909565"/>
              <a:ext cx="91439" cy="9144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884679" y="5278120"/>
              <a:ext cx="9093200" cy="91440"/>
            </a:xfrm>
            <a:custGeom>
              <a:avLst/>
              <a:gdLst/>
              <a:ahLst/>
              <a:cxnLst/>
              <a:rect l="l" t="t" r="r" b="b"/>
              <a:pathLst>
                <a:path w="9093200" h="91439">
                  <a:moveTo>
                    <a:pt x="0" y="91439"/>
                  </a:moveTo>
                  <a:lnTo>
                    <a:pt x="914400" y="71119"/>
                  </a:lnTo>
                  <a:lnTo>
                    <a:pt x="1818640" y="60959"/>
                  </a:lnTo>
                  <a:lnTo>
                    <a:pt x="2733040" y="30479"/>
                  </a:lnTo>
                  <a:lnTo>
                    <a:pt x="3637279" y="20319"/>
                  </a:lnTo>
                  <a:lnTo>
                    <a:pt x="4541520" y="10159"/>
                  </a:lnTo>
                  <a:lnTo>
                    <a:pt x="5455920" y="0"/>
                  </a:lnTo>
                  <a:lnTo>
                    <a:pt x="6360160" y="0"/>
                  </a:lnTo>
                  <a:lnTo>
                    <a:pt x="7274560" y="10159"/>
                  </a:lnTo>
                  <a:lnTo>
                    <a:pt x="8178800" y="10159"/>
                  </a:lnTo>
                  <a:lnTo>
                    <a:pt x="9093200" y="50799"/>
                  </a:lnTo>
                </a:path>
              </a:pathLst>
            </a:custGeom>
            <a:ln w="30480">
              <a:solidFill>
                <a:srgbClr val="6F2F9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42896" y="5326126"/>
              <a:ext cx="91440" cy="914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57297" y="5305805"/>
              <a:ext cx="91440" cy="9144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61536" y="5295646"/>
              <a:ext cx="91439" cy="9144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5936" y="5265165"/>
              <a:ext cx="91439" cy="914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80176" y="5255005"/>
              <a:ext cx="91439" cy="914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4417" y="5244846"/>
              <a:ext cx="91439" cy="9144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98817" y="5234685"/>
              <a:ext cx="91439" cy="914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03057" y="5234685"/>
              <a:ext cx="91440" cy="9144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17457" y="5244846"/>
              <a:ext cx="91440" cy="9144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21696" y="5244846"/>
              <a:ext cx="91439" cy="9144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36096" y="5285485"/>
              <a:ext cx="91439" cy="9144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368800" y="3703320"/>
              <a:ext cx="7066280" cy="0"/>
            </a:xfrm>
            <a:custGeom>
              <a:avLst/>
              <a:gdLst/>
              <a:ahLst/>
              <a:cxnLst/>
              <a:rect l="l" t="t" r="r" b="b"/>
              <a:pathLst>
                <a:path w="7066280">
                  <a:moveTo>
                    <a:pt x="0" y="0"/>
                  </a:moveTo>
                  <a:lnTo>
                    <a:pt x="7066280" y="0"/>
                  </a:lnTo>
                </a:path>
              </a:pathLst>
            </a:custGeom>
            <a:ln w="1016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67814" y="1114742"/>
            <a:ext cx="4991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426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14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66670" y="1132522"/>
            <a:ext cx="4991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419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52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76625" y="1169670"/>
            <a:ext cx="4991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415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97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86579" y="1209103"/>
            <a:ext cx="4991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412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11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96534" y="1331595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400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31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06490" y="1391602"/>
            <a:ext cx="501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394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46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16444" y="1428686"/>
            <a:ext cx="501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390</a:t>
            </a:r>
            <a:r>
              <a:rPr kumimoji="0" sz="1200" b="1" i="0" u="none" strike="noStrike" kern="1200" cap="none" spc="1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86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026781" y="1500822"/>
            <a:ext cx="4991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383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89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936735" y="1582420"/>
            <a:ext cx="4991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376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05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846564" y="1755775"/>
            <a:ext cx="4991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359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27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756518" y="2008441"/>
            <a:ext cx="4991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334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79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56714" y="2398966"/>
            <a:ext cx="4991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297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00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66670" y="2485390"/>
            <a:ext cx="4991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288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70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476625" y="2548254"/>
            <a:ext cx="4991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282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63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86579" y="2619755"/>
            <a:ext cx="4991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275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71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296534" y="2758694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262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27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206490" y="2832480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255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14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116444" y="2870453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251</a:t>
            </a:r>
            <a:r>
              <a:rPr kumimoji="0" sz="1200" b="1" i="0" u="none" strike="noStrike" kern="1200" cap="none" spc="1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46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26781" y="2932112"/>
            <a:ext cx="4991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245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45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936735" y="2988690"/>
            <a:ext cx="4991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240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03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846564" y="3120072"/>
            <a:ext cx="4991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227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27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756518" y="3276600"/>
            <a:ext cx="4991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212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18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687195" y="4541773"/>
            <a:ext cx="427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89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81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597150" y="4540567"/>
            <a:ext cx="4279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89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89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507104" y="4526597"/>
            <a:ext cx="42925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91,248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417059" y="4520882"/>
            <a:ext cx="42925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91,790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27015" y="4518342"/>
            <a:ext cx="4298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92,046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236970" y="4514151"/>
            <a:ext cx="4298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92,446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147306" y="4521454"/>
            <a:ext cx="427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91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78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057133" y="4531931"/>
            <a:ext cx="4279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90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72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967216" y="4547806"/>
            <a:ext cx="4279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89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18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877170" y="4588573"/>
            <a:ext cx="4279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85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26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787126" y="4645723"/>
            <a:ext cx="4279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79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72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385622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687195" y="5453697"/>
            <a:ext cx="427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39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32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597150" y="5437187"/>
            <a:ext cx="427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40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91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507104" y="5424487"/>
            <a:ext cx="42925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42,093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417059" y="5398452"/>
            <a:ext cx="42925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44,610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327015" y="5384101"/>
            <a:ext cx="4298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45,994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236970" y="5375528"/>
            <a:ext cx="429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46,876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147306" y="5367337"/>
            <a:ext cx="4279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47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62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057133" y="5366321"/>
            <a:ext cx="4279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47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71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967216" y="5375592"/>
            <a:ext cx="4279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46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83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877170" y="5376608"/>
            <a:ext cx="4279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46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74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787126" y="5416232"/>
            <a:ext cx="4279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42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88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127442" y="5622607"/>
            <a:ext cx="1289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62622" y="5105717"/>
            <a:ext cx="5956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50,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59434" y="4588827"/>
            <a:ext cx="6972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59434" y="4071937"/>
            <a:ext cx="6972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150,000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59434" y="3555365"/>
            <a:ext cx="697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59434" y="3037903"/>
            <a:ext cx="6972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250,000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9434" y="2520886"/>
            <a:ext cx="6972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300,000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59434" y="2004123"/>
            <a:ext cx="6972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350,000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59434" y="1487106"/>
            <a:ext cx="6972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400,000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59434" y="970534"/>
            <a:ext cx="697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450,000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97964" y="5887402"/>
            <a:ext cx="7804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407920" y="5887402"/>
            <a:ext cx="7804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317875" y="5887402"/>
            <a:ext cx="7804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227829" y="5887402"/>
            <a:ext cx="7810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138165" y="5887402"/>
            <a:ext cx="7785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048121" y="5887402"/>
            <a:ext cx="7785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958076" y="5887402"/>
            <a:ext cx="7785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867904" y="5887402"/>
            <a:ext cx="7785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777858" y="5887402"/>
            <a:ext cx="7785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1635760" y="3190239"/>
            <a:ext cx="2733040" cy="965200"/>
            <a:chOff x="1635760" y="3190239"/>
            <a:chExt cx="2733040" cy="965200"/>
          </a:xfrm>
        </p:grpSpPr>
        <p:sp>
          <p:nvSpPr>
            <p:cNvPr id="128" name="object 128"/>
            <p:cNvSpPr/>
            <p:nvPr/>
          </p:nvSpPr>
          <p:spPr>
            <a:xfrm>
              <a:off x="1635760" y="3190239"/>
              <a:ext cx="2733040" cy="965200"/>
            </a:xfrm>
            <a:custGeom>
              <a:avLst/>
              <a:gdLst/>
              <a:ahLst/>
              <a:cxnLst/>
              <a:rect l="l" t="t" r="r" b="b"/>
              <a:pathLst>
                <a:path w="2733040" h="965200">
                  <a:moveTo>
                    <a:pt x="2733040" y="0"/>
                  </a:moveTo>
                  <a:lnTo>
                    <a:pt x="0" y="0"/>
                  </a:lnTo>
                  <a:lnTo>
                    <a:pt x="0" y="965200"/>
                  </a:lnTo>
                  <a:lnTo>
                    <a:pt x="2733040" y="965200"/>
                  </a:lnTo>
                  <a:lnTo>
                    <a:pt x="2733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1996440" y="3307079"/>
              <a:ext cx="314960" cy="0"/>
            </a:xfrm>
            <a:custGeom>
              <a:avLst/>
              <a:gdLst/>
              <a:ahLst/>
              <a:cxnLst/>
              <a:rect l="l" t="t" r="r" b="b"/>
              <a:pathLst>
                <a:path w="314960">
                  <a:moveTo>
                    <a:pt x="0" y="0"/>
                  </a:moveTo>
                  <a:lnTo>
                    <a:pt x="314960" y="0"/>
                  </a:lnTo>
                </a:path>
              </a:pathLst>
            </a:custGeom>
            <a:ln w="3048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0" name="object 1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08200" y="3266439"/>
              <a:ext cx="91440" cy="91439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1996440" y="3550919"/>
              <a:ext cx="314960" cy="0"/>
            </a:xfrm>
            <a:custGeom>
              <a:avLst/>
              <a:gdLst/>
              <a:ahLst/>
              <a:cxnLst/>
              <a:rect l="l" t="t" r="r" b="b"/>
              <a:pathLst>
                <a:path w="314960">
                  <a:moveTo>
                    <a:pt x="0" y="0"/>
                  </a:moveTo>
                  <a:lnTo>
                    <a:pt x="314960" y="0"/>
                  </a:lnTo>
                </a:path>
              </a:pathLst>
            </a:custGeom>
            <a:ln w="30480">
              <a:solidFill>
                <a:srgbClr val="99663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2" name="object 1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8200" y="3510279"/>
              <a:ext cx="91440" cy="91439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1996440" y="3794759"/>
              <a:ext cx="314960" cy="0"/>
            </a:xfrm>
            <a:custGeom>
              <a:avLst/>
              <a:gdLst/>
              <a:ahLst/>
              <a:cxnLst/>
              <a:rect l="l" t="t" r="r" b="b"/>
              <a:pathLst>
                <a:path w="314960">
                  <a:moveTo>
                    <a:pt x="0" y="0"/>
                  </a:moveTo>
                  <a:lnTo>
                    <a:pt x="314960" y="0"/>
                  </a:lnTo>
                </a:path>
              </a:pathLst>
            </a:custGeom>
            <a:ln w="30480">
              <a:solidFill>
                <a:srgbClr val="38562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4" name="object 1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8200" y="3754119"/>
              <a:ext cx="91440" cy="91440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996440" y="4038600"/>
              <a:ext cx="314960" cy="0"/>
            </a:xfrm>
            <a:custGeom>
              <a:avLst/>
              <a:gdLst/>
              <a:ahLst/>
              <a:cxnLst/>
              <a:rect l="l" t="t" r="r" b="b"/>
              <a:pathLst>
                <a:path w="314960">
                  <a:moveTo>
                    <a:pt x="0" y="0"/>
                  </a:moveTo>
                  <a:lnTo>
                    <a:pt x="314960" y="0"/>
                  </a:lnTo>
                </a:path>
              </a:pathLst>
            </a:custGeom>
            <a:ln w="30480">
              <a:solidFill>
                <a:srgbClr val="6F2F9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6" name="object 1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08200" y="3997959"/>
              <a:ext cx="91440" cy="91440"/>
            </a:xfrm>
            <a:prstGeom prst="rect">
              <a:avLst/>
            </a:prstGeom>
          </p:spPr>
        </p:pic>
      </p:grpSp>
      <p:sp>
        <p:nvSpPr>
          <p:cNvPr id="137" name="object 137"/>
          <p:cNvSpPr txBox="1"/>
          <p:nvPr/>
        </p:nvSpPr>
        <p:spPr>
          <a:xfrm>
            <a:off x="2338451" y="3154616"/>
            <a:ext cx="1699895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NYS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Residents Total </a:t>
            </a:r>
            <a:r>
              <a:rPr kumimoji="0" sz="1600" b="1" i="0" u="none" strike="noStrike" kern="1200" cap="none" spc="-35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Upstate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Long</a:t>
            </a:r>
            <a:r>
              <a:rPr kumimoji="0" sz="1600" b="1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Island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York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City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31825" y="6549072"/>
            <a:ext cx="41954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SUNY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</a:t>
            </a:r>
            <a:r>
              <a:rPr kumimoji="0" sz="800" b="0" i="1" u="none" strike="noStrike" kern="1200" cap="none" spc="6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Administration</a:t>
            </a:r>
            <a:r>
              <a:rPr kumimoji="0" sz="800" b="0" i="1" u="none" strike="noStrike" kern="1200" cap="none" spc="13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Office</a:t>
            </a:r>
            <a:r>
              <a:rPr kumimoji="0" sz="800" b="0" i="1" u="none" strike="noStrike" kern="1200" cap="none" spc="7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0" i="1" u="none" strike="noStrike" kern="1200" cap="none" spc="-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Institutional</a:t>
            </a:r>
            <a:r>
              <a:rPr kumimoji="0" sz="800" b="0" i="1" u="none" strike="noStrike" kern="1200" cap="none" spc="1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Research</a:t>
            </a:r>
            <a:r>
              <a:rPr kumimoji="0" sz="800" b="0" i="1" u="none" strike="noStrike" kern="1200" cap="none" spc="13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800" b="0" i="1" u="none" strike="noStrike" kern="1200" cap="none" spc="-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800" b="0" i="1" u="none" strike="noStrike" kern="1200" cap="none" spc="4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Analytics</a:t>
            </a:r>
            <a:r>
              <a:rPr kumimoji="0" sz="800" b="0" i="1" u="none" strike="noStrike" kern="1200" cap="none" spc="1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::</a:t>
            </a:r>
            <a:r>
              <a:rPr kumimoji="0" sz="800" b="0" i="1" u="none" strike="noStrike" kern="1200" cap="none" spc="16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November</a:t>
            </a:r>
            <a:r>
              <a:rPr kumimoji="0" sz="800" b="0" i="1" u="none" strike="noStrike" kern="1200" cap="none" spc="7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4,</a:t>
            </a:r>
            <a:r>
              <a:rPr kumimoji="0" sz="800" b="0" i="1" u="none" strike="noStrike" kern="1200" cap="none" spc="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2021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78776"/>
            <a:ext cx="10058400" cy="78733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Objective: Attract More Residential Students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7" y="1845733"/>
            <a:ext cx="10058400" cy="4435323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Expand recruitment in NYC, Brooklyn, Queens, The Bronx, and Staten Island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Attract students interested in Historically Black Colleges &amp; other Minority Serving Institutions (athlete from Morgan State)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Recruited at Harlem Week, August 2021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Recruited in Buffalo, Syracuse, and Rochester in fall 2021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Invested in College Fairs in Phila. &amp; New Jersey 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Marketing OW to 4,000 NYS Guidance Counselors</a:t>
            </a:r>
            <a:endParaRPr lang="en-US" sz="1800" b="1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6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78776"/>
            <a:ext cx="10058400" cy="78733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Objective: Increase Yield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7" y="1845733"/>
            <a:ext cx="10058400" cy="443532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Achieved 99% yield on summer campus tours due to pent-up demand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Hosted 2 Open Houses</a:t>
            </a:r>
          </a:p>
          <a:p>
            <a:pPr marL="635508" lvl="1" indent="-342900"/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New content: Welcome from the President, Director of Financial Aid, a student panel, and faculty member.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Invested in new phone system with call reports to increase accountability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Already mailed 2,500 acceptance packages for Fall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Introducing Yield Events: 3 in NYC; 5 on campus by May 1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6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62756" y="1003300"/>
            <a:ext cx="10318044" cy="7874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Objective: Tell a More Compelling 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2133600" y="1790700"/>
            <a:ext cx="10058400" cy="44354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Creating all new recruiting materials with Communications: </a:t>
            </a:r>
          </a:p>
          <a:p>
            <a:pPr marL="635508" lvl="1" indent="-342900"/>
            <a:endParaRPr lang="en-US" sz="2400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635508" lvl="1" indent="-34290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New Why OW? PowerPoint </a:t>
            </a:r>
          </a:p>
          <a:p>
            <a:pPr marL="635508" lvl="1" indent="-34290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Feature residential halls; the most diverse SUNY</a:t>
            </a:r>
          </a:p>
          <a:p>
            <a:pPr marL="635508" lvl="1" indent="-34290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Highlight our proximity to NYC </a:t>
            </a:r>
          </a:p>
          <a:p>
            <a:pPr marL="635508" lvl="1" indent="-34290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Emphasize Financial Aid </a:t>
            </a:r>
          </a:p>
          <a:p>
            <a:pPr marL="635508" lvl="1" indent="-34290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6 new student videos </a:t>
            </a:r>
          </a:p>
          <a:p>
            <a:pPr marL="635508" lvl="1" indent="-342900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“Apply to  OW” video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  Introduced text messaging 2021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1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04711" y="1003300"/>
            <a:ext cx="9460088" cy="7874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Objective: A</a:t>
            </a:r>
            <a:r>
              <a:rPr lang="en-US" sz="48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ttract more Honors students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2400" y="1790700"/>
            <a:ext cx="10769600" cy="4435475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Secured $150,000 for 25 Honors Scholarships/yr. up to $1000 for fall 2022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Revised Honors brochure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Introduced Honors Scholarship at Open House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Grow the Honors College using financial incentives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3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1200" y="1003300"/>
            <a:ext cx="10058400" cy="7874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Objective: Adopt Enrollment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2133600" y="1790700"/>
            <a:ext cx="10058400" cy="4435475"/>
          </a:xfrm>
        </p:spPr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Invested in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Hanover Enrollment Survey </a:t>
            </a:r>
          </a:p>
          <a:p>
            <a:pPr marL="578358" lvl="1" indent="-285750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to understand our applicants’ motivations and needs better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Investing time with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Ruffalo Noel Levitz </a:t>
            </a:r>
          </a:p>
          <a:p>
            <a:pPr marL="578358" lvl="1" indent="-285750" fontAlgn="base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to assess enrollment operations and retention  </a:t>
            </a:r>
          </a:p>
          <a:p>
            <a:pPr marL="0" indent="0" algn="ctr">
              <a:buNone/>
            </a:pPr>
            <a:endParaRPr lang="en-US" sz="1800" b="1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9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5E9AED-F06B-4030-8C6C-BB1FDBED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1" y="1591734"/>
            <a:ext cx="6671733" cy="3467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6A62BD-A1D1-4584-B417-CDF4372F50DB}"/>
              </a:ext>
            </a:extLst>
          </p:cNvPr>
          <p:cNvSpPr txBox="1"/>
          <p:nvPr/>
        </p:nvSpPr>
        <p:spPr>
          <a:xfrm>
            <a:off x="4893734" y="2853267"/>
            <a:ext cx="6852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Good news: 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Reached record graduation rates in 2021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Achieved 93% of new student goal after financial cancellation Sept. 2021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Achieved 108% of new student goal before fin. cancellation Feb. 2022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Retention rate declined: 81% in 2014 to 73% in 2020 for first-time, FT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Need to replace students who graduate &amp; retain more students</a:t>
            </a:r>
            <a:endParaRPr lang="en-US" sz="1800" b="1" dirty="0">
              <a:solidFill>
                <a:schemeClr val="accent3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0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81C2E-7AA2-4A97-935B-2A20C599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1" r="-1" b="33683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7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37D02F-ED7C-436D-93C4-BD21E51D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44" y="1314450"/>
            <a:ext cx="10171289" cy="422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7952A8-881B-481F-83EB-01A508A44742}"/>
              </a:ext>
            </a:extLst>
          </p:cNvPr>
          <p:cNvSpPr txBox="1"/>
          <p:nvPr/>
        </p:nvSpPr>
        <p:spPr>
          <a:xfrm flipH="1">
            <a:off x="4188177" y="5825066"/>
            <a:ext cx="370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Goal:</a:t>
            </a:r>
            <a:r>
              <a:rPr lang="en-US" dirty="0"/>
              <a:t> </a:t>
            </a:r>
            <a:r>
              <a:rPr lang="en-US" b="1" dirty="0"/>
              <a:t>4,800-5,200 total enrollment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B7436D-9446-4E7D-89C9-264CABF2D6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74663"/>
            <a:ext cx="3084513" cy="852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D64CF-5810-4165-87E2-951A1F39B912}"/>
              </a:ext>
            </a:extLst>
          </p:cNvPr>
          <p:cNvSpPr txBox="1"/>
          <p:nvPr/>
        </p:nvSpPr>
        <p:spPr>
          <a:xfrm>
            <a:off x="492371" y="1737846"/>
            <a:ext cx="3084844" cy="42514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1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b="0" i="0" dirty="0">
              <a:solidFill>
                <a:srgbClr val="FFFFFF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91898-BFDD-49BC-ACB1-F068704E36EF}"/>
              </a:ext>
            </a:extLst>
          </p:cNvPr>
          <p:cNvSpPr txBox="1"/>
          <p:nvPr/>
        </p:nvSpPr>
        <p:spPr>
          <a:xfrm>
            <a:off x="6773333" y="30028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815777-77E8-444E-87D4-06D1BDE7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75212"/>
              </p:ext>
            </p:extLst>
          </p:nvPr>
        </p:nvGraphicFramePr>
        <p:xfrm>
          <a:off x="3454400" y="1580444"/>
          <a:ext cx="6220178" cy="416541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38592">
                  <a:extLst>
                    <a:ext uri="{9D8B030D-6E8A-4147-A177-3AD203B41FA5}">
                      <a16:colId xmlns:a16="http://schemas.microsoft.com/office/drawing/2014/main" val="780150207"/>
                    </a:ext>
                  </a:extLst>
                </a:gridCol>
                <a:gridCol w="1781586">
                  <a:extLst>
                    <a:ext uri="{9D8B030D-6E8A-4147-A177-3AD203B41FA5}">
                      <a16:colId xmlns:a16="http://schemas.microsoft.com/office/drawing/2014/main" val="4283856474"/>
                    </a:ext>
                  </a:extLst>
                </a:gridCol>
              </a:tblGrid>
              <a:tr h="629865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</a:rPr>
                        <a:t>First Year 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554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77738793"/>
                  </a:ext>
                </a:extLst>
              </a:tr>
              <a:tr h="629865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</a:rPr>
                        <a:t>Transfer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603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002098542"/>
                  </a:ext>
                </a:extLst>
              </a:tr>
              <a:tr h="629865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</a:rPr>
                        <a:t>Graduate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152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393766243"/>
                  </a:ext>
                </a:extLst>
              </a:tr>
              <a:tr h="101609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</a:rPr>
                        <a:t>Continuing Undergrads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2,801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55230823"/>
                  </a:ext>
                </a:extLst>
              </a:tr>
              <a:tr h="629865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</a:rPr>
                        <a:t>Continuing Grads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224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588636792"/>
                  </a:ext>
                </a:extLst>
              </a:tr>
              <a:tr h="629865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Total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 dirty="0">
                          <a:effectLst/>
                        </a:rPr>
                        <a:t>4,334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4446043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1951562-847F-4639-8C8B-2183961229A1}"/>
              </a:ext>
            </a:extLst>
          </p:cNvPr>
          <p:cNvSpPr txBox="1"/>
          <p:nvPr/>
        </p:nvSpPr>
        <p:spPr>
          <a:xfrm flipH="1">
            <a:off x="492371" y="980860"/>
            <a:ext cx="1117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fornian FB" panose="0207040306080B030204" pitchFamily="18" charset="0"/>
                <a:cs typeface="Calibri" panose="020F0502020204030204" pitchFamily="34" charset="0"/>
              </a:rPr>
              <a:t>Projected Enrollments Fall 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2D65A-DC29-4DD7-9A3F-CD7C7173C309}"/>
              </a:ext>
            </a:extLst>
          </p:cNvPr>
          <p:cNvSpPr txBox="1"/>
          <p:nvPr/>
        </p:nvSpPr>
        <p:spPr>
          <a:xfrm>
            <a:off x="4018844" y="5870222"/>
            <a:ext cx="606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b="1" dirty="0"/>
              <a:t>Goal:</a:t>
            </a:r>
            <a:r>
              <a:rPr lang="en-US" dirty="0"/>
              <a:t> </a:t>
            </a:r>
            <a:r>
              <a:rPr lang="en-US" b="1" dirty="0"/>
              <a:t>4,800-5,200 total enrollment </a:t>
            </a:r>
          </a:p>
        </p:txBody>
      </p:sp>
    </p:spTree>
    <p:extLst>
      <p:ext uri="{BB962C8B-B14F-4D97-AF65-F5344CB8AC3E}">
        <p14:creationId xmlns:p14="http://schemas.microsoft.com/office/powerpoint/2010/main" val="204082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688811-6314-4A90-8CC3-602AB574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6" y="1052512"/>
            <a:ext cx="10047111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5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7EAF-9F96-41BD-A8B7-D83F665A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248D0-AADF-4289-8168-A0748217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2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900" y="2913697"/>
            <a:ext cx="62611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342,855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7955" y="2826067"/>
            <a:ext cx="796925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3980" marR="0" lvl="0" indent="0" algn="l" defTabSz="914400" rtl="0" eaLnBrk="1" fontAlgn="auto" latinLnBrk="0" hangingPunct="1">
              <a:lnSpc>
                <a:spcPts val="171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370,114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7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450" b="1" i="0" u="none" strike="noStrike" kern="1200" cap="none" spc="-3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450" b="1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450" b="1" i="0" u="none" strike="noStrike" kern="1200" cap="none" spc="-4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50" b="1" i="0" u="none" strike="noStrike" kern="1200" cap="none" spc="-1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50" b="1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2021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208" y="3909377"/>
            <a:ext cx="62611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15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191,539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0245" y="3561651"/>
            <a:ext cx="79375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ts val="171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15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209,598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7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2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450" b="1" i="0" u="none" strike="noStrike" kern="1200" cap="none" spc="-3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45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450" b="1" i="0" u="none" strike="noStrike" kern="1200" cap="none" spc="-4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50" b="1" i="0" u="none" strike="noStrike" kern="1200" cap="none" spc="-125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2021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0935" y="4592002"/>
            <a:ext cx="62611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15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151,316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3669" y="4359592"/>
            <a:ext cx="79375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3345" marR="0" lvl="0" indent="0" algn="l" defTabSz="914400" rtl="0" eaLnBrk="1" fontAlgn="auto" latinLnBrk="0" hangingPunct="1">
              <a:lnSpc>
                <a:spcPts val="171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15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160,516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7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2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450" b="1" i="0" u="none" strike="noStrike" kern="1200" cap="none" spc="-3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450" b="1" i="0" u="none" strike="noStrike" kern="1200" cap="none" spc="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450" b="1" i="0" u="none" strike="noStrike" kern="1200" cap="none" spc="-4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50" b="1" i="0" u="none" strike="noStrike" kern="1200" cap="none" spc="-125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2021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6279" y="882904"/>
            <a:ext cx="7683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3,307,381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4243" y="1567751"/>
            <a:ext cx="79375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" marR="0" lvl="0" indent="0" algn="l" defTabSz="914400" rtl="0" eaLnBrk="1" fontAlgn="auto" latinLnBrk="0" hangingPunct="1">
              <a:lnSpc>
                <a:spcPts val="171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1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2,455,261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17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450" b="1" i="0" u="none" strike="noStrike" kern="1200" cap="none" spc="-3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450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450" b="1" i="0" u="none" strike="noStrike" kern="1200" cap="none" spc="-4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50" b="1" i="0" u="none" strike="noStrike" kern="1200" cap="none" spc="-12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2020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51134" y="5393054"/>
            <a:ext cx="8191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51134" y="4728590"/>
            <a:ext cx="2997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51134" y="4063047"/>
            <a:ext cx="43370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14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00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51134" y="3398202"/>
            <a:ext cx="43370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14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51134" y="2733357"/>
            <a:ext cx="43370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4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00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51134" y="2068512"/>
            <a:ext cx="43370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4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51134" y="1403985"/>
            <a:ext cx="43307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r>
              <a:rPr kumimoji="0" sz="14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00</a:t>
            </a:r>
            <a:r>
              <a:rPr kumimoji="0" sz="1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51134" y="739140"/>
            <a:ext cx="43307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r>
              <a:rPr kumimoji="0" sz="14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</a:t>
            </a:r>
            <a:r>
              <a:rPr kumimoji="0" sz="1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0613" y="5393054"/>
            <a:ext cx="11874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4107" y="4728590"/>
            <a:ext cx="6159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100</a:t>
            </a:r>
            <a:r>
              <a:rPr kumimoji="0" sz="14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00</a:t>
            </a:r>
            <a:r>
              <a:rPr kumimoji="0" sz="1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4107" y="4063047"/>
            <a:ext cx="61658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200,000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4107" y="3398202"/>
            <a:ext cx="61658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300,000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4107" y="2733357"/>
            <a:ext cx="61658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400,000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4107" y="2068512"/>
            <a:ext cx="61658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500,000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4107" y="1403985"/>
            <a:ext cx="6159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600</a:t>
            </a:r>
            <a:r>
              <a:rPr kumimoji="0" sz="14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00</a:t>
            </a:r>
            <a:r>
              <a:rPr kumimoji="0" sz="1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4107" y="739140"/>
            <a:ext cx="61595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700</a:t>
            </a:r>
            <a:r>
              <a:rPr kumimoji="0" sz="14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00</a:t>
            </a:r>
            <a:r>
              <a:rPr kumimoji="0" sz="145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861" y="5627776"/>
            <a:ext cx="8310880" cy="23525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949940" y="1437639"/>
            <a:ext cx="208279" cy="38011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400" b="1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ub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4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00" b="1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ll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4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4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6054" y="2300133"/>
            <a:ext cx="208915" cy="1617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4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1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1450" b="1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45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450" b="1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45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45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45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45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ll</a:t>
            </a:r>
            <a:r>
              <a:rPr kumimoji="0" sz="145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4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6720" y="6156959"/>
            <a:ext cx="314960" cy="10160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3230879" y="6207759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5119" y="0"/>
                </a:lnTo>
              </a:path>
            </a:pathLst>
          </a:custGeom>
          <a:ln w="40640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284" y="6076315"/>
            <a:ext cx="3713479" cy="595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9413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32735" algn="l"/>
              </a:tabLst>
              <a:defRPr/>
            </a:pPr>
            <a:r>
              <a:rPr kumimoji="0" sz="145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Recession	</a:t>
            </a:r>
            <a:r>
              <a:rPr kumimoji="0" sz="145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SUNY</a:t>
            </a:r>
            <a:r>
              <a:rPr kumimoji="0" sz="1450" b="1" i="0" u="none" strike="noStrike" kern="1200" cap="none" spc="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Total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none" strike="noStrike" kern="1200" cap="none" spc="-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Office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0" i="1" u="none" strike="noStrike" kern="1200" cap="none" spc="5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Institutional</a:t>
            </a:r>
            <a:r>
              <a:rPr kumimoji="0" sz="800" b="0" i="1" u="none" strike="noStrike" kern="1200" cap="none" spc="1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Research</a:t>
            </a:r>
            <a:r>
              <a:rPr kumimoji="0" sz="800" b="0" i="1" u="none" strike="noStrike" kern="1200" cap="none" spc="4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800" b="0" i="1" u="none" strike="noStrike" kern="1200" cap="none" spc="4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800" b="0" i="1" u="none" strike="noStrike" kern="1200" cap="none" spc="4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2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Analytics</a:t>
            </a:r>
            <a:r>
              <a:rPr kumimoji="0" sz="800" b="0" i="1" u="none" strike="noStrike" kern="1200" cap="none" spc="14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::</a:t>
            </a:r>
            <a:r>
              <a:rPr kumimoji="0" sz="800" b="0" i="1" u="none" strike="noStrike" kern="1200" cap="none" spc="16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November</a:t>
            </a:r>
            <a:r>
              <a:rPr kumimoji="0" sz="800" b="0" i="1" u="none" strike="noStrike" kern="1200" cap="none" spc="6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7,</a:t>
            </a:r>
            <a:r>
              <a:rPr kumimoji="0" sz="800" b="0" i="1" u="none" strike="noStrike" kern="1200" cap="none" spc="1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2021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07279" y="6207759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60" y="0"/>
                </a:lnTo>
              </a:path>
            </a:pathLst>
          </a:custGeom>
          <a:ln w="40640">
            <a:solidFill>
              <a:srgbClr val="C55A11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51830" y="6076315"/>
            <a:ext cx="116014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1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4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145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sz="14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45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1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45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37680" y="6207759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ln w="40640">
            <a:solidFill>
              <a:srgbClr val="538235"/>
            </a:solidFill>
            <a:prstDash val="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54159" y="6207759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ln w="4064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88200" y="6076315"/>
            <a:ext cx="4065904" cy="595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32355" algn="l"/>
              </a:tabLst>
              <a:defRPr/>
            </a:pPr>
            <a:r>
              <a:rPr kumimoji="0" sz="145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Community</a:t>
            </a:r>
            <a:r>
              <a:rPr kumimoji="0" sz="145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5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Colleges	PK-12</a:t>
            </a:r>
            <a:r>
              <a:rPr kumimoji="0" sz="145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45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188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none" strike="noStrike" kern="1200" cap="none" spc="-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Sources:</a:t>
            </a:r>
            <a:r>
              <a:rPr kumimoji="0" sz="800" b="0" i="1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SUNY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2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historical</a:t>
            </a:r>
            <a:r>
              <a:rPr kumimoji="0" sz="800" b="0" i="1" u="none" strike="noStrike" kern="1200" cap="none" spc="204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tables</a:t>
            </a:r>
            <a:r>
              <a:rPr kumimoji="0" sz="800" b="0" i="1" u="none" strike="noStrike" kern="1200" cap="none" spc="6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800" b="0" i="1" u="none" strike="noStrike" kern="1200" cap="none" spc="-3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SUNY</a:t>
            </a:r>
            <a:r>
              <a:rPr kumimoji="0" sz="800" b="0" i="1" u="none" strike="noStrike" kern="1200" cap="none" spc="7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800" b="0" i="1" u="none" strike="noStrike" kern="1200" cap="none" spc="4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Warehouse;</a:t>
            </a:r>
            <a:r>
              <a:rPr kumimoji="0" sz="800" b="0" i="1" u="none" strike="noStrike" kern="120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NYSED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176016" y="239712"/>
            <a:ext cx="578739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-10" dirty="0">
                <a:solidFill>
                  <a:srgbClr val="000000"/>
                </a:solidFill>
              </a:rPr>
              <a:t>Long-term</a:t>
            </a:r>
            <a:r>
              <a:rPr sz="1850" spc="-160" dirty="0">
                <a:solidFill>
                  <a:srgbClr val="000000"/>
                </a:solidFill>
              </a:rPr>
              <a:t> </a:t>
            </a:r>
            <a:r>
              <a:rPr sz="1850" spc="-20" dirty="0">
                <a:solidFill>
                  <a:srgbClr val="000000"/>
                </a:solidFill>
              </a:rPr>
              <a:t>Trends</a:t>
            </a:r>
            <a:r>
              <a:rPr sz="1850" spc="-110" dirty="0">
                <a:solidFill>
                  <a:srgbClr val="000000"/>
                </a:solidFill>
              </a:rPr>
              <a:t> </a:t>
            </a:r>
            <a:r>
              <a:rPr sz="1850" spc="-20" dirty="0">
                <a:solidFill>
                  <a:srgbClr val="000000"/>
                </a:solidFill>
              </a:rPr>
              <a:t>of</a:t>
            </a:r>
            <a:r>
              <a:rPr sz="1850" spc="-45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SUNY</a:t>
            </a:r>
            <a:r>
              <a:rPr sz="1850" spc="-90" dirty="0">
                <a:solidFill>
                  <a:srgbClr val="000000"/>
                </a:solidFill>
              </a:rPr>
              <a:t> </a:t>
            </a:r>
            <a:r>
              <a:rPr sz="1850" spc="-25" dirty="0">
                <a:solidFill>
                  <a:srgbClr val="000000"/>
                </a:solidFill>
              </a:rPr>
              <a:t>and</a:t>
            </a:r>
            <a:r>
              <a:rPr sz="1850" spc="3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PK-12</a:t>
            </a:r>
            <a:r>
              <a:rPr sz="1850" spc="-155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Enrollment,</a:t>
            </a:r>
            <a:r>
              <a:rPr sz="1850" spc="-170" dirty="0">
                <a:solidFill>
                  <a:srgbClr val="000000"/>
                </a:solidFill>
              </a:rPr>
              <a:t> </a:t>
            </a:r>
            <a:r>
              <a:rPr sz="1850" spc="-5" dirty="0">
                <a:solidFill>
                  <a:srgbClr val="000000"/>
                </a:solidFill>
              </a:rPr>
              <a:t>1976-2021</a:t>
            </a:r>
            <a:endParaRPr sz="1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6925" y="6146800"/>
            <a:ext cx="6705600" cy="711200"/>
            <a:chOff x="5486925" y="6146800"/>
            <a:chExt cx="6705600" cy="711200"/>
          </a:xfrm>
        </p:grpSpPr>
        <p:sp>
          <p:nvSpPr>
            <p:cNvPr id="3" name="object 3"/>
            <p:cNvSpPr/>
            <p:nvPr/>
          </p:nvSpPr>
          <p:spPr>
            <a:xfrm>
              <a:off x="5486925" y="6146800"/>
              <a:ext cx="6258560" cy="711200"/>
            </a:xfrm>
            <a:custGeom>
              <a:avLst/>
              <a:gdLst/>
              <a:ahLst/>
              <a:cxnLst/>
              <a:rect l="l" t="t" r="r" b="b"/>
              <a:pathLst>
                <a:path w="6258559" h="711200">
                  <a:moveTo>
                    <a:pt x="6258034" y="0"/>
                  </a:moveTo>
                  <a:lnTo>
                    <a:pt x="470771" y="0"/>
                  </a:lnTo>
                  <a:lnTo>
                    <a:pt x="0" y="711197"/>
                  </a:lnTo>
                  <a:lnTo>
                    <a:pt x="6248768" y="711197"/>
                  </a:lnTo>
                  <a:lnTo>
                    <a:pt x="625803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933965" y="6146800"/>
              <a:ext cx="6258560" cy="711200"/>
            </a:xfrm>
            <a:custGeom>
              <a:avLst/>
              <a:gdLst/>
              <a:ahLst/>
              <a:cxnLst/>
              <a:rect l="l" t="t" r="r" b="b"/>
              <a:pathLst>
                <a:path w="6258559" h="711200">
                  <a:moveTo>
                    <a:pt x="6258034" y="0"/>
                  </a:moveTo>
                  <a:lnTo>
                    <a:pt x="470771" y="0"/>
                  </a:lnTo>
                  <a:lnTo>
                    <a:pt x="0" y="711197"/>
                  </a:lnTo>
                  <a:lnTo>
                    <a:pt x="6248768" y="711197"/>
                  </a:lnTo>
                  <a:lnTo>
                    <a:pt x="6258034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027920" y="6309359"/>
              <a:ext cx="1046480" cy="416559"/>
            </a:xfrm>
            <a:custGeom>
              <a:avLst/>
              <a:gdLst/>
              <a:ahLst/>
              <a:cxnLst/>
              <a:rect l="l" t="t" r="r" b="b"/>
              <a:pathLst>
                <a:path w="1046479" h="416559">
                  <a:moveTo>
                    <a:pt x="436702" y="62636"/>
                  </a:moveTo>
                  <a:lnTo>
                    <a:pt x="424446" y="67500"/>
                  </a:lnTo>
                  <a:lnTo>
                    <a:pt x="411784" y="71513"/>
                  </a:lnTo>
                  <a:lnTo>
                    <a:pt x="398716" y="74612"/>
                  </a:lnTo>
                  <a:lnTo>
                    <a:pt x="385267" y="76733"/>
                  </a:lnTo>
                  <a:lnTo>
                    <a:pt x="398297" y="67208"/>
                  </a:lnTo>
                  <a:lnTo>
                    <a:pt x="409409" y="55575"/>
                  </a:lnTo>
                  <a:lnTo>
                    <a:pt x="418274" y="42100"/>
                  </a:lnTo>
                  <a:lnTo>
                    <a:pt x="424573" y="27051"/>
                  </a:lnTo>
                  <a:lnTo>
                    <a:pt x="411314" y="34251"/>
                  </a:lnTo>
                  <a:lnTo>
                    <a:pt x="397383" y="40347"/>
                  </a:lnTo>
                  <a:lnTo>
                    <a:pt x="382828" y="45224"/>
                  </a:lnTo>
                  <a:lnTo>
                    <a:pt x="367728" y="48844"/>
                  </a:lnTo>
                  <a:lnTo>
                    <a:pt x="354228" y="37084"/>
                  </a:lnTo>
                  <a:lnTo>
                    <a:pt x="338556" y="28155"/>
                  </a:lnTo>
                  <a:lnTo>
                    <a:pt x="321132" y="22479"/>
                  </a:lnTo>
                  <a:lnTo>
                    <a:pt x="302374" y="20497"/>
                  </a:lnTo>
                  <a:lnTo>
                    <a:pt x="267500" y="27546"/>
                  </a:lnTo>
                  <a:lnTo>
                    <a:pt x="239026" y="46774"/>
                  </a:lnTo>
                  <a:lnTo>
                    <a:pt x="219824" y="75272"/>
                  </a:lnTo>
                  <a:lnTo>
                    <a:pt x="212775" y="110159"/>
                  </a:lnTo>
                  <a:lnTo>
                    <a:pt x="212775" y="117221"/>
                  </a:lnTo>
                  <a:lnTo>
                    <a:pt x="213436" y="124104"/>
                  </a:lnTo>
                  <a:lnTo>
                    <a:pt x="215061" y="130657"/>
                  </a:lnTo>
                  <a:lnTo>
                    <a:pt x="160972" y="122047"/>
                  </a:lnTo>
                  <a:lnTo>
                    <a:pt x="111315" y="102704"/>
                  </a:lnTo>
                  <a:lnTo>
                    <a:pt x="67348" y="73901"/>
                  </a:lnTo>
                  <a:lnTo>
                    <a:pt x="30302" y="36893"/>
                  </a:lnTo>
                  <a:lnTo>
                    <a:pt x="25158" y="47231"/>
                  </a:lnTo>
                  <a:lnTo>
                    <a:pt x="21348" y="58280"/>
                  </a:lnTo>
                  <a:lnTo>
                    <a:pt x="18986" y="69938"/>
                  </a:lnTo>
                  <a:lnTo>
                    <a:pt x="18173" y="82130"/>
                  </a:lnTo>
                  <a:lnTo>
                    <a:pt x="21031" y="104597"/>
                  </a:lnTo>
                  <a:lnTo>
                    <a:pt x="29108" y="125031"/>
                  </a:lnTo>
                  <a:lnTo>
                    <a:pt x="41668" y="142659"/>
                  </a:lnTo>
                  <a:lnTo>
                    <a:pt x="57975" y="156730"/>
                  </a:lnTo>
                  <a:lnTo>
                    <a:pt x="47193" y="155702"/>
                  </a:lnTo>
                  <a:lnTo>
                    <a:pt x="36766" y="153416"/>
                  </a:lnTo>
                  <a:lnTo>
                    <a:pt x="26835" y="149948"/>
                  </a:lnTo>
                  <a:lnTo>
                    <a:pt x="17526" y="145415"/>
                  </a:lnTo>
                  <a:lnTo>
                    <a:pt x="17526" y="146570"/>
                  </a:lnTo>
                  <a:lnTo>
                    <a:pt x="22974" y="177495"/>
                  </a:lnTo>
                  <a:lnTo>
                    <a:pt x="38036" y="203796"/>
                  </a:lnTo>
                  <a:lnTo>
                    <a:pt x="60782" y="223494"/>
                  </a:lnTo>
                  <a:lnTo>
                    <a:pt x="89268" y="234607"/>
                  </a:lnTo>
                  <a:lnTo>
                    <a:pt x="81902" y="236575"/>
                  </a:lnTo>
                  <a:lnTo>
                    <a:pt x="73863" y="237718"/>
                  </a:lnTo>
                  <a:lnTo>
                    <a:pt x="59944" y="237718"/>
                  </a:lnTo>
                  <a:lnTo>
                    <a:pt x="54381" y="237223"/>
                  </a:lnTo>
                  <a:lnTo>
                    <a:pt x="48806" y="236080"/>
                  </a:lnTo>
                  <a:lnTo>
                    <a:pt x="61214" y="260794"/>
                  </a:lnTo>
                  <a:lnTo>
                    <a:pt x="80276" y="280390"/>
                  </a:lnTo>
                  <a:lnTo>
                    <a:pt x="104533" y="293395"/>
                  </a:lnTo>
                  <a:lnTo>
                    <a:pt x="132511" y="298373"/>
                  </a:lnTo>
                  <a:lnTo>
                    <a:pt x="108102" y="314540"/>
                  </a:lnTo>
                  <a:lnTo>
                    <a:pt x="81140" y="326593"/>
                  </a:lnTo>
                  <a:lnTo>
                    <a:pt x="52044" y="334137"/>
                  </a:lnTo>
                  <a:lnTo>
                    <a:pt x="21285" y="336740"/>
                  </a:lnTo>
                  <a:lnTo>
                    <a:pt x="14084" y="336740"/>
                  </a:lnTo>
                  <a:lnTo>
                    <a:pt x="6870" y="336410"/>
                  </a:lnTo>
                  <a:lnTo>
                    <a:pt x="0" y="335597"/>
                  </a:lnTo>
                  <a:lnTo>
                    <a:pt x="31051" y="352615"/>
                  </a:lnTo>
                  <a:lnTo>
                    <a:pt x="64516" y="365290"/>
                  </a:lnTo>
                  <a:lnTo>
                    <a:pt x="100037" y="373202"/>
                  </a:lnTo>
                  <a:lnTo>
                    <a:pt x="137261" y="375920"/>
                  </a:lnTo>
                  <a:lnTo>
                    <a:pt x="189407" y="371068"/>
                  </a:lnTo>
                  <a:lnTo>
                    <a:pt x="235902" y="357365"/>
                  </a:lnTo>
                  <a:lnTo>
                    <a:pt x="276618" y="336092"/>
                  </a:lnTo>
                  <a:lnTo>
                    <a:pt x="311429" y="308495"/>
                  </a:lnTo>
                  <a:lnTo>
                    <a:pt x="340207" y="275882"/>
                  </a:lnTo>
                  <a:lnTo>
                    <a:pt x="362813" y="239522"/>
                  </a:lnTo>
                  <a:lnTo>
                    <a:pt x="379107" y="200672"/>
                  </a:lnTo>
                  <a:lnTo>
                    <a:pt x="388988" y="160629"/>
                  </a:lnTo>
                  <a:lnTo>
                    <a:pt x="392315" y="120650"/>
                  </a:lnTo>
                  <a:lnTo>
                    <a:pt x="392315" y="116725"/>
                  </a:lnTo>
                  <a:lnTo>
                    <a:pt x="391985" y="109029"/>
                  </a:lnTo>
                  <a:lnTo>
                    <a:pt x="404672" y="98983"/>
                  </a:lnTo>
                  <a:lnTo>
                    <a:pt x="416420" y="87858"/>
                  </a:lnTo>
                  <a:lnTo>
                    <a:pt x="427126" y="75717"/>
                  </a:lnTo>
                  <a:lnTo>
                    <a:pt x="436702" y="62636"/>
                  </a:lnTo>
                  <a:close/>
                </a:path>
                <a:path w="1046479" h="416559">
                  <a:moveTo>
                    <a:pt x="934796" y="93929"/>
                  </a:moveTo>
                  <a:lnTo>
                    <a:pt x="931697" y="90830"/>
                  </a:lnTo>
                  <a:lnTo>
                    <a:pt x="891095" y="90830"/>
                  </a:lnTo>
                  <a:lnTo>
                    <a:pt x="888136" y="93929"/>
                  </a:lnTo>
                  <a:lnTo>
                    <a:pt x="888136" y="134543"/>
                  </a:lnTo>
                  <a:lnTo>
                    <a:pt x="891095" y="137642"/>
                  </a:lnTo>
                  <a:lnTo>
                    <a:pt x="931697" y="137642"/>
                  </a:lnTo>
                  <a:lnTo>
                    <a:pt x="934796" y="134543"/>
                  </a:lnTo>
                  <a:lnTo>
                    <a:pt x="934796" y="130683"/>
                  </a:lnTo>
                  <a:lnTo>
                    <a:pt x="934796" y="93929"/>
                  </a:lnTo>
                  <a:close/>
                </a:path>
                <a:path w="1046479" h="416559">
                  <a:moveTo>
                    <a:pt x="951115" y="156133"/>
                  </a:moveTo>
                  <a:lnTo>
                    <a:pt x="946797" y="156121"/>
                  </a:lnTo>
                  <a:lnTo>
                    <a:pt x="930973" y="156133"/>
                  </a:lnTo>
                  <a:lnTo>
                    <a:pt x="951115" y="156133"/>
                  </a:lnTo>
                  <a:close/>
                </a:path>
                <a:path w="1046479" h="416559">
                  <a:moveTo>
                    <a:pt x="1046213" y="208165"/>
                  </a:moveTo>
                  <a:lnTo>
                    <a:pt x="1042200" y="170967"/>
                  </a:lnTo>
                  <a:lnTo>
                    <a:pt x="1041336" y="162864"/>
                  </a:lnTo>
                  <a:lnTo>
                    <a:pt x="1039063" y="156171"/>
                  </a:lnTo>
                  <a:lnTo>
                    <a:pt x="1026845" y="119989"/>
                  </a:lnTo>
                  <a:lnTo>
                    <a:pt x="1003541" y="81203"/>
                  </a:lnTo>
                  <a:lnTo>
                    <a:pt x="972210" y="48158"/>
                  </a:lnTo>
                  <a:lnTo>
                    <a:pt x="969619" y="46443"/>
                  </a:lnTo>
                  <a:lnTo>
                    <a:pt x="969619" y="119989"/>
                  </a:lnTo>
                  <a:lnTo>
                    <a:pt x="969606" y="154393"/>
                  </a:lnTo>
                  <a:lnTo>
                    <a:pt x="969606" y="256146"/>
                  </a:lnTo>
                  <a:lnTo>
                    <a:pt x="969479" y="275653"/>
                  </a:lnTo>
                  <a:lnTo>
                    <a:pt x="965644" y="313918"/>
                  </a:lnTo>
                  <a:lnTo>
                    <a:pt x="927087" y="337235"/>
                  </a:lnTo>
                  <a:lnTo>
                    <a:pt x="842200" y="337337"/>
                  </a:lnTo>
                  <a:lnTo>
                    <a:pt x="757326" y="337235"/>
                  </a:lnTo>
                  <a:lnTo>
                    <a:pt x="736130" y="333438"/>
                  </a:lnTo>
                  <a:lnTo>
                    <a:pt x="719709" y="322795"/>
                  </a:lnTo>
                  <a:lnTo>
                    <a:pt x="709091" y="306412"/>
                  </a:lnTo>
                  <a:lnTo>
                    <a:pt x="705319" y="285369"/>
                  </a:lnTo>
                  <a:lnTo>
                    <a:pt x="705319" y="170840"/>
                  </a:lnTo>
                  <a:lnTo>
                    <a:pt x="773912" y="170840"/>
                  </a:lnTo>
                  <a:lnTo>
                    <a:pt x="775398" y="171437"/>
                  </a:lnTo>
                  <a:lnTo>
                    <a:pt x="777621" y="171869"/>
                  </a:lnTo>
                  <a:lnTo>
                    <a:pt x="770585" y="199212"/>
                  </a:lnTo>
                  <a:lnTo>
                    <a:pt x="771817" y="224332"/>
                  </a:lnTo>
                  <a:lnTo>
                    <a:pt x="782142" y="246888"/>
                  </a:lnTo>
                  <a:lnTo>
                    <a:pt x="802360" y="266547"/>
                  </a:lnTo>
                  <a:lnTo>
                    <a:pt x="821639" y="275945"/>
                  </a:lnTo>
                  <a:lnTo>
                    <a:pt x="842835" y="278980"/>
                  </a:lnTo>
                  <a:lnTo>
                    <a:pt x="863981" y="275653"/>
                  </a:lnTo>
                  <a:lnTo>
                    <a:pt x="882510" y="266255"/>
                  </a:lnTo>
                  <a:lnTo>
                    <a:pt x="883094" y="265963"/>
                  </a:lnTo>
                  <a:lnTo>
                    <a:pt x="902868" y="246240"/>
                  </a:lnTo>
                  <a:lnTo>
                    <a:pt x="912876" y="223697"/>
                  </a:lnTo>
                  <a:lnTo>
                    <a:pt x="913892" y="198526"/>
                  </a:lnTo>
                  <a:lnTo>
                    <a:pt x="906653" y="170980"/>
                  </a:lnTo>
                  <a:lnTo>
                    <a:pt x="938174" y="170980"/>
                  </a:lnTo>
                  <a:lnTo>
                    <a:pt x="950861" y="171043"/>
                  </a:lnTo>
                  <a:lnTo>
                    <a:pt x="965327" y="171272"/>
                  </a:lnTo>
                  <a:lnTo>
                    <a:pt x="966800" y="171272"/>
                  </a:lnTo>
                  <a:lnTo>
                    <a:pt x="969314" y="175285"/>
                  </a:lnTo>
                  <a:lnTo>
                    <a:pt x="969556" y="223697"/>
                  </a:lnTo>
                  <a:lnTo>
                    <a:pt x="969606" y="256146"/>
                  </a:lnTo>
                  <a:lnTo>
                    <a:pt x="969606" y="154393"/>
                  </a:lnTo>
                  <a:lnTo>
                    <a:pt x="967689" y="156171"/>
                  </a:lnTo>
                  <a:lnTo>
                    <a:pt x="962660" y="156171"/>
                  </a:lnTo>
                  <a:lnTo>
                    <a:pt x="930973" y="156133"/>
                  </a:lnTo>
                  <a:lnTo>
                    <a:pt x="915174" y="156083"/>
                  </a:lnTo>
                  <a:lnTo>
                    <a:pt x="902055" y="155905"/>
                  </a:lnTo>
                  <a:lnTo>
                    <a:pt x="902055" y="205955"/>
                  </a:lnTo>
                  <a:lnTo>
                    <a:pt x="897382" y="229044"/>
                  </a:lnTo>
                  <a:lnTo>
                    <a:pt x="884529" y="248221"/>
                  </a:lnTo>
                  <a:lnTo>
                    <a:pt x="865581" y="261340"/>
                  </a:lnTo>
                  <a:lnTo>
                    <a:pt x="842657" y="266255"/>
                  </a:lnTo>
                  <a:lnTo>
                    <a:pt x="819696" y="261658"/>
                  </a:lnTo>
                  <a:lnTo>
                    <a:pt x="800658" y="248805"/>
                  </a:lnTo>
                  <a:lnTo>
                    <a:pt x="787615" y="229793"/>
                  </a:lnTo>
                  <a:lnTo>
                    <a:pt x="782650" y="206679"/>
                  </a:lnTo>
                  <a:lnTo>
                    <a:pt x="787184" y="183553"/>
                  </a:lnTo>
                  <a:lnTo>
                    <a:pt x="795680" y="170840"/>
                  </a:lnTo>
                  <a:lnTo>
                    <a:pt x="799896" y="164541"/>
                  </a:lnTo>
                  <a:lnTo>
                    <a:pt x="812253" y="156121"/>
                  </a:lnTo>
                  <a:lnTo>
                    <a:pt x="818807" y="151650"/>
                  </a:lnTo>
                  <a:lnTo>
                    <a:pt x="841921" y="146850"/>
                  </a:lnTo>
                  <a:lnTo>
                    <a:pt x="865149" y="151422"/>
                  </a:lnTo>
                  <a:lnTo>
                    <a:pt x="884212" y="164109"/>
                  </a:lnTo>
                  <a:lnTo>
                    <a:pt x="897153" y="182943"/>
                  </a:lnTo>
                  <a:lnTo>
                    <a:pt x="902055" y="205955"/>
                  </a:lnTo>
                  <a:lnTo>
                    <a:pt x="902055" y="155905"/>
                  </a:lnTo>
                  <a:lnTo>
                    <a:pt x="899388" y="155867"/>
                  </a:lnTo>
                  <a:lnTo>
                    <a:pt x="896124" y="155867"/>
                  </a:lnTo>
                  <a:lnTo>
                    <a:pt x="892568" y="153949"/>
                  </a:lnTo>
                  <a:lnTo>
                    <a:pt x="889914" y="151879"/>
                  </a:lnTo>
                  <a:lnTo>
                    <a:pt x="881126" y="146850"/>
                  </a:lnTo>
                  <a:lnTo>
                    <a:pt x="866597" y="138518"/>
                  </a:lnTo>
                  <a:lnTo>
                    <a:pt x="842251" y="134023"/>
                  </a:lnTo>
                  <a:lnTo>
                    <a:pt x="817956" y="138417"/>
                  </a:lnTo>
                  <a:lnTo>
                    <a:pt x="794804" y="151726"/>
                  </a:lnTo>
                  <a:lnTo>
                    <a:pt x="792137" y="153797"/>
                  </a:lnTo>
                  <a:lnTo>
                    <a:pt x="788581" y="155867"/>
                  </a:lnTo>
                  <a:lnTo>
                    <a:pt x="747788" y="156121"/>
                  </a:lnTo>
                  <a:lnTo>
                    <a:pt x="709028" y="156032"/>
                  </a:lnTo>
                  <a:lnTo>
                    <a:pt x="707834" y="155575"/>
                  </a:lnTo>
                  <a:lnTo>
                    <a:pt x="706056" y="155143"/>
                  </a:lnTo>
                  <a:lnTo>
                    <a:pt x="705840" y="143471"/>
                  </a:lnTo>
                  <a:lnTo>
                    <a:pt x="705548" y="134023"/>
                  </a:lnTo>
                  <a:lnTo>
                    <a:pt x="705523" y="119989"/>
                  </a:lnTo>
                  <a:lnTo>
                    <a:pt x="722363" y="83743"/>
                  </a:lnTo>
                  <a:lnTo>
                    <a:pt x="883475" y="72326"/>
                  </a:lnTo>
                  <a:lnTo>
                    <a:pt x="932421" y="72466"/>
                  </a:lnTo>
                  <a:lnTo>
                    <a:pt x="965695" y="95961"/>
                  </a:lnTo>
                  <a:lnTo>
                    <a:pt x="969619" y="119989"/>
                  </a:lnTo>
                  <a:lnTo>
                    <a:pt x="969619" y="46443"/>
                  </a:lnTo>
                  <a:lnTo>
                    <a:pt x="933640" y="22504"/>
                  </a:lnTo>
                  <a:lnTo>
                    <a:pt x="888606" y="5905"/>
                  </a:lnTo>
                  <a:lnTo>
                    <a:pt x="837907" y="0"/>
                  </a:lnTo>
                  <a:lnTo>
                    <a:pt x="790194" y="5270"/>
                  </a:lnTo>
                  <a:lnTo>
                    <a:pt x="746404" y="20396"/>
                  </a:lnTo>
                  <a:lnTo>
                    <a:pt x="707783" y="44361"/>
                  </a:lnTo>
                  <a:lnTo>
                    <a:pt x="675576" y="76161"/>
                  </a:lnTo>
                  <a:lnTo>
                    <a:pt x="651040" y="114795"/>
                  </a:lnTo>
                  <a:lnTo>
                    <a:pt x="635406" y="159232"/>
                  </a:lnTo>
                  <a:lnTo>
                    <a:pt x="629920" y="208483"/>
                  </a:lnTo>
                  <a:lnTo>
                    <a:pt x="635952" y="259854"/>
                  </a:lnTo>
                  <a:lnTo>
                    <a:pt x="652767" y="305193"/>
                  </a:lnTo>
                  <a:lnTo>
                    <a:pt x="678649" y="343789"/>
                  </a:lnTo>
                  <a:lnTo>
                    <a:pt x="711860" y="374916"/>
                  </a:lnTo>
                  <a:lnTo>
                    <a:pt x="750684" y="397878"/>
                  </a:lnTo>
                  <a:lnTo>
                    <a:pt x="793369" y="411975"/>
                  </a:lnTo>
                  <a:lnTo>
                    <a:pt x="838212" y="416496"/>
                  </a:lnTo>
                  <a:lnTo>
                    <a:pt x="886091" y="411035"/>
                  </a:lnTo>
                  <a:lnTo>
                    <a:pt x="929906" y="395439"/>
                  </a:lnTo>
                  <a:lnTo>
                    <a:pt x="968451" y="370941"/>
                  </a:lnTo>
                  <a:lnTo>
                    <a:pt x="1000544" y="338747"/>
                  </a:lnTo>
                  <a:lnTo>
                    <a:pt x="1001433" y="337337"/>
                  </a:lnTo>
                  <a:lnTo>
                    <a:pt x="1024991" y="300075"/>
                  </a:lnTo>
                  <a:lnTo>
                    <a:pt x="1040612" y="256146"/>
                  </a:lnTo>
                  <a:lnTo>
                    <a:pt x="1046213" y="208165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72044" y="6319837"/>
            <a:ext cx="1628139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2"/>
              </a:rPr>
              <a:t>www.suny.edu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71520" y="6314566"/>
            <a:ext cx="2496820" cy="404495"/>
          </a:xfrm>
          <a:custGeom>
            <a:avLst/>
            <a:gdLst/>
            <a:ahLst/>
            <a:cxnLst/>
            <a:rect l="l" t="t" r="r" b="b"/>
            <a:pathLst>
              <a:path w="2496820" h="404495">
                <a:moveTo>
                  <a:pt x="406793" y="208064"/>
                </a:moveTo>
                <a:lnTo>
                  <a:pt x="402856" y="162052"/>
                </a:lnTo>
                <a:lnTo>
                  <a:pt x="388518" y="118084"/>
                </a:lnTo>
                <a:lnTo>
                  <a:pt x="365163" y="79413"/>
                </a:lnTo>
                <a:lnTo>
                  <a:pt x="334137" y="47167"/>
                </a:lnTo>
                <a:lnTo>
                  <a:pt x="296811" y="22440"/>
                </a:lnTo>
                <a:lnTo>
                  <a:pt x="254533" y="6337"/>
                </a:lnTo>
                <a:lnTo>
                  <a:pt x="208661" y="0"/>
                </a:lnTo>
                <a:lnTo>
                  <a:pt x="160553" y="4508"/>
                </a:lnTo>
                <a:lnTo>
                  <a:pt x="117297" y="18821"/>
                </a:lnTo>
                <a:lnTo>
                  <a:pt x="79438" y="41516"/>
                </a:lnTo>
                <a:lnTo>
                  <a:pt x="47879" y="71285"/>
                </a:lnTo>
                <a:lnTo>
                  <a:pt x="23507" y="106819"/>
                </a:lnTo>
                <a:lnTo>
                  <a:pt x="7251" y="146812"/>
                </a:lnTo>
                <a:lnTo>
                  <a:pt x="0" y="189953"/>
                </a:lnTo>
                <a:lnTo>
                  <a:pt x="2667" y="234950"/>
                </a:lnTo>
                <a:lnTo>
                  <a:pt x="17043" y="283984"/>
                </a:lnTo>
                <a:lnTo>
                  <a:pt x="41592" y="325564"/>
                </a:lnTo>
                <a:lnTo>
                  <a:pt x="76022" y="359651"/>
                </a:lnTo>
                <a:lnTo>
                  <a:pt x="120053" y="386270"/>
                </a:lnTo>
                <a:lnTo>
                  <a:pt x="164058" y="400456"/>
                </a:lnTo>
                <a:lnTo>
                  <a:pt x="210299" y="403974"/>
                </a:lnTo>
                <a:lnTo>
                  <a:pt x="213461" y="403898"/>
                </a:lnTo>
                <a:lnTo>
                  <a:pt x="216496" y="404164"/>
                </a:lnTo>
                <a:lnTo>
                  <a:pt x="216496" y="399122"/>
                </a:lnTo>
                <a:lnTo>
                  <a:pt x="216395" y="368960"/>
                </a:lnTo>
                <a:lnTo>
                  <a:pt x="216369" y="338797"/>
                </a:lnTo>
                <a:lnTo>
                  <a:pt x="216382" y="308635"/>
                </a:lnTo>
                <a:lnTo>
                  <a:pt x="216433" y="275082"/>
                </a:lnTo>
                <a:lnTo>
                  <a:pt x="215379" y="273964"/>
                </a:lnTo>
                <a:lnTo>
                  <a:pt x="211937" y="274027"/>
                </a:lnTo>
                <a:lnTo>
                  <a:pt x="200355" y="274091"/>
                </a:lnTo>
                <a:lnTo>
                  <a:pt x="188798" y="274104"/>
                </a:lnTo>
                <a:lnTo>
                  <a:pt x="165696" y="274027"/>
                </a:lnTo>
                <a:lnTo>
                  <a:pt x="160807" y="274027"/>
                </a:lnTo>
                <a:lnTo>
                  <a:pt x="160807" y="210959"/>
                </a:lnTo>
                <a:lnTo>
                  <a:pt x="216369" y="210959"/>
                </a:lnTo>
                <a:lnTo>
                  <a:pt x="216395" y="186309"/>
                </a:lnTo>
                <a:lnTo>
                  <a:pt x="218109" y="146367"/>
                </a:lnTo>
                <a:lnTo>
                  <a:pt x="242773" y="99314"/>
                </a:lnTo>
                <a:lnTo>
                  <a:pt x="281495" y="82257"/>
                </a:lnTo>
                <a:lnTo>
                  <a:pt x="304787" y="80835"/>
                </a:lnTo>
                <a:lnTo>
                  <a:pt x="316407" y="81254"/>
                </a:lnTo>
                <a:lnTo>
                  <a:pt x="328002" y="81876"/>
                </a:lnTo>
                <a:lnTo>
                  <a:pt x="334416" y="82194"/>
                </a:lnTo>
                <a:lnTo>
                  <a:pt x="340753" y="82854"/>
                </a:lnTo>
                <a:lnTo>
                  <a:pt x="347230" y="83375"/>
                </a:lnTo>
                <a:lnTo>
                  <a:pt x="347230" y="140030"/>
                </a:lnTo>
                <a:lnTo>
                  <a:pt x="345719" y="140081"/>
                </a:lnTo>
                <a:lnTo>
                  <a:pt x="344462" y="140220"/>
                </a:lnTo>
                <a:lnTo>
                  <a:pt x="307924" y="140220"/>
                </a:lnTo>
                <a:lnTo>
                  <a:pt x="281254" y="176161"/>
                </a:lnTo>
                <a:lnTo>
                  <a:pt x="281254" y="196494"/>
                </a:lnTo>
                <a:lnTo>
                  <a:pt x="281178" y="206629"/>
                </a:lnTo>
                <a:lnTo>
                  <a:pt x="281178" y="210108"/>
                </a:lnTo>
                <a:lnTo>
                  <a:pt x="282232" y="211086"/>
                </a:lnTo>
                <a:lnTo>
                  <a:pt x="285724" y="211086"/>
                </a:lnTo>
                <a:lnTo>
                  <a:pt x="299161" y="211023"/>
                </a:lnTo>
                <a:lnTo>
                  <a:pt x="312585" y="211010"/>
                </a:lnTo>
                <a:lnTo>
                  <a:pt x="340956" y="211023"/>
                </a:lnTo>
                <a:lnTo>
                  <a:pt x="342480" y="211162"/>
                </a:lnTo>
                <a:lnTo>
                  <a:pt x="344258" y="211289"/>
                </a:lnTo>
                <a:lnTo>
                  <a:pt x="338569" y="255854"/>
                </a:lnTo>
                <a:lnTo>
                  <a:pt x="336727" y="270548"/>
                </a:lnTo>
                <a:lnTo>
                  <a:pt x="336334" y="273570"/>
                </a:lnTo>
                <a:lnTo>
                  <a:pt x="334683" y="274091"/>
                </a:lnTo>
                <a:lnTo>
                  <a:pt x="320560" y="274078"/>
                </a:lnTo>
                <a:lnTo>
                  <a:pt x="309219" y="274104"/>
                </a:lnTo>
                <a:lnTo>
                  <a:pt x="297903" y="274078"/>
                </a:lnTo>
                <a:lnTo>
                  <a:pt x="286588" y="273964"/>
                </a:lnTo>
                <a:lnTo>
                  <a:pt x="282295" y="273900"/>
                </a:lnTo>
                <a:lnTo>
                  <a:pt x="281178" y="275145"/>
                </a:lnTo>
                <a:lnTo>
                  <a:pt x="281178" y="279336"/>
                </a:lnTo>
                <a:lnTo>
                  <a:pt x="281266" y="305447"/>
                </a:lnTo>
                <a:lnTo>
                  <a:pt x="281292" y="331558"/>
                </a:lnTo>
                <a:lnTo>
                  <a:pt x="281279" y="357670"/>
                </a:lnTo>
                <a:lnTo>
                  <a:pt x="281305" y="385216"/>
                </a:lnTo>
                <a:lnTo>
                  <a:pt x="281444" y="386600"/>
                </a:lnTo>
                <a:lnTo>
                  <a:pt x="281495" y="388429"/>
                </a:lnTo>
                <a:lnTo>
                  <a:pt x="283552" y="387642"/>
                </a:lnTo>
                <a:lnTo>
                  <a:pt x="285203" y="387057"/>
                </a:lnTo>
                <a:lnTo>
                  <a:pt x="286727" y="386397"/>
                </a:lnTo>
                <a:lnTo>
                  <a:pt x="326771" y="362724"/>
                </a:lnTo>
                <a:lnTo>
                  <a:pt x="359575" y="331520"/>
                </a:lnTo>
                <a:lnTo>
                  <a:pt x="384378" y="294335"/>
                </a:lnTo>
                <a:lnTo>
                  <a:pt x="400380" y="252679"/>
                </a:lnTo>
                <a:lnTo>
                  <a:pt x="406793" y="208064"/>
                </a:lnTo>
                <a:close/>
              </a:path>
              <a:path w="2496820" h="404495">
                <a:moveTo>
                  <a:pt x="2496261" y="197561"/>
                </a:moveTo>
                <a:lnTo>
                  <a:pt x="2494851" y="147218"/>
                </a:lnTo>
                <a:lnTo>
                  <a:pt x="2491511" y="103466"/>
                </a:lnTo>
                <a:lnTo>
                  <a:pt x="2484983" y="64389"/>
                </a:lnTo>
                <a:lnTo>
                  <a:pt x="2453767" y="22669"/>
                </a:lnTo>
                <a:lnTo>
                  <a:pt x="2386723" y="9080"/>
                </a:lnTo>
                <a:lnTo>
                  <a:pt x="2316213" y="5676"/>
                </a:lnTo>
                <a:lnTo>
                  <a:pt x="2312327" y="5600"/>
                </a:lnTo>
                <a:lnTo>
                  <a:pt x="2312327" y="197561"/>
                </a:lnTo>
                <a:lnTo>
                  <a:pt x="2171382" y="279234"/>
                </a:lnTo>
                <a:lnTo>
                  <a:pt x="2171382" y="115887"/>
                </a:lnTo>
                <a:lnTo>
                  <a:pt x="2312327" y="197561"/>
                </a:lnTo>
                <a:lnTo>
                  <a:pt x="2312327" y="5600"/>
                </a:lnTo>
                <a:lnTo>
                  <a:pt x="2253602" y="4419"/>
                </a:lnTo>
                <a:lnTo>
                  <a:pt x="2226564" y="4241"/>
                </a:lnTo>
                <a:lnTo>
                  <a:pt x="2199538" y="4419"/>
                </a:lnTo>
                <a:lnTo>
                  <a:pt x="2136927" y="5676"/>
                </a:lnTo>
                <a:lnTo>
                  <a:pt x="2066429" y="9080"/>
                </a:lnTo>
                <a:lnTo>
                  <a:pt x="2015731" y="15722"/>
                </a:lnTo>
                <a:lnTo>
                  <a:pt x="1974926" y="47701"/>
                </a:lnTo>
                <a:lnTo>
                  <a:pt x="1961629" y="103466"/>
                </a:lnTo>
                <a:lnTo>
                  <a:pt x="1958276" y="147218"/>
                </a:lnTo>
                <a:lnTo>
                  <a:pt x="1956879" y="197561"/>
                </a:lnTo>
                <a:lnTo>
                  <a:pt x="1957044" y="212280"/>
                </a:lnTo>
                <a:lnTo>
                  <a:pt x="1961629" y="291553"/>
                </a:lnTo>
                <a:lnTo>
                  <a:pt x="1968144" y="330492"/>
                </a:lnTo>
                <a:lnTo>
                  <a:pt x="1999373" y="372452"/>
                </a:lnTo>
                <a:lnTo>
                  <a:pt x="2066429" y="386168"/>
                </a:lnTo>
                <a:lnTo>
                  <a:pt x="2136927" y="389636"/>
                </a:lnTo>
                <a:lnTo>
                  <a:pt x="2199538" y="390918"/>
                </a:lnTo>
                <a:lnTo>
                  <a:pt x="2226564" y="391096"/>
                </a:lnTo>
                <a:lnTo>
                  <a:pt x="2253602" y="390918"/>
                </a:lnTo>
                <a:lnTo>
                  <a:pt x="2316213" y="389636"/>
                </a:lnTo>
                <a:lnTo>
                  <a:pt x="2386723" y="386168"/>
                </a:lnTo>
                <a:lnTo>
                  <a:pt x="2437422" y="379399"/>
                </a:lnTo>
                <a:lnTo>
                  <a:pt x="2478201" y="347306"/>
                </a:lnTo>
                <a:lnTo>
                  <a:pt x="2491511" y="291553"/>
                </a:lnTo>
                <a:lnTo>
                  <a:pt x="2492451" y="279234"/>
                </a:lnTo>
                <a:lnTo>
                  <a:pt x="2494851" y="247878"/>
                </a:lnTo>
                <a:lnTo>
                  <a:pt x="2496083" y="212280"/>
                </a:lnTo>
                <a:lnTo>
                  <a:pt x="2496261" y="19756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07393" y="6407467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843280"/>
          </a:xfrm>
          <a:custGeom>
            <a:avLst/>
            <a:gdLst/>
            <a:ahLst/>
            <a:cxnLst/>
            <a:rect l="l" t="t" r="r" b="b"/>
            <a:pathLst>
              <a:path w="12192000" h="843280">
                <a:moveTo>
                  <a:pt x="0" y="843279"/>
                </a:moveTo>
                <a:lnTo>
                  <a:pt x="12192000" y="843279"/>
                </a:lnTo>
                <a:lnTo>
                  <a:pt x="12192000" y="0"/>
                </a:lnTo>
                <a:lnTo>
                  <a:pt x="0" y="0"/>
                </a:lnTo>
                <a:lnTo>
                  <a:pt x="0" y="843279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21764" y="0"/>
            <a:ext cx="94380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SUNY</a:t>
            </a:r>
            <a:r>
              <a:rPr spc="-15" dirty="0"/>
              <a:t> </a:t>
            </a:r>
            <a:r>
              <a:rPr spc="-5" dirty="0"/>
              <a:t>State-Operated</a:t>
            </a:r>
            <a:r>
              <a:rPr spc="-220" dirty="0"/>
              <a:t> </a:t>
            </a:r>
            <a:r>
              <a:rPr dirty="0"/>
              <a:t>Enrollment</a:t>
            </a:r>
            <a:r>
              <a:rPr spc="-85" dirty="0"/>
              <a:t> </a:t>
            </a:r>
            <a:r>
              <a:rPr spc="5" dirty="0"/>
              <a:t>by</a:t>
            </a:r>
            <a:r>
              <a:rPr spc="-40" dirty="0"/>
              <a:t> </a:t>
            </a:r>
            <a:r>
              <a:rPr dirty="0"/>
              <a:t>Sector:</a:t>
            </a:r>
            <a:r>
              <a:rPr spc="-130" dirty="0"/>
              <a:t> </a:t>
            </a:r>
            <a:r>
              <a:rPr spc="-25" dirty="0"/>
              <a:t>Fall</a:t>
            </a:r>
            <a:r>
              <a:rPr spc="35" dirty="0"/>
              <a:t> </a:t>
            </a:r>
            <a:r>
              <a:rPr spc="10" dirty="0"/>
              <a:t>2011</a:t>
            </a:r>
            <a:r>
              <a:rPr spc="50" dirty="0"/>
              <a:t> </a:t>
            </a:r>
            <a:r>
              <a:rPr dirty="0"/>
              <a:t>-</a:t>
            </a:r>
            <a:r>
              <a:rPr spc="35" dirty="0"/>
              <a:t> </a:t>
            </a:r>
            <a:r>
              <a:rPr spc="-20" dirty="0"/>
              <a:t>Fall</a:t>
            </a:r>
            <a:r>
              <a:rPr spc="35" dirty="0"/>
              <a:t> </a:t>
            </a:r>
            <a:r>
              <a:rPr spc="15" dirty="0"/>
              <a:t>2021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75609" y="447992"/>
            <a:ext cx="5240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(includes</a:t>
            </a:r>
            <a:r>
              <a:rPr kumimoji="0" sz="2000" b="0" i="1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1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FT</a:t>
            </a:r>
            <a:r>
              <a:rPr kumimoji="0" sz="2000" b="0" i="1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PT,</a:t>
            </a:r>
            <a:r>
              <a:rPr kumimoji="0" sz="2000" b="0" i="1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Undergraduate</a:t>
            </a:r>
            <a:r>
              <a:rPr kumimoji="0" sz="2000" b="0" i="1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Graduate)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079" y="264159"/>
            <a:ext cx="853440" cy="58928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727200" y="1036319"/>
            <a:ext cx="10083800" cy="4439920"/>
            <a:chOff x="1727200" y="1036319"/>
            <a:chExt cx="10083800" cy="4439920"/>
          </a:xfrm>
        </p:grpSpPr>
        <p:sp>
          <p:nvSpPr>
            <p:cNvPr id="14" name="object 14"/>
            <p:cNvSpPr/>
            <p:nvPr/>
          </p:nvSpPr>
          <p:spPr>
            <a:xfrm>
              <a:off x="1803400" y="3967480"/>
              <a:ext cx="10002520" cy="731520"/>
            </a:xfrm>
            <a:custGeom>
              <a:avLst/>
              <a:gdLst/>
              <a:ahLst/>
              <a:cxnLst/>
              <a:rect l="l" t="t" r="r" b="b"/>
              <a:pathLst>
                <a:path w="10002520" h="731520">
                  <a:moveTo>
                    <a:pt x="0" y="731520"/>
                  </a:moveTo>
                  <a:lnTo>
                    <a:pt x="10002520" y="731520"/>
                  </a:lnTo>
                </a:path>
                <a:path w="10002520" h="731520">
                  <a:moveTo>
                    <a:pt x="0" y="0"/>
                  </a:moveTo>
                  <a:lnTo>
                    <a:pt x="10002520" y="0"/>
                  </a:lnTo>
                </a:path>
              </a:pathLst>
            </a:custGeom>
            <a:ln w="1016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803400" y="3235959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60">
                  <a:moveTo>
                    <a:pt x="0" y="0"/>
                  </a:moveTo>
                  <a:lnTo>
                    <a:pt x="289560" y="0"/>
                  </a:lnTo>
                </a:path>
              </a:pathLst>
            </a:custGeom>
            <a:ln w="1015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803400" y="1041399"/>
              <a:ext cx="10002520" cy="1463040"/>
            </a:xfrm>
            <a:custGeom>
              <a:avLst/>
              <a:gdLst/>
              <a:ahLst/>
              <a:cxnLst/>
              <a:rect l="l" t="t" r="r" b="b"/>
              <a:pathLst>
                <a:path w="10002520" h="1463039">
                  <a:moveTo>
                    <a:pt x="0" y="1463039"/>
                  </a:moveTo>
                  <a:lnTo>
                    <a:pt x="10002520" y="1463039"/>
                  </a:lnTo>
                </a:path>
                <a:path w="10002520" h="1463039">
                  <a:moveTo>
                    <a:pt x="0" y="731520"/>
                  </a:moveTo>
                  <a:lnTo>
                    <a:pt x="10002520" y="731520"/>
                  </a:lnTo>
                </a:path>
                <a:path w="10002520" h="1463039">
                  <a:moveTo>
                    <a:pt x="0" y="0"/>
                  </a:moveTo>
                  <a:lnTo>
                    <a:pt x="10002520" y="0"/>
                  </a:lnTo>
                </a:path>
              </a:pathLst>
            </a:custGeom>
            <a:ln w="1016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732280" y="1041399"/>
              <a:ext cx="71120" cy="4389120"/>
            </a:xfrm>
            <a:custGeom>
              <a:avLst/>
              <a:gdLst/>
              <a:ahLst/>
              <a:cxnLst/>
              <a:rect l="l" t="t" r="r" b="b"/>
              <a:pathLst>
                <a:path w="71119" h="4389120">
                  <a:moveTo>
                    <a:pt x="71119" y="4389120"/>
                  </a:moveTo>
                  <a:lnTo>
                    <a:pt x="71119" y="0"/>
                  </a:lnTo>
                </a:path>
                <a:path w="71119" h="4389120">
                  <a:moveTo>
                    <a:pt x="0" y="4389120"/>
                  </a:moveTo>
                  <a:lnTo>
                    <a:pt x="71119" y="4389120"/>
                  </a:lnTo>
                </a:path>
                <a:path w="71119" h="4389120">
                  <a:moveTo>
                    <a:pt x="0" y="3657600"/>
                  </a:moveTo>
                  <a:lnTo>
                    <a:pt x="71119" y="3657600"/>
                  </a:lnTo>
                </a:path>
                <a:path w="71119" h="4389120">
                  <a:moveTo>
                    <a:pt x="0" y="2926080"/>
                  </a:moveTo>
                  <a:lnTo>
                    <a:pt x="71119" y="2926080"/>
                  </a:lnTo>
                </a:path>
                <a:path w="71119" h="4389120">
                  <a:moveTo>
                    <a:pt x="0" y="2194560"/>
                  </a:moveTo>
                  <a:lnTo>
                    <a:pt x="71119" y="2194560"/>
                  </a:lnTo>
                </a:path>
                <a:path w="71119" h="4389120">
                  <a:moveTo>
                    <a:pt x="0" y="1463039"/>
                  </a:moveTo>
                  <a:lnTo>
                    <a:pt x="71119" y="1463039"/>
                  </a:lnTo>
                </a:path>
                <a:path w="71119" h="4389120">
                  <a:moveTo>
                    <a:pt x="0" y="731520"/>
                  </a:moveTo>
                  <a:lnTo>
                    <a:pt x="71119" y="731520"/>
                  </a:lnTo>
                </a:path>
                <a:path w="71119" h="4389120">
                  <a:moveTo>
                    <a:pt x="0" y="0"/>
                  </a:moveTo>
                  <a:lnTo>
                    <a:pt x="71119" y="0"/>
                  </a:lnTo>
                </a:path>
              </a:pathLst>
            </a:custGeom>
            <a:ln w="1016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803400" y="5425440"/>
              <a:ext cx="10002520" cy="10160"/>
            </a:xfrm>
            <a:custGeom>
              <a:avLst/>
              <a:gdLst/>
              <a:ahLst/>
              <a:cxnLst/>
              <a:rect l="l" t="t" r="r" b="b"/>
              <a:pathLst>
                <a:path w="10002520" h="10160">
                  <a:moveTo>
                    <a:pt x="0" y="10160"/>
                  </a:moveTo>
                  <a:lnTo>
                    <a:pt x="10002520" y="10160"/>
                  </a:lnTo>
                  <a:lnTo>
                    <a:pt x="10002520" y="0"/>
                  </a:lnTo>
                  <a:lnTo>
                    <a:pt x="0" y="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260600" y="5430519"/>
              <a:ext cx="9093200" cy="40640"/>
            </a:xfrm>
            <a:custGeom>
              <a:avLst/>
              <a:gdLst/>
              <a:ahLst/>
              <a:cxnLst/>
              <a:rect l="l" t="t" r="r" b="b"/>
              <a:pathLst>
                <a:path w="9093200" h="40639">
                  <a:moveTo>
                    <a:pt x="0" y="0"/>
                  </a:moveTo>
                  <a:lnTo>
                    <a:pt x="0" y="40639"/>
                  </a:lnTo>
                </a:path>
                <a:path w="9093200" h="40639">
                  <a:moveTo>
                    <a:pt x="904239" y="0"/>
                  </a:moveTo>
                  <a:lnTo>
                    <a:pt x="904239" y="40639"/>
                  </a:lnTo>
                </a:path>
                <a:path w="9093200" h="40639">
                  <a:moveTo>
                    <a:pt x="1818639" y="0"/>
                  </a:moveTo>
                  <a:lnTo>
                    <a:pt x="1818639" y="40639"/>
                  </a:lnTo>
                </a:path>
                <a:path w="9093200" h="40639">
                  <a:moveTo>
                    <a:pt x="2722879" y="0"/>
                  </a:moveTo>
                  <a:lnTo>
                    <a:pt x="2722879" y="40639"/>
                  </a:lnTo>
                </a:path>
                <a:path w="9093200" h="40639">
                  <a:moveTo>
                    <a:pt x="3637279" y="0"/>
                  </a:moveTo>
                  <a:lnTo>
                    <a:pt x="3637279" y="40639"/>
                  </a:lnTo>
                </a:path>
                <a:path w="9093200" h="40639">
                  <a:moveTo>
                    <a:pt x="4541520" y="0"/>
                  </a:moveTo>
                  <a:lnTo>
                    <a:pt x="4541520" y="40639"/>
                  </a:lnTo>
                </a:path>
                <a:path w="9093200" h="40639">
                  <a:moveTo>
                    <a:pt x="5455920" y="0"/>
                  </a:moveTo>
                  <a:lnTo>
                    <a:pt x="5455920" y="40639"/>
                  </a:lnTo>
                </a:path>
                <a:path w="9093200" h="40639">
                  <a:moveTo>
                    <a:pt x="6360159" y="0"/>
                  </a:moveTo>
                  <a:lnTo>
                    <a:pt x="6360159" y="40639"/>
                  </a:lnTo>
                </a:path>
                <a:path w="9093200" h="40639">
                  <a:moveTo>
                    <a:pt x="7274559" y="0"/>
                  </a:moveTo>
                  <a:lnTo>
                    <a:pt x="7274559" y="40639"/>
                  </a:lnTo>
                </a:path>
                <a:path w="9093200" h="40639">
                  <a:moveTo>
                    <a:pt x="8188959" y="0"/>
                  </a:moveTo>
                  <a:lnTo>
                    <a:pt x="8188959" y="40639"/>
                  </a:lnTo>
                </a:path>
                <a:path w="9093200" h="40639">
                  <a:moveTo>
                    <a:pt x="9093200" y="0"/>
                  </a:moveTo>
                  <a:lnTo>
                    <a:pt x="9093200" y="40639"/>
                  </a:lnTo>
                </a:path>
              </a:pathLst>
            </a:custGeom>
            <a:ln w="1016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60600" y="1295399"/>
              <a:ext cx="9093200" cy="416559"/>
            </a:xfrm>
            <a:custGeom>
              <a:avLst/>
              <a:gdLst/>
              <a:ahLst/>
              <a:cxnLst/>
              <a:rect l="l" t="t" r="r" b="b"/>
              <a:pathLst>
                <a:path w="9093200" h="416560">
                  <a:moveTo>
                    <a:pt x="0" y="416560"/>
                  </a:moveTo>
                  <a:lnTo>
                    <a:pt x="904239" y="396239"/>
                  </a:lnTo>
                  <a:lnTo>
                    <a:pt x="1818639" y="325120"/>
                  </a:lnTo>
                  <a:lnTo>
                    <a:pt x="2722879" y="284479"/>
                  </a:lnTo>
                  <a:lnTo>
                    <a:pt x="3637279" y="264160"/>
                  </a:lnTo>
                  <a:lnTo>
                    <a:pt x="4541520" y="203200"/>
                  </a:lnTo>
                  <a:lnTo>
                    <a:pt x="5455920" y="152400"/>
                  </a:lnTo>
                  <a:lnTo>
                    <a:pt x="6360159" y="71120"/>
                  </a:lnTo>
                  <a:lnTo>
                    <a:pt x="7274559" y="30479"/>
                  </a:lnTo>
                  <a:lnTo>
                    <a:pt x="8188959" y="0"/>
                  </a:lnTo>
                  <a:lnTo>
                    <a:pt x="9093200" y="30479"/>
                  </a:lnTo>
                </a:path>
              </a:pathLst>
            </a:custGeom>
            <a:ln w="30480">
              <a:solidFill>
                <a:srgbClr val="5F497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8436" y="1680718"/>
              <a:ext cx="91439" cy="914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2836" y="1660397"/>
              <a:ext cx="91439" cy="91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7076" y="1579118"/>
              <a:ext cx="91439" cy="914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1476" y="1538477"/>
              <a:ext cx="91439" cy="91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5715" y="1518157"/>
              <a:ext cx="91439" cy="91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0115" y="1467357"/>
              <a:ext cx="91439" cy="91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4355" y="1406397"/>
              <a:ext cx="91440" cy="91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88756" y="1325117"/>
              <a:ext cx="91440" cy="914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92995" y="1294637"/>
              <a:ext cx="91439" cy="914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7395" y="1253997"/>
              <a:ext cx="91439" cy="914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21795" y="1294637"/>
              <a:ext cx="91439" cy="9143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260600" y="2037080"/>
              <a:ext cx="9093200" cy="690880"/>
            </a:xfrm>
            <a:custGeom>
              <a:avLst/>
              <a:gdLst/>
              <a:ahLst/>
              <a:cxnLst/>
              <a:rect l="l" t="t" r="r" b="b"/>
              <a:pathLst>
                <a:path w="9093200" h="690880">
                  <a:moveTo>
                    <a:pt x="0" y="0"/>
                  </a:moveTo>
                  <a:lnTo>
                    <a:pt x="904239" y="71120"/>
                  </a:lnTo>
                  <a:lnTo>
                    <a:pt x="1818639" y="111760"/>
                  </a:lnTo>
                  <a:lnTo>
                    <a:pt x="2722879" y="121920"/>
                  </a:lnTo>
                  <a:lnTo>
                    <a:pt x="3637279" y="182880"/>
                  </a:lnTo>
                  <a:lnTo>
                    <a:pt x="4541520" y="264160"/>
                  </a:lnTo>
                  <a:lnTo>
                    <a:pt x="5455920" y="233680"/>
                  </a:lnTo>
                  <a:lnTo>
                    <a:pt x="6360159" y="264160"/>
                  </a:lnTo>
                  <a:lnTo>
                    <a:pt x="7274559" y="335280"/>
                  </a:lnTo>
                  <a:lnTo>
                    <a:pt x="8188959" y="426720"/>
                  </a:lnTo>
                  <a:lnTo>
                    <a:pt x="9093200" y="690880"/>
                  </a:lnTo>
                </a:path>
              </a:pathLst>
            </a:custGeom>
            <a:ln w="3048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218436" y="2005837"/>
              <a:ext cx="9184640" cy="772160"/>
            </a:xfrm>
            <a:custGeom>
              <a:avLst/>
              <a:gdLst/>
              <a:ahLst/>
              <a:cxnLst/>
              <a:rect l="l" t="t" r="r" b="b"/>
              <a:pathLst>
                <a:path w="9184640" h="772160">
                  <a:moveTo>
                    <a:pt x="81280" y="81280"/>
                  </a:moveTo>
                  <a:lnTo>
                    <a:pt x="40640" y="0"/>
                  </a:lnTo>
                  <a:lnTo>
                    <a:pt x="0" y="81280"/>
                  </a:lnTo>
                  <a:lnTo>
                    <a:pt x="81280" y="81280"/>
                  </a:lnTo>
                  <a:close/>
                </a:path>
                <a:path w="9184640" h="772160">
                  <a:moveTo>
                    <a:pt x="995680" y="142240"/>
                  </a:moveTo>
                  <a:lnTo>
                    <a:pt x="955040" y="60960"/>
                  </a:lnTo>
                  <a:lnTo>
                    <a:pt x="914400" y="142240"/>
                  </a:lnTo>
                  <a:lnTo>
                    <a:pt x="995680" y="142240"/>
                  </a:lnTo>
                  <a:close/>
                </a:path>
                <a:path w="9184640" h="772160">
                  <a:moveTo>
                    <a:pt x="1899920" y="193040"/>
                  </a:moveTo>
                  <a:lnTo>
                    <a:pt x="1859280" y="111760"/>
                  </a:lnTo>
                  <a:lnTo>
                    <a:pt x="1818640" y="193040"/>
                  </a:lnTo>
                  <a:lnTo>
                    <a:pt x="1899920" y="193040"/>
                  </a:lnTo>
                  <a:close/>
                </a:path>
                <a:path w="9184640" h="772160">
                  <a:moveTo>
                    <a:pt x="2814320" y="203200"/>
                  </a:moveTo>
                  <a:lnTo>
                    <a:pt x="2773680" y="121920"/>
                  </a:lnTo>
                  <a:lnTo>
                    <a:pt x="2733040" y="203200"/>
                  </a:lnTo>
                  <a:lnTo>
                    <a:pt x="2814320" y="203200"/>
                  </a:lnTo>
                  <a:close/>
                </a:path>
                <a:path w="9184640" h="772160">
                  <a:moveTo>
                    <a:pt x="3718560" y="264160"/>
                  </a:moveTo>
                  <a:lnTo>
                    <a:pt x="3677920" y="182880"/>
                  </a:lnTo>
                  <a:lnTo>
                    <a:pt x="3637280" y="264160"/>
                  </a:lnTo>
                  <a:lnTo>
                    <a:pt x="3718560" y="264160"/>
                  </a:lnTo>
                  <a:close/>
                </a:path>
                <a:path w="9184640" h="772160">
                  <a:moveTo>
                    <a:pt x="4632960" y="335280"/>
                  </a:moveTo>
                  <a:lnTo>
                    <a:pt x="4592320" y="254000"/>
                  </a:lnTo>
                  <a:lnTo>
                    <a:pt x="4551680" y="335280"/>
                  </a:lnTo>
                  <a:lnTo>
                    <a:pt x="4632960" y="335280"/>
                  </a:lnTo>
                  <a:close/>
                </a:path>
                <a:path w="9184640" h="772160">
                  <a:moveTo>
                    <a:pt x="5537200" y="314960"/>
                  </a:moveTo>
                  <a:lnTo>
                    <a:pt x="5496560" y="233680"/>
                  </a:lnTo>
                  <a:lnTo>
                    <a:pt x="5455920" y="314960"/>
                  </a:lnTo>
                  <a:lnTo>
                    <a:pt x="5537200" y="314960"/>
                  </a:lnTo>
                  <a:close/>
                </a:path>
                <a:path w="9184640" h="772160">
                  <a:moveTo>
                    <a:pt x="6451600" y="335280"/>
                  </a:moveTo>
                  <a:lnTo>
                    <a:pt x="6410960" y="254000"/>
                  </a:lnTo>
                  <a:lnTo>
                    <a:pt x="6370320" y="335280"/>
                  </a:lnTo>
                  <a:lnTo>
                    <a:pt x="6451600" y="335280"/>
                  </a:lnTo>
                  <a:close/>
                </a:path>
                <a:path w="9184640" h="772160">
                  <a:moveTo>
                    <a:pt x="7355840" y="406400"/>
                  </a:moveTo>
                  <a:lnTo>
                    <a:pt x="7315200" y="325120"/>
                  </a:lnTo>
                  <a:lnTo>
                    <a:pt x="7274560" y="406400"/>
                  </a:lnTo>
                  <a:lnTo>
                    <a:pt x="7355840" y="406400"/>
                  </a:lnTo>
                  <a:close/>
                </a:path>
                <a:path w="9184640" h="772160">
                  <a:moveTo>
                    <a:pt x="8270240" y="497840"/>
                  </a:moveTo>
                  <a:lnTo>
                    <a:pt x="8229600" y="416560"/>
                  </a:lnTo>
                  <a:lnTo>
                    <a:pt x="8188960" y="497840"/>
                  </a:lnTo>
                  <a:lnTo>
                    <a:pt x="8270240" y="497840"/>
                  </a:lnTo>
                  <a:close/>
                </a:path>
                <a:path w="9184640" h="772160">
                  <a:moveTo>
                    <a:pt x="9184640" y="772160"/>
                  </a:moveTo>
                  <a:lnTo>
                    <a:pt x="9144000" y="690880"/>
                  </a:lnTo>
                  <a:lnTo>
                    <a:pt x="9103360" y="772160"/>
                  </a:lnTo>
                  <a:lnTo>
                    <a:pt x="9184640" y="77216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260600" y="4434840"/>
              <a:ext cx="9093200" cy="132080"/>
            </a:xfrm>
            <a:custGeom>
              <a:avLst/>
              <a:gdLst/>
              <a:ahLst/>
              <a:cxnLst/>
              <a:rect l="l" t="t" r="r" b="b"/>
              <a:pathLst>
                <a:path w="9093200" h="132079">
                  <a:moveTo>
                    <a:pt x="0" y="50800"/>
                  </a:moveTo>
                  <a:lnTo>
                    <a:pt x="904239" y="50800"/>
                  </a:lnTo>
                  <a:lnTo>
                    <a:pt x="1818639" y="50800"/>
                  </a:lnTo>
                  <a:lnTo>
                    <a:pt x="2722879" y="40640"/>
                  </a:lnTo>
                  <a:lnTo>
                    <a:pt x="3637279" y="40640"/>
                  </a:lnTo>
                  <a:lnTo>
                    <a:pt x="4541520" y="10160"/>
                  </a:lnTo>
                  <a:lnTo>
                    <a:pt x="5455920" y="0"/>
                  </a:lnTo>
                  <a:lnTo>
                    <a:pt x="6360159" y="0"/>
                  </a:lnTo>
                  <a:lnTo>
                    <a:pt x="7274559" y="20320"/>
                  </a:lnTo>
                  <a:lnTo>
                    <a:pt x="8188959" y="40640"/>
                  </a:lnTo>
                  <a:lnTo>
                    <a:pt x="9093200" y="132080"/>
                  </a:lnTo>
                </a:path>
              </a:pathLst>
            </a:custGeom>
            <a:ln w="30480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208276" y="4383277"/>
              <a:ext cx="9204960" cy="243840"/>
            </a:xfrm>
            <a:custGeom>
              <a:avLst/>
              <a:gdLst/>
              <a:ahLst/>
              <a:cxnLst/>
              <a:rect l="l" t="t" r="r" b="b"/>
              <a:pathLst>
                <a:path w="9204960" h="243839">
                  <a:moveTo>
                    <a:pt x="101600" y="101600"/>
                  </a:moveTo>
                  <a:lnTo>
                    <a:pt x="50800" y="50800"/>
                  </a:lnTo>
                  <a:lnTo>
                    <a:pt x="0" y="101600"/>
                  </a:lnTo>
                  <a:lnTo>
                    <a:pt x="50800" y="152400"/>
                  </a:lnTo>
                  <a:lnTo>
                    <a:pt x="101600" y="101600"/>
                  </a:lnTo>
                  <a:close/>
                </a:path>
                <a:path w="9204960" h="243839">
                  <a:moveTo>
                    <a:pt x="1016000" y="111760"/>
                  </a:moveTo>
                  <a:lnTo>
                    <a:pt x="965200" y="60960"/>
                  </a:lnTo>
                  <a:lnTo>
                    <a:pt x="914400" y="111760"/>
                  </a:lnTo>
                  <a:lnTo>
                    <a:pt x="965200" y="162560"/>
                  </a:lnTo>
                  <a:lnTo>
                    <a:pt x="1016000" y="111760"/>
                  </a:lnTo>
                  <a:close/>
                </a:path>
                <a:path w="9204960" h="243839">
                  <a:moveTo>
                    <a:pt x="1920240" y="111760"/>
                  </a:moveTo>
                  <a:lnTo>
                    <a:pt x="1869440" y="60960"/>
                  </a:lnTo>
                  <a:lnTo>
                    <a:pt x="1818640" y="111760"/>
                  </a:lnTo>
                  <a:lnTo>
                    <a:pt x="1869440" y="162560"/>
                  </a:lnTo>
                  <a:lnTo>
                    <a:pt x="1920240" y="111760"/>
                  </a:lnTo>
                  <a:close/>
                </a:path>
                <a:path w="9204960" h="243839">
                  <a:moveTo>
                    <a:pt x="2834640" y="91440"/>
                  </a:moveTo>
                  <a:lnTo>
                    <a:pt x="2783840" y="40640"/>
                  </a:lnTo>
                  <a:lnTo>
                    <a:pt x="2733040" y="91440"/>
                  </a:lnTo>
                  <a:lnTo>
                    <a:pt x="2783840" y="142240"/>
                  </a:lnTo>
                  <a:lnTo>
                    <a:pt x="2834640" y="91440"/>
                  </a:lnTo>
                  <a:close/>
                </a:path>
                <a:path w="9204960" h="243839">
                  <a:moveTo>
                    <a:pt x="3738880" y="91440"/>
                  </a:moveTo>
                  <a:lnTo>
                    <a:pt x="3688080" y="40640"/>
                  </a:lnTo>
                  <a:lnTo>
                    <a:pt x="3637280" y="91440"/>
                  </a:lnTo>
                  <a:lnTo>
                    <a:pt x="3688080" y="142240"/>
                  </a:lnTo>
                  <a:lnTo>
                    <a:pt x="3738880" y="91440"/>
                  </a:lnTo>
                  <a:close/>
                </a:path>
                <a:path w="9204960" h="243839">
                  <a:moveTo>
                    <a:pt x="4653280" y="71120"/>
                  </a:moveTo>
                  <a:lnTo>
                    <a:pt x="4602480" y="20320"/>
                  </a:lnTo>
                  <a:lnTo>
                    <a:pt x="4551680" y="71120"/>
                  </a:lnTo>
                  <a:lnTo>
                    <a:pt x="4602480" y="121920"/>
                  </a:lnTo>
                  <a:lnTo>
                    <a:pt x="4653280" y="71120"/>
                  </a:lnTo>
                  <a:close/>
                </a:path>
                <a:path w="9204960" h="243839">
                  <a:moveTo>
                    <a:pt x="5557520" y="60960"/>
                  </a:moveTo>
                  <a:lnTo>
                    <a:pt x="5506720" y="10160"/>
                  </a:lnTo>
                  <a:lnTo>
                    <a:pt x="5455920" y="60960"/>
                  </a:lnTo>
                  <a:lnTo>
                    <a:pt x="5506720" y="111760"/>
                  </a:lnTo>
                  <a:lnTo>
                    <a:pt x="5557520" y="60960"/>
                  </a:lnTo>
                  <a:close/>
                </a:path>
                <a:path w="9204960" h="243839">
                  <a:moveTo>
                    <a:pt x="6471920" y="50800"/>
                  </a:moveTo>
                  <a:lnTo>
                    <a:pt x="6421120" y="0"/>
                  </a:lnTo>
                  <a:lnTo>
                    <a:pt x="6370320" y="50800"/>
                  </a:lnTo>
                  <a:lnTo>
                    <a:pt x="6421120" y="101600"/>
                  </a:lnTo>
                  <a:lnTo>
                    <a:pt x="6471920" y="50800"/>
                  </a:lnTo>
                  <a:close/>
                </a:path>
                <a:path w="9204960" h="243839">
                  <a:moveTo>
                    <a:pt x="7376160" y="71120"/>
                  </a:moveTo>
                  <a:lnTo>
                    <a:pt x="7325360" y="20320"/>
                  </a:lnTo>
                  <a:lnTo>
                    <a:pt x="7274560" y="71120"/>
                  </a:lnTo>
                  <a:lnTo>
                    <a:pt x="7325360" y="121920"/>
                  </a:lnTo>
                  <a:lnTo>
                    <a:pt x="7376160" y="71120"/>
                  </a:lnTo>
                  <a:close/>
                </a:path>
                <a:path w="9204960" h="243839">
                  <a:moveTo>
                    <a:pt x="8290560" y="101600"/>
                  </a:moveTo>
                  <a:lnTo>
                    <a:pt x="8239760" y="50800"/>
                  </a:lnTo>
                  <a:lnTo>
                    <a:pt x="8188960" y="101600"/>
                  </a:lnTo>
                  <a:lnTo>
                    <a:pt x="8239760" y="152400"/>
                  </a:lnTo>
                  <a:lnTo>
                    <a:pt x="8290560" y="101600"/>
                  </a:lnTo>
                  <a:close/>
                </a:path>
                <a:path w="9204960" h="243839">
                  <a:moveTo>
                    <a:pt x="9204960" y="193040"/>
                  </a:moveTo>
                  <a:lnTo>
                    <a:pt x="9154160" y="142240"/>
                  </a:lnTo>
                  <a:lnTo>
                    <a:pt x="9103360" y="193040"/>
                  </a:lnTo>
                  <a:lnTo>
                    <a:pt x="9154160" y="243840"/>
                  </a:lnTo>
                  <a:lnTo>
                    <a:pt x="9204960" y="19304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897120" y="3235959"/>
              <a:ext cx="6908800" cy="0"/>
            </a:xfrm>
            <a:custGeom>
              <a:avLst/>
              <a:gdLst/>
              <a:ahLst/>
              <a:cxnLst/>
              <a:rect l="l" t="t" r="r" b="b"/>
              <a:pathLst>
                <a:path w="6908800">
                  <a:moveTo>
                    <a:pt x="0" y="0"/>
                  </a:moveTo>
                  <a:lnTo>
                    <a:pt x="6908800" y="0"/>
                  </a:lnTo>
                </a:path>
              </a:pathLst>
            </a:custGeom>
            <a:ln w="1015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915160" y="1343342"/>
            <a:ext cx="686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101,664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25750" y="1323657"/>
            <a:ext cx="6896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36340" y="1247457"/>
            <a:ext cx="6883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104,285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7184" y="1206436"/>
            <a:ext cx="686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105,408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7901" y="1184973"/>
            <a:ext cx="686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105,998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68490" y="1132903"/>
            <a:ext cx="686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107,422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78954" y="1073848"/>
            <a:ext cx="686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109,030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89543" y="990917"/>
            <a:ext cx="686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111,299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00133" y="955611"/>
            <a:ext cx="686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112,265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110851" y="923861"/>
            <a:ext cx="686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113,127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021441" y="956627"/>
            <a:ext cx="6896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112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23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5F497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65960" y="2119947"/>
            <a:ext cx="5873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78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76550" y="2189098"/>
            <a:ext cx="588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90,90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87521" y="2233295"/>
            <a:ext cx="5861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89,70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98110" y="2242248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89,442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08701" y="2303716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87,764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19291" y="2381567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85,633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29881" y="2357056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86,301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40470" y="2382773"/>
            <a:ext cx="5861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85,61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251060" y="2453322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83,674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161651" y="2544381"/>
            <a:ext cx="5873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81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18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072114" y="2811462"/>
            <a:ext cx="5867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73,882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965960" y="4108767"/>
            <a:ext cx="5873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25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89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76550" y="4115752"/>
            <a:ext cx="5867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25,696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87521" y="4112831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25,773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698110" y="4098353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26,177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08701" y="4097972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26,180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19291" y="4075112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26,806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429881" y="4064317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27,106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40470" y="4058221"/>
            <a:ext cx="584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27,266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251060" y="4080509"/>
            <a:ext cx="5861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26,67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161651" y="4105338"/>
            <a:ext cx="5873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25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98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072114" y="4197032"/>
            <a:ext cx="5867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23,477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33462" y="3081972"/>
            <a:ext cx="5956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60,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33462" y="2350452"/>
            <a:ext cx="5956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80,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30275" y="1618932"/>
            <a:ext cx="6972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30275" y="887412"/>
            <a:ext cx="6972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120,000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092960" y="2672079"/>
            <a:ext cx="2804160" cy="1066800"/>
            <a:chOff x="2092960" y="2672079"/>
            <a:chExt cx="2804160" cy="1066800"/>
          </a:xfrm>
        </p:grpSpPr>
        <p:sp>
          <p:nvSpPr>
            <p:cNvPr id="75" name="object 75"/>
            <p:cNvSpPr/>
            <p:nvPr/>
          </p:nvSpPr>
          <p:spPr>
            <a:xfrm>
              <a:off x="2092960" y="2672079"/>
              <a:ext cx="2804160" cy="1066800"/>
            </a:xfrm>
            <a:custGeom>
              <a:avLst/>
              <a:gdLst/>
              <a:ahLst/>
              <a:cxnLst/>
              <a:rect l="l" t="t" r="r" b="b"/>
              <a:pathLst>
                <a:path w="2804160" h="1066800">
                  <a:moveTo>
                    <a:pt x="280416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2804160" y="1066800"/>
                  </a:lnTo>
                  <a:lnTo>
                    <a:pt x="2804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331720" y="2849879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0480">
              <a:solidFill>
                <a:srgbClr val="5F497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407920" y="280415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45719" y="0"/>
                  </a:moveTo>
                  <a:lnTo>
                    <a:pt x="27914" y="3589"/>
                  </a:lnTo>
                  <a:lnTo>
                    <a:pt x="13382" y="13382"/>
                  </a:lnTo>
                  <a:lnTo>
                    <a:pt x="3589" y="27914"/>
                  </a:lnTo>
                  <a:lnTo>
                    <a:pt x="0" y="45719"/>
                  </a:lnTo>
                  <a:lnTo>
                    <a:pt x="3589" y="63525"/>
                  </a:lnTo>
                  <a:lnTo>
                    <a:pt x="13382" y="78057"/>
                  </a:lnTo>
                  <a:lnTo>
                    <a:pt x="27914" y="87850"/>
                  </a:lnTo>
                  <a:lnTo>
                    <a:pt x="45719" y="91439"/>
                  </a:lnTo>
                  <a:lnTo>
                    <a:pt x="63525" y="87850"/>
                  </a:lnTo>
                  <a:lnTo>
                    <a:pt x="78057" y="78057"/>
                  </a:lnTo>
                  <a:lnTo>
                    <a:pt x="87850" y="63525"/>
                  </a:lnTo>
                  <a:lnTo>
                    <a:pt x="91440" y="45719"/>
                  </a:lnTo>
                  <a:lnTo>
                    <a:pt x="87850" y="27914"/>
                  </a:lnTo>
                  <a:lnTo>
                    <a:pt x="78057" y="13382"/>
                  </a:lnTo>
                  <a:lnTo>
                    <a:pt x="63525" y="3589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5F497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2331720" y="3205479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0480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2407920" y="3159759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80">
                  <a:moveTo>
                    <a:pt x="40640" y="0"/>
                  </a:moveTo>
                  <a:lnTo>
                    <a:pt x="0" y="81279"/>
                  </a:lnTo>
                  <a:lnTo>
                    <a:pt x="81280" y="8127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590419" y="2581846"/>
            <a:ext cx="208597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462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Doctoral</a:t>
            </a:r>
            <a:r>
              <a:rPr kumimoji="0" sz="1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Institutions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Comprehensive</a:t>
            </a: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Colleges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331720" y="3505200"/>
            <a:ext cx="243840" cy="101600"/>
            <a:chOff x="2331720" y="3505200"/>
            <a:chExt cx="243840" cy="101600"/>
          </a:xfrm>
        </p:grpSpPr>
        <p:sp>
          <p:nvSpPr>
            <p:cNvPr id="82" name="object 82"/>
            <p:cNvSpPr/>
            <p:nvPr/>
          </p:nvSpPr>
          <p:spPr>
            <a:xfrm>
              <a:off x="2331720" y="356108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0480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397760" y="350520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0" y="50800"/>
                  </a:lnTo>
                  <a:lnTo>
                    <a:pt x="50800" y="101600"/>
                  </a:lnTo>
                  <a:lnTo>
                    <a:pt x="101600" y="508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33462" y="3407473"/>
            <a:ext cx="3287395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908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Technology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Colleges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94384" y="4545266"/>
            <a:ext cx="10960735" cy="153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20,000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1628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08712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97710" algn="l"/>
                <a:tab pos="2908300" algn="l"/>
                <a:tab pos="3818890" algn="l"/>
                <a:tab pos="4729480" algn="l"/>
                <a:tab pos="5640070" algn="l"/>
                <a:tab pos="6550659" algn="l"/>
                <a:tab pos="7461250" algn="l"/>
                <a:tab pos="8371840" algn="l"/>
                <a:tab pos="9282430" algn="l"/>
                <a:tab pos="10193020" algn="l"/>
              </a:tabLst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	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	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	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	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	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	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7	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	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01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	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02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	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600" b="1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02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9387205" algn="l"/>
              </a:tabLst>
              <a:defRPr/>
            </a:pP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SUNY </a:t>
            </a:r>
            <a:r>
              <a:rPr kumimoji="0" sz="800" b="0" i="1" u="none" strike="noStrike" kern="120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</a:t>
            </a:r>
            <a:r>
              <a:rPr kumimoji="0" sz="800" b="0" i="1" u="none" strike="noStrike" kern="1200" cap="none" spc="6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Administration</a:t>
            </a:r>
            <a:r>
              <a:rPr kumimoji="0" sz="800" b="0" i="1" u="none" strike="noStrike" kern="1200" cap="none" spc="1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Office</a:t>
            </a:r>
            <a:r>
              <a:rPr kumimoji="0" sz="800" b="0" i="1" u="none" strike="noStrike" kern="1200" cap="none" spc="8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0" i="1" u="none" strike="noStrike" kern="1200" cap="none" spc="-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Institutional</a:t>
            </a:r>
            <a:r>
              <a:rPr kumimoji="0" sz="800" b="0" i="1" u="none" strike="noStrike" kern="1200" cap="none" spc="1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Research</a:t>
            </a:r>
            <a:r>
              <a:rPr kumimoji="0" sz="800" b="0" i="1" u="none" strike="noStrike" kern="1200" cap="none" spc="1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800" b="0" i="1" u="none" strike="noStrike" kern="1200" cap="none" spc="-3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800" b="0" i="1" u="none" strike="noStrike" kern="1200" cap="none" spc="5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Analytics</a:t>
            </a:r>
            <a:r>
              <a:rPr kumimoji="0" sz="800" b="0" i="1" u="none" strike="noStrike" kern="1200" cap="none" spc="3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::</a:t>
            </a:r>
            <a:r>
              <a:rPr kumimoji="0" sz="800" b="0" i="1" u="none" strike="noStrike" kern="1200" cap="none" spc="17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November</a:t>
            </a:r>
            <a:r>
              <a:rPr kumimoji="0" sz="800" b="0" i="1" u="none" strike="noStrike" kern="1200" cap="none" spc="2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4,</a:t>
            </a:r>
            <a:r>
              <a:rPr kumimoji="0" sz="800" b="0" i="1" u="none" strike="noStrike" kern="1200" cap="none" spc="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2021	</a:t>
            </a:r>
            <a:r>
              <a:rPr kumimoji="0" sz="800" b="0" i="1" u="none" strike="noStrike" kern="120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Source:</a:t>
            </a:r>
            <a:r>
              <a:rPr kumimoji="0" sz="800" b="0" i="1" u="none" strike="noStrike" kern="1200" cap="none" spc="14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SUNY</a:t>
            </a:r>
            <a:r>
              <a:rPr kumimoji="0" sz="800" b="0" i="1" u="none" strike="noStrike" kern="1200" cap="none" spc="4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sz="800" b="0" i="1" u="none" strike="noStrike" kern="1200" cap="none" spc="3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0" i="1" u="none" strike="noStrike" kern="120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Warehouse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0F967-687D-4EE0-9F0B-08AAC177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fornian FB" panose="0207040306080B030204" pitchFamily="18" charset="0"/>
              </a:rPr>
              <a:t>Our Top Ten Competitors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825B3-9212-4927-A660-2622878736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Farmingdale State College (a SUNY)</a:t>
            </a:r>
          </a:p>
          <a:p>
            <a:r>
              <a:rPr lang="en-US" dirty="0"/>
              <a:t>Nassau Community College</a:t>
            </a:r>
          </a:p>
          <a:p>
            <a:r>
              <a:rPr lang="en-US" dirty="0"/>
              <a:t>CUNY Borough of Manhattan Community College (BMCC)</a:t>
            </a:r>
          </a:p>
          <a:p>
            <a:r>
              <a:rPr lang="en-US" dirty="0"/>
              <a:t>CUNY Queens College</a:t>
            </a:r>
          </a:p>
          <a:p>
            <a:r>
              <a:rPr lang="en-US" dirty="0"/>
              <a:t>Buffalo State College (a SUNY)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0C888-0A8A-4EF2-8DC5-17F6099732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CUNY New York City College of Technology</a:t>
            </a:r>
          </a:p>
          <a:p>
            <a:r>
              <a:rPr lang="en-US" dirty="0"/>
              <a:t>CUNY John Jay College of Criminal Justice</a:t>
            </a:r>
          </a:p>
          <a:p>
            <a:r>
              <a:rPr lang="en-US" dirty="0"/>
              <a:t>SUNY Stony Brook </a:t>
            </a:r>
          </a:p>
          <a:p>
            <a:r>
              <a:rPr lang="en-US" dirty="0"/>
              <a:t>Saint John's University</a:t>
            </a:r>
          </a:p>
          <a:p>
            <a:r>
              <a:rPr lang="en-US" dirty="0"/>
              <a:t>CUNY Brooklyn College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604A2-7804-4EDE-8892-DBBF33DB49D3}"/>
              </a:ext>
            </a:extLst>
          </p:cNvPr>
          <p:cNvSpPr txBox="1"/>
          <p:nvPr/>
        </p:nvSpPr>
        <p:spPr>
          <a:xfrm>
            <a:off x="6217920" y="5654304"/>
            <a:ext cx="45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National Student Clearinghouse</a:t>
            </a:r>
          </a:p>
        </p:txBody>
      </p:sp>
    </p:spTree>
    <p:extLst>
      <p:ext uri="{BB962C8B-B14F-4D97-AF65-F5344CB8AC3E}">
        <p14:creationId xmlns:p14="http://schemas.microsoft.com/office/powerpoint/2010/main" val="95121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fornian FB" panose="0207040306080B030204" pitchFamily="18" charset="0"/>
              </a:rPr>
              <a:t>Profile of OW Student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A54DE-283B-4BE6-98B0-54BF23585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133600"/>
            <a:ext cx="4937760" cy="3251200"/>
          </a:xfrm>
        </p:spPr>
        <p:txBody>
          <a:bodyPr>
            <a:normAutofit/>
          </a:bodyPr>
          <a:lstStyle/>
          <a:p>
            <a:pPr algn="l" fontAlgn="base"/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89% Commuters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$8,379 Tuition &amp; Fees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11% Residents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$20,689 incl. Room &amp; 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480 residents/4391 total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EBC12-3B3D-41ED-A48E-76B91D6CE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b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17BDF-15A0-4B9E-A19A-EC808620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998133"/>
            <a:ext cx="4937760" cy="3962401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70% students of color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first-generation college students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78% FY, full-time receive some Financial Aid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For 52%, state and federal aid covers tuition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47% Pell eligible, low-income students 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EOP goal: 75 new students per year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200 Athletes, some out-of-state; international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fontAlgn="base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fontAlgn="base"/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06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C7F5E7281394AB3A06A81A9CFAF2A" ma:contentTypeVersion="12" ma:contentTypeDescription="Create a new document." ma:contentTypeScope="" ma:versionID="cad67876962f904c02d72ee982e0a18d">
  <xsd:schema xmlns:xsd="http://www.w3.org/2001/XMLSchema" xmlns:xs="http://www.w3.org/2001/XMLSchema" xmlns:p="http://schemas.microsoft.com/office/2006/metadata/properties" xmlns:ns3="242a3c56-1d3e-45ef-b4f7-d558c1a8ae74" xmlns:ns4="30295ae4-0486-43dd-b7c2-081661442c96" targetNamespace="http://schemas.microsoft.com/office/2006/metadata/properties" ma:root="true" ma:fieldsID="b73631d1c158cf5cf6319e98c0300715" ns3:_="" ns4:_="">
    <xsd:import namespace="242a3c56-1d3e-45ef-b4f7-d558c1a8ae74"/>
    <xsd:import namespace="30295ae4-0486-43dd-b7c2-081661442c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3c56-1d3e-45ef-b4f7-d558c1a8ae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95ae4-0486-43dd-b7c2-081661442c9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337E63-7443-4BBB-963C-4711AE5D24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BDBD00-BE0E-4F8C-9A38-C955B31BA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a3c56-1d3e-45ef-b4f7-d558c1a8ae74"/>
    <ds:schemaRef ds:uri="30295ae4-0486-43dd-b7c2-081661442c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C5A08C-AAF3-4A07-9AD8-F754B5F50582}">
  <ds:schemaRefs>
    <ds:schemaRef ds:uri="http://www.w3.org/XML/1998/namespace"/>
    <ds:schemaRef ds:uri="242a3c56-1d3e-45ef-b4f7-d558c1a8ae74"/>
    <ds:schemaRef ds:uri="30295ae4-0486-43dd-b7c2-081661442c96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2553</TotalTime>
  <Words>899</Words>
  <Application>Microsoft Office PowerPoint</Application>
  <PresentationFormat>Widescreen</PresentationFormat>
  <Paragraphs>268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Californian FB</vt:lpstr>
      <vt:lpstr>Wingdings</vt:lpstr>
      <vt:lpstr>Retrospect</vt:lpstr>
      <vt:lpstr>1_Retrospect</vt:lpstr>
      <vt:lpstr>Office Theme</vt:lpstr>
      <vt:lpstr>PowerPoint Presentation</vt:lpstr>
      <vt:lpstr>PowerPoint Presentation</vt:lpstr>
      <vt:lpstr>Goal</vt:lpstr>
      <vt:lpstr>PowerPoint Presentation</vt:lpstr>
      <vt:lpstr>PowerPoint Presentation</vt:lpstr>
      <vt:lpstr>Long-term Trends of SUNY and PK-12 Enrollment, 1976-2021</vt:lpstr>
      <vt:lpstr>SUNY State-Operated Enrollment by Sector: Fall 2011 - Fall 2021</vt:lpstr>
      <vt:lpstr>Our Top Ten Competitors</vt:lpstr>
      <vt:lpstr>Profile of OW Student</vt:lpstr>
      <vt:lpstr>NYC &amp; LI, a Gold Mine of Opportunity    </vt:lpstr>
      <vt:lpstr>NYS Residency Enrollment Trend: Fall 2011 - Fall 2021 (includes FT and PT, Undergraduate and Graduate)</vt:lpstr>
      <vt:lpstr>Objective: Attract More Residential Students </vt:lpstr>
      <vt:lpstr>Objective: Increase Yield </vt:lpstr>
      <vt:lpstr>Objective: Tell a More Compelling Story</vt:lpstr>
      <vt:lpstr>Objective: Attract more Honors students</vt:lpstr>
      <vt:lpstr>Objective: Adopt Enrollment Best Practices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Kiyara Smith;Sarah Taiclet</dc:creator>
  <cp:lastModifiedBy>Monica Calzolari</cp:lastModifiedBy>
  <cp:revision>85</cp:revision>
  <cp:lastPrinted>2022-02-16T00:24:46Z</cp:lastPrinted>
  <dcterms:created xsi:type="dcterms:W3CDTF">2019-06-11T20:12:23Z</dcterms:created>
  <dcterms:modified xsi:type="dcterms:W3CDTF">2022-02-16T00:29:56Z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0x0101008CEC7F5E7281394AB3A06A81A9CFAF2A</vt:lpwstr>
  </property>
</Properties>
</file>