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8" r:id="rId3"/>
    <p:sldId id="260" r:id="rId4"/>
    <p:sldId id="259" r:id="rId5"/>
    <p:sldId id="273" r:id="rId6"/>
    <p:sldId id="276" r:id="rId7"/>
    <p:sldId id="274" r:id="rId8"/>
    <p:sldId id="277" r:id="rId9"/>
    <p:sldId id="271" r:id="rId10"/>
    <p:sldId id="282" r:id="rId11"/>
    <p:sldId id="283" r:id="rId12"/>
    <p:sldId id="279" r:id="rId13"/>
    <p:sldId id="284" r:id="rId14"/>
    <p:sldId id="286" r:id="rId15"/>
  </p:sldIdLst>
  <p:sldSz cx="12192000" cy="6858000"/>
  <p:notesSz cx="6985000" cy="92837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8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61955" autoAdjust="0"/>
  </p:normalViewPr>
  <p:slideViewPr>
    <p:cSldViewPr snapToGrid="0">
      <p:cViewPr varScale="1">
        <p:scale>
          <a:sx n="40" d="100"/>
          <a:sy n="40" d="100"/>
        </p:scale>
        <p:origin x="1670" y="24"/>
      </p:cViewPr>
      <p:guideLst/>
    </p:cSldViewPr>
  </p:slideViewPr>
  <p:notesTextViewPr>
    <p:cViewPr>
      <p:scale>
        <a:sx n="1" d="1"/>
        <a:sy n="1" d="1"/>
      </p:scale>
      <p:origin x="0" y="0"/>
    </p:cViewPr>
  </p:notesTextViewPr>
  <p:notesViewPr>
    <p:cSldViewPr snapToGrid="0">
      <p:cViewPr varScale="1">
        <p:scale>
          <a:sx n="51" d="100"/>
          <a:sy n="51" d="100"/>
        </p:scale>
        <p:origin x="2690" y="29"/>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5797"/>
          </a:xfrm>
          <a:prstGeom prst="rect">
            <a:avLst/>
          </a:prstGeom>
        </p:spPr>
        <p:txBody>
          <a:bodyPr vert="horz" lIns="92958" tIns="46479" rIns="92958" bIns="46479" rtlCol="0"/>
          <a:lstStyle>
            <a:lvl1pPr algn="l">
              <a:defRPr sz="1200"/>
            </a:lvl1pPr>
          </a:lstStyle>
          <a:p>
            <a:endParaRPr lang="en-US"/>
          </a:p>
        </p:txBody>
      </p:sp>
      <p:sp>
        <p:nvSpPr>
          <p:cNvPr id="3" name="Date Placeholder 2"/>
          <p:cNvSpPr>
            <a:spLocks noGrp="1"/>
          </p:cNvSpPr>
          <p:nvPr>
            <p:ph type="dt" idx="1"/>
          </p:nvPr>
        </p:nvSpPr>
        <p:spPr>
          <a:xfrm>
            <a:off x="3956550" y="0"/>
            <a:ext cx="3026833" cy="465797"/>
          </a:xfrm>
          <a:prstGeom prst="rect">
            <a:avLst/>
          </a:prstGeom>
        </p:spPr>
        <p:txBody>
          <a:bodyPr vert="horz" lIns="92958" tIns="46479" rIns="92958" bIns="46479" rtlCol="0"/>
          <a:lstStyle>
            <a:lvl1pPr algn="r">
              <a:defRPr sz="1200"/>
            </a:lvl1pPr>
          </a:lstStyle>
          <a:p>
            <a:fld id="{2F476E53-3E99-4805-A6F1-8E123E7B950D}" type="datetimeFigureOut">
              <a:rPr lang="en-US" smtClean="0"/>
              <a:t>2/18/2022</a:t>
            </a:fld>
            <a:endParaRPr lang="en-US"/>
          </a:p>
        </p:txBody>
      </p:sp>
      <p:sp>
        <p:nvSpPr>
          <p:cNvPr id="4" name="Slide Image Placeholder 3"/>
          <p:cNvSpPr>
            <a:spLocks noGrp="1" noRot="1" noChangeAspect="1"/>
          </p:cNvSpPr>
          <p:nvPr>
            <p:ph type="sldImg" idx="2"/>
          </p:nvPr>
        </p:nvSpPr>
        <p:spPr>
          <a:xfrm>
            <a:off x="706438" y="1160463"/>
            <a:ext cx="5572125" cy="3133725"/>
          </a:xfrm>
          <a:prstGeom prst="rect">
            <a:avLst/>
          </a:prstGeom>
          <a:noFill/>
          <a:ln w="12700">
            <a:solidFill>
              <a:prstClr val="black"/>
            </a:solidFill>
          </a:ln>
        </p:spPr>
        <p:txBody>
          <a:bodyPr vert="horz" lIns="92958" tIns="46479" rIns="92958" bIns="46479" rtlCol="0" anchor="ctr"/>
          <a:lstStyle/>
          <a:p>
            <a:endParaRPr lang="en-US"/>
          </a:p>
        </p:txBody>
      </p:sp>
      <p:sp>
        <p:nvSpPr>
          <p:cNvPr id="5" name="Notes Placeholder 4"/>
          <p:cNvSpPr>
            <a:spLocks noGrp="1"/>
          </p:cNvSpPr>
          <p:nvPr>
            <p:ph type="body" sz="quarter" idx="3"/>
          </p:nvPr>
        </p:nvSpPr>
        <p:spPr>
          <a:xfrm>
            <a:off x="698500" y="4467781"/>
            <a:ext cx="5588000" cy="3655457"/>
          </a:xfrm>
          <a:prstGeom prst="rect">
            <a:avLst/>
          </a:prstGeom>
        </p:spPr>
        <p:txBody>
          <a:bodyPr vert="horz" lIns="92958" tIns="46479" rIns="92958" bIns="4647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17904"/>
            <a:ext cx="3026833" cy="465796"/>
          </a:xfrm>
          <a:prstGeom prst="rect">
            <a:avLst/>
          </a:prstGeom>
        </p:spPr>
        <p:txBody>
          <a:bodyPr vert="horz" lIns="92958" tIns="46479" rIns="92958" bIns="46479" rtlCol="0" anchor="b"/>
          <a:lstStyle>
            <a:lvl1pPr algn="l">
              <a:defRPr sz="1200"/>
            </a:lvl1pPr>
          </a:lstStyle>
          <a:p>
            <a:endParaRPr lang="en-US"/>
          </a:p>
        </p:txBody>
      </p:sp>
      <p:sp>
        <p:nvSpPr>
          <p:cNvPr id="7" name="Slide Number Placeholder 6"/>
          <p:cNvSpPr>
            <a:spLocks noGrp="1"/>
          </p:cNvSpPr>
          <p:nvPr>
            <p:ph type="sldNum" sz="quarter" idx="5"/>
          </p:nvPr>
        </p:nvSpPr>
        <p:spPr>
          <a:xfrm>
            <a:off x="3956550" y="8817904"/>
            <a:ext cx="3026833" cy="465796"/>
          </a:xfrm>
          <a:prstGeom prst="rect">
            <a:avLst/>
          </a:prstGeom>
        </p:spPr>
        <p:txBody>
          <a:bodyPr vert="horz" lIns="92958" tIns="46479" rIns="92958" bIns="46479" rtlCol="0" anchor="b"/>
          <a:lstStyle>
            <a:lvl1pPr algn="r">
              <a:defRPr sz="1200"/>
            </a:lvl1pPr>
          </a:lstStyle>
          <a:p>
            <a:fld id="{8DEFF0CD-D22A-437D-BFD5-0AF0A0A151EB}" type="slidenum">
              <a:rPr lang="en-US" smtClean="0"/>
              <a:t>‹#›</a:t>
            </a:fld>
            <a:endParaRPr lang="en-US"/>
          </a:p>
        </p:txBody>
      </p:sp>
    </p:spTree>
    <p:extLst>
      <p:ext uri="{BB962C8B-B14F-4D97-AF65-F5344CB8AC3E}">
        <p14:creationId xmlns:p14="http://schemas.microsoft.com/office/powerpoint/2010/main" val="2138055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EFF0CD-D22A-437D-BFD5-0AF0A0A151EB}" type="slidenum">
              <a:rPr lang="en-US" smtClean="0"/>
              <a:t>1</a:t>
            </a:fld>
            <a:endParaRPr lang="en-US"/>
          </a:p>
        </p:txBody>
      </p:sp>
    </p:spTree>
    <p:extLst>
      <p:ext uri="{BB962C8B-B14F-4D97-AF65-F5344CB8AC3E}">
        <p14:creationId xmlns:p14="http://schemas.microsoft.com/office/powerpoint/2010/main" val="13207737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296" indent="-174296">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8DEFF0CD-D22A-437D-BFD5-0AF0A0A151EB}" type="slidenum">
              <a:rPr lang="en-US" smtClean="0"/>
              <a:t>10</a:t>
            </a:fld>
            <a:endParaRPr lang="en-US"/>
          </a:p>
        </p:txBody>
      </p:sp>
    </p:spTree>
    <p:extLst>
      <p:ext uri="{BB962C8B-B14F-4D97-AF65-F5344CB8AC3E}">
        <p14:creationId xmlns:p14="http://schemas.microsoft.com/office/powerpoint/2010/main" val="942085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296" indent="-174296">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8DEFF0CD-D22A-437D-BFD5-0AF0A0A151EB}" type="slidenum">
              <a:rPr lang="en-US" smtClean="0"/>
              <a:t>11</a:t>
            </a:fld>
            <a:endParaRPr lang="en-US"/>
          </a:p>
        </p:txBody>
      </p:sp>
    </p:spTree>
    <p:extLst>
      <p:ext uri="{BB962C8B-B14F-4D97-AF65-F5344CB8AC3E}">
        <p14:creationId xmlns:p14="http://schemas.microsoft.com/office/powerpoint/2010/main" val="40690882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EFF0CD-D22A-437D-BFD5-0AF0A0A151EB}" type="slidenum">
              <a:rPr lang="en-US" smtClean="0"/>
              <a:t>12</a:t>
            </a:fld>
            <a:endParaRPr lang="en-US"/>
          </a:p>
        </p:txBody>
      </p:sp>
    </p:spTree>
    <p:extLst>
      <p:ext uri="{BB962C8B-B14F-4D97-AF65-F5344CB8AC3E}">
        <p14:creationId xmlns:p14="http://schemas.microsoft.com/office/powerpoint/2010/main" val="41656212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EFF0CD-D22A-437D-BFD5-0AF0A0A151EB}" type="slidenum">
              <a:rPr lang="en-US" smtClean="0"/>
              <a:t>13</a:t>
            </a:fld>
            <a:endParaRPr lang="en-US"/>
          </a:p>
        </p:txBody>
      </p:sp>
    </p:spTree>
    <p:extLst>
      <p:ext uri="{BB962C8B-B14F-4D97-AF65-F5344CB8AC3E}">
        <p14:creationId xmlns:p14="http://schemas.microsoft.com/office/powerpoint/2010/main" val="22984981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EFF0CD-D22A-437D-BFD5-0AF0A0A151EB}" type="slidenum">
              <a:rPr lang="en-US" smtClean="0"/>
              <a:t>14</a:t>
            </a:fld>
            <a:endParaRPr lang="en-US"/>
          </a:p>
        </p:txBody>
      </p:sp>
    </p:spTree>
    <p:extLst>
      <p:ext uri="{BB962C8B-B14F-4D97-AF65-F5344CB8AC3E}">
        <p14:creationId xmlns:p14="http://schemas.microsoft.com/office/powerpoint/2010/main" val="1482959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296" indent="-174296">
              <a:buFont typeface="Arial" panose="020B0604020202020204" pitchFamily="34" charset="0"/>
              <a:buChar char="•"/>
            </a:pPr>
            <a:r>
              <a:rPr lang="en-US" dirty="0"/>
              <a:t>Total of charitable contributions in 2020: $471.44 billion: +5% over 2019. Specifically, 2020 saw a 7.3% increase in the number of donors and a 10.6% increase in donations.</a:t>
            </a:r>
          </a:p>
          <a:p>
            <a:pPr marL="174296" indent="-174296">
              <a:buFont typeface="Arial" panose="020B0604020202020204" pitchFamily="34" charset="0"/>
              <a:buChar char="•"/>
            </a:pPr>
            <a:r>
              <a:rPr lang="en-US" dirty="0"/>
              <a:t>Giving in 2020 saw a sharp increase as compared to 2019. Galvanized by the racial justice protests and the coronavirus pandemic, charitable giving in the United States reached a record $471 billion in 2020.</a:t>
            </a:r>
          </a:p>
          <a:p>
            <a:pPr marL="174296" indent="-174296">
              <a:buFont typeface="Arial" panose="020B0604020202020204" pitchFamily="34" charset="0"/>
              <a:buChar char="•"/>
            </a:pPr>
            <a:r>
              <a:rPr lang="en-US" dirty="0"/>
              <a:t>The Giving USA report says Americans gave more to charity last year than in 2019, despite an economic downturn that disrupted the paychecks of millions. Faced with greater needs, estates and foundations also opened up their pocketbooks at increased levels — resulting in a 5.1% spike in total giving from the $448 billion recorded for 2019, or a 3.8% jump when adjusted for inflation.</a:t>
            </a:r>
          </a:p>
          <a:p>
            <a:pPr marL="174296" indent="-174296">
              <a:buFont typeface="Arial" panose="020B0604020202020204" pitchFamily="34" charset="0"/>
              <a:buChar char="•"/>
            </a:pPr>
            <a:r>
              <a:rPr lang="en-US" dirty="0"/>
              <a:t>According to the Giving USA 2020 Report, we saw an astounding $471 billion contributed to social good organizations during 2020, representing the highest amount ever recorded. </a:t>
            </a:r>
          </a:p>
        </p:txBody>
      </p:sp>
      <p:sp>
        <p:nvSpPr>
          <p:cNvPr id="4" name="Slide Number Placeholder 3"/>
          <p:cNvSpPr>
            <a:spLocks noGrp="1"/>
          </p:cNvSpPr>
          <p:nvPr>
            <p:ph type="sldNum" sz="quarter" idx="5"/>
          </p:nvPr>
        </p:nvSpPr>
        <p:spPr/>
        <p:txBody>
          <a:bodyPr/>
          <a:lstStyle/>
          <a:p>
            <a:fld id="{8DEFF0CD-D22A-437D-BFD5-0AF0A0A151EB}" type="slidenum">
              <a:rPr lang="en-US" smtClean="0"/>
              <a:t>2</a:t>
            </a:fld>
            <a:endParaRPr lang="en-US"/>
          </a:p>
        </p:txBody>
      </p:sp>
    </p:spTree>
    <p:extLst>
      <p:ext uri="{BB962C8B-B14F-4D97-AF65-F5344CB8AC3E}">
        <p14:creationId xmlns:p14="http://schemas.microsoft.com/office/powerpoint/2010/main" val="3171463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296" indent="-174296">
              <a:buFont typeface="Arial" panose="020B0604020202020204" pitchFamily="34" charset="0"/>
              <a:buChar char="•"/>
            </a:pPr>
            <a:r>
              <a:rPr lang="en-US" dirty="0"/>
              <a:t>Q: What is the #1 area or cause that people give to?</a:t>
            </a:r>
          </a:p>
          <a:p>
            <a:pPr marL="174296" indent="-174296">
              <a:buFont typeface="Arial" panose="020B0604020202020204" pitchFamily="34" charset="0"/>
              <a:buChar char="•"/>
            </a:pPr>
            <a:r>
              <a:rPr lang="en-US" dirty="0"/>
              <a:t>A: Religion – more than one-quarter of all giving – because people ask – weekly. </a:t>
            </a:r>
          </a:p>
          <a:p>
            <a:pPr marL="174296" indent="-174296">
              <a:buFont typeface="Arial" panose="020B0604020202020204" pitchFamily="34" charset="0"/>
              <a:buChar char="•"/>
            </a:pPr>
            <a:r>
              <a:rPr lang="en-US" dirty="0"/>
              <a:t>Education is second at 15%. </a:t>
            </a:r>
          </a:p>
          <a:p>
            <a:endParaRPr lang="en-US" dirty="0"/>
          </a:p>
          <a:p>
            <a:endParaRPr lang="en-US" dirty="0"/>
          </a:p>
        </p:txBody>
      </p:sp>
      <p:sp>
        <p:nvSpPr>
          <p:cNvPr id="4" name="Slide Number Placeholder 3"/>
          <p:cNvSpPr>
            <a:spLocks noGrp="1"/>
          </p:cNvSpPr>
          <p:nvPr>
            <p:ph type="sldNum" sz="quarter" idx="5"/>
          </p:nvPr>
        </p:nvSpPr>
        <p:spPr/>
        <p:txBody>
          <a:bodyPr/>
          <a:lstStyle/>
          <a:p>
            <a:fld id="{8DEFF0CD-D22A-437D-BFD5-0AF0A0A151EB}" type="slidenum">
              <a:rPr lang="en-US" smtClean="0"/>
              <a:t>3</a:t>
            </a:fld>
            <a:endParaRPr lang="en-US"/>
          </a:p>
        </p:txBody>
      </p:sp>
    </p:spTree>
    <p:extLst>
      <p:ext uri="{BB962C8B-B14F-4D97-AF65-F5344CB8AC3E}">
        <p14:creationId xmlns:p14="http://schemas.microsoft.com/office/powerpoint/2010/main" val="2048786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296" indent="-174296">
              <a:buFont typeface="Arial" panose="020B0604020202020204" pitchFamily="34" charset="0"/>
              <a:buChar char="•"/>
            </a:pPr>
            <a:r>
              <a:rPr lang="en-US" dirty="0"/>
              <a:t>Giving by individuals, which made up a majority of the donations last year, rose by approximately 2%. </a:t>
            </a:r>
          </a:p>
          <a:p>
            <a:pPr marL="174296" indent="-174296">
              <a:buFont typeface="Arial" panose="020B0604020202020204" pitchFamily="34" charset="0"/>
              <a:buChar char="•"/>
            </a:pPr>
            <a:r>
              <a:rPr lang="en-US" dirty="0"/>
              <a:t>The biggest uptick came from foundations, who, in total, increased their giving by 17% for an estimated $88.5 billion in contributions. Those donations made up about 19% of the total share of contributions, the largest that has ever come from foundations.</a:t>
            </a:r>
          </a:p>
          <a:p>
            <a:pPr marL="174296" indent="-174296">
              <a:buFont typeface="Arial" panose="020B0604020202020204" pitchFamily="34" charset="0"/>
              <a:buChar char="•"/>
            </a:pPr>
            <a:r>
              <a:rPr lang="en-US" dirty="0"/>
              <a:t>By contrast, companies gave about 6% less in 2020 than they did in 2019, the report said. Experts note giving by corporations is closely tied to GDP and pre-tax profits, which both declined last year.</a:t>
            </a:r>
          </a:p>
          <a:p>
            <a:pPr marL="174296" indent="-174296">
              <a:buFont typeface="Arial" panose="020B0604020202020204" pitchFamily="34" charset="0"/>
              <a:buChar char="•"/>
            </a:pPr>
            <a:r>
              <a:rPr lang="en-US" dirty="0"/>
              <a:t>Una </a:t>
            </a:r>
            <a:r>
              <a:rPr lang="en-US" dirty="0" err="1"/>
              <a:t>Osili</a:t>
            </a:r>
            <a:r>
              <a:rPr lang="en-US" dirty="0"/>
              <a:t>, the associate dean for research and international programs at the Lilly School, says that’s partly because a large chunk of pandemic-related donations went to vaccine research and other direct services offered by university hospitals. Those donations were counted as educational gifts, which saw a 9% spike compared to 2019. That growth was further fueled by billionaire Mackenzie Scott’s unrestricted donations to historically Black colleges and Universities, tribal colleges and other schools.</a:t>
            </a:r>
          </a:p>
        </p:txBody>
      </p:sp>
      <p:sp>
        <p:nvSpPr>
          <p:cNvPr id="4" name="Slide Number Placeholder 3"/>
          <p:cNvSpPr>
            <a:spLocks noGrp="1"/>
          </p:cNvSpPr>
          <p:nvPr>
            <p:ph type="sldNum" sz="quarter" idx="5"/>
          </p:nvPr>
        </p:nvSpPr>
        <p:spPr/>
        <p:txBody>
          <a:bodyPr/>
          <a:lstStyle/>
          <a:p>
            <a:fld id="{8DEFF0CD-D22A-437D-BFD5-0AF0A0A151EB}" type="slidenum">
              <a:rPr lang="en-US" smtClean="0"/>
              <a:t>4</a:t>
            </a:fld>
            <a:endParaRPr lang="en-US"/>
          </a:p>
        </p:txBody>
      </p:sp>
    </p:spTree>
    <p:extLst>
      <p:ext uri="{BB962C8B-B14F-4D97-AF65-F5344CB8AC3E}">
        <p14:creationId xmlns:p14="http://schemas.microsoft.com/office/powerpoint/2010/main" val="6255095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296" indent="-174296">
              <a:buFont typeface="Arial" panose="020B0604020202020204" pitchFamily="34" charset="0"/>
              <a:buChar char="•"/>
            </a:pPr>
            <a:r>
              <a:rPr lang="en-US" dirty="0"/>
              <a:t>The business of business is business.</a:t>
            </a:r>
          </a:p>
          <a:p>
            <a:pPr marL="174296" indent="-174296">
              <a:buFont typeface="Arial" panose="020B0604020202020204" pitchFamily="34" charset="0"/>
              <a:buChar char="•"/>
            </a:pPr>
            <a:r>
              <a:rPr lang="en-US" dirty="0"/>
              <a:t>Again, this is the smallest part of the giving pie, at 4%. That said, 17 billion is a lot of money. </a:t>
            </a:r>
          </a:p>
          <a:p>
            <a:pPr marL="174296" indent="-174296">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8DEFF0CD-D22A-437D-BFD5-0AF0A0A151EB}" type="slidenum">
              <a:rPr lang="en-US" smtClean="0"/>
              <a:t>5</a:t>
            </a:fld>
            <a:endParaRPr lang="en-US"/>
          </a:p>
        </p:txBody>
      </p:sp>
    </p:spTree>
    <p:extLst>
      <p:ext uri="{BB962C8B-B14F-4D97-AF65-F5344CB8AC3E}">
        <p14:creationId xmlns:p14="http://schemas.microsoft.com/office/powerpoint/2010/main" val="3478163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296" indent="-174296">
              <a:buFont typeface="Arial" panose="020B0604020202020204" pitchFamily="34" charset="0"/>
              <a:buChar char="•"/>
            </a:pPr>
            <a:r>
              <a:rPr lang="en-US" dirty="0"/>
              <a:t>Are we a coke or a </a:t>
            </a:r>
            <a:r>
              <a:rPr lang="en-US" dirty="0" err="1"/>
              <a:t>pepsi</a:t>
            </a:r>
            <a:r>
              <a:rPr lang="en-US" dirty="0"/>
              <a:t> campus?</a:t>
            </a:r>
          </a:p>
          <a:p>
            <a:pPr marL="174296" indent="-174296">
              <a:buFont typeface="Arial" panose="020B0604020202020204" pitchFamily="34" charset="0"/>
              <a:buChar char="•"/>
            </a:pPr>
            <a:r>
              <a:rPr lang="en-US" dirty="0"/>
              <a:t>Look for cash donations, gifts of time, and gifts of expertise.</a:t>
            </a:r>
          </a:p>
          <a:p>
            <a:pPr marL="174296" indent="-174296">
              <a:buFont typeface="Arial" panose="020B0604020202020204" pitchFamily="34" charset="0"/>
              <a:buChar char="•"/>
            </a:pPr>
            <a:r>
              <a:rPr lang="en-US" dirty="0"/>
              <a:t>Company-sponsored foundations.</a:t>
            </a:r>
          </a:p>
          <a:p>
            <a:pPr marL="174296" indent="-174296">
              <a:buFont typeface="Arial" panose="020B0604020202020204" pitchFamily="34" charset="0"/>
              <a:buChar char="•"/>
            </a:pPr>
            <a:r>
              <a:rPr lang="en-US" dirty="0"/>
              <a:t>Matching gifts programs.</a:t>
            </a:r>
          </a:p>
          <a:p>
            <a:pPr marL="174296" indent="-174296">
              <a:buFont typeface="Arial" panose="020B0604020202020204" pitchFamily="34" charset="0"/>
              <a:buChar char="•"/>
            </a:pPr>
            <a:r>
              <a:rPr lang="en-US" dirty="0"/>
              <a:t>Employee volunteer programs.</a:t>
            </a:r>
          </a:p>
          <a:p>
            <a:pPr marL="174296" indent="-174296">
              <a:buFont typeface="Arial" panose="020B0604020202020204" pitchFamily="34" charset="0"/>
              <a:buChar char="•"/>
            </a:pPr>
            <a:r>
              <a:rPr lang="en-US" dirty="0"/>
              <a:t>Employee happiness. Employees vote on the causes they want the company to support.</a:t>
            </a:r>
          </a:p>
          <a:p>
            <a:pPr marL="174296" indent="-174296">
              <a:buFont typeface="Arial" panose="020B0604020202020204" pitchFamily="34" charset="0"/>
              <a:buChar char="•"/>
            </a:pPr>
            <a:r>
              <a:rPr lang="en-US" dirty="0"/>
              <a:t>Sponsorships. </a:t>
            </a:r>
          </a:p>
          <a:p>
            <a:endParaRPr lang="en-US" dirty="0"/>
          </a:p>
        </p:txBody>
      </p:sp>
      <p:sp>
        <p:nvSpPr>
          <p:cNvPr id="4" name="Slide Number Placeholder 3"/>
          <p:cNvSpPr>
            <a:spLocks noGrp="1"/>
          </p:cNvSpPr>
          <p:nvPr>
            <p:ph type="sldNum" sz="quarter" idx="5"/>
          </p:nvPr>
        </p:nvSpPr>
        <p:spPr/>
        <p:txBody>
          <a:bodyPr/>
          <a:lstStyle/>
          <a:p>
            <a:fld id="{8DEFF0CD-D22A-437D-BFD5-0AF0A0A151EB}" type="slidenum">
              <a:rPr lang="en-US" smtClean="0"/>
              <a:t>6</a:t>
            </a:fld>
            <a:endParaRPr lang="en-US"/>
          </a:p>
        </p:txBody>
      </p:sp>
    </p:spTree>
    <p:extLst>
      <p:ext uri="{BB962C8B-B14F-4D97-AF65-F5344CB8AC3E}">
        <p14:creationId xmlns:p14="http://schemas.microsoft.com/office/powerpoint/2010/main" val="4034721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296" indent="-174296">
              <a:buFont typeface="Arial" panose="020B0604020202020204" pitchFamily="34" charset="0"/>
              <a:buChar char="•"/>
            </a:pPr>
            <a:r>
              <a:rPr lang="en-US" dirty="0"/>
              <a:t>Account for 19% of giving in the overall giving pie chart; however, tend to represent a higher amount of the pie for colleges and universities, especially research universities or those with medical branches.</a:t>
            </a:r>
          </a:p>
          <a:p>
            <a:pPr marL="174296" indent="-174296">
              <a:buFont typeface="Arial" panose="020B0604020202020204" pitchFamily="34" charset="0"/>
              <a:buChar char="•"/>
            </a:pPr>
            <a:r>
              <a:rPr lang="en-US" dirty="0"/>
              <a:t>Entity that supports charitable activities by making grants to unrelated organizations or institutions or to individuals for scientific, educational, cultural, religious, or other charitable purposes. </a:t>
            </a:r>
          </a:p>
          <a:p>
            <a:pPr marL="174296" indent="-174296">
              <a:buFont typeface="Arial" panose="020B0604020202020204" pitchFamily="34" charset="0"/>
              <a:buChar char="•"/>
            </a:pPr>
            <a:r>
              <a:rPr lang="en-US" dirty="0"/>
              <a:t>Foundation directory online.</a:t>
            </a:r>
          </a:p>
        </p:txBody>
      </p:sp>
      <p:sp>
        <p:nvSpPr>
          <p:cNvPr id="4" name="Slide Number Placeholder 3"/>
          <p:cNvSpPr>
            <a:spLocks noGrp="1"/>
          </p:cNvSpPr>
          <p:nvPr>
            <p:ph type="sldNum" sz="quarter" idx="5"/>
          </p:nvPr>
        </p:nvSpPr>
        <p:spPr/>
        <p:txBody>
          <a:bodyPr/>
          <a:lstStyle/>
          <a:p>
            <a:fld id="{8DEFF0CD-D22A-437D-BFD5-0AF0A0A151EB}" type="slidenum">
              <a:rPr lang="en-US" smtClean="0"/>
              <a:t>7</a:t>
            </a:fld>
            <a:endParaRPr lang="en-US"/>
          </a:p>
        </p:txBody>
      </p:sp>
    </p:spTree>
    <p:extLst>
      <p:ext uri="{BB962C8B-B14F-4D97-AF65-F5344CB8AC3E}">
        <p14:creationId xmlns:p14="http://schemas.microsoft.com/office/powerpoint/2010/main" val="33016850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296" indent="-174296">
              <a:buFont typeface="Arial" panose="020B0604020202020204" pitchFamily="34" charset="0"/>
              <a:buChar char="•"/>
            </a:pPr>
            <a:r>
              <a:rPr lang="en-US" dirty="0"/>
              <a:t>Need to put someone in place to begin a CFR program.</a:t>
            </a:r>
          </a:p>
          <a:p>
            <a:pPr marL="174296" indent="-174296">
              <a:buFont typeface="Arial" panose="020B0604020202020204" pitchFamily="34" charset="0"/>
              <a:buChar char="•"/>
            </a:pPr>
            <a:r>
              <a:rPr lang="en-US" dirty="0"/>
              <a:t>Foundations do like a bit of a track record although some are willing to invest in high-risk new programs.</a:t>
            </a:r>
          </a:p>
        </p:txBody>
      </p:sp>
      <p:sp>
        <p:nvSpPr>
          <p:cNvPr id="4" name="Slide Number Placeholder 3"/>
          <p:cNvSpPr>
            <a:spLocks noGrp="1"/>
          </p:cNvSpPr>
          <p:nvPr>
            <p:ph type="sldNum" sz="quarter" idx="5"/>
          </p:nvPr>
        </p:nvSpPr>
        <p:spPr/>
        <p:txBody>
          <a:bodyPr/>
          <a:lstStyle/>
          <a:p>
            <a:fld id="{8DEFF0CD-D22A-437D-BFD5-0AF0A0A151EB}" type="slidenum">
              <a:rPr lang="en-US" smtClean="0"/>
              <a:t>8</a:t>
            </a:fld>
            <a:endParaRPr lang="en-US"/>
          </a:p>
        </p:txBody>
      </p:sp>
    </p:spTree>
    <p:extLst>
      <p:ext uri="{BB962C8B-B14F-4D97-AF65-F5344CB8AC3E}">
        <p14:creationId xmlns:p14="http://schemas.microsoft.com/office/powerpoint/2010/main" val="312708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296" indent="-174296">
              <a:buFont typeface="Arial" panose="020B0604020202020204" pitchFamily="34" charset="0"/>
              <a:buChar char="•"/>
            </a:pPr>
            <a:r>
              <a:rPr lang="en-US" dirty="0"/>
              <a:t>Represents 69% of giving. But Bequests are also from individuals, most foundations are setup by individuals, and all have a Board; companies, while not individuals, are made up of individual decision-makers.</a:t>
            </a:r>
          </a:p>
          <a:p>
            <a:pPr marL="174296" indent="-174296">
              <a:buFont typeface="Arial" panose="020B0604020202020204" pitchFamily="34" charset="0"/>
              <a:buChar char="•"/>
            </a:pPr>
            <a:r>
              <a:rPr lang="en-US" dirty="0"/>
              <a:t>Pareto principle: 80% of your funding comes from 20% of your donors. Moving towards 90/10 or even 95/5. </a:t>
            </a:r>
          </a:p>
        </p:txBody>
      </p:sp>
      <p:sp>
        <p:nvSpPr>
          <p:cNvPr id="4" name="Slide Number Placeholder 3"/>
          <p:cNvSpPr>
            <a:spLocks noGrp="1"/>
          </p:cNvSpPr>
          <p:nvPr>
            <p:ph type="sldNum" sz="quarter" idx="5"/>
          </p:nvPr>
        </p:nvSpPr>
        <p:spPr/>
        <p:txBody>
          <a:bodyPr/>
          <a:lstStyle/>
          <a:p>
            <a:fld id="{8DEFF0CD-D22A-437D-BFD5-0AF0A0A151EB}" type="slidenum">
              <a:rPr lang="en-US" smtClean="0"/>
              <a:t>9</a:t>
            </a:fld>
            <a:endParaRPr lang="en-US"/>
          </a:p>
        </p:txBody>
      </p:sp>
    </p:spTree>
    <p:extLst>
      <p:ext uri="{BB962C8B-B14F-4D97-AF65-F5344CB8AC3E}">
        <p14:creationId xmlns:p14="http://schemas.microsoft.com/office/powerpoint/2010/main" val="3722668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22F28830-1695-48C4-9E3B-22E8B7B1BD33}" type="datetimeFigureOut">
              <a:rPr lang="en-US" smtClean="0"/>
              <a:t>2/18/2022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6B25EE-A784-4C4E-89F7-FE6ECA603FF5}" type="slidenum">
              <a:rPr lang="en-US" smtClean="0"/>
              <a:t>‹#›</a:t>
            </a:fld>
            <a:endParaRPr lang="en-US"/>
          </a:p>
        </p:txBody>
      </p:sp>
    </p:spTree>
    <p:extLst>
      <p:ext uri="{BB962C8B-B14F-4D97-AF65-F5344CB8AC3E}">
        <p14:creationId xmlns:p14="http://schemas.microsoft.com/office/powerpoint/2010/main" val="178993391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F28830-1695-48C4-9E3B-22E8B7B1BD33}" type="datetimeFigureOut">
              <a:rPr lang="en-US" smtClean="0"/>
              <a:t>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6B25EE-A784-4C4E-89F7-FE6ECA603FF5}" type="slidenum">
              <a:rPr lang="en-US" smtClean="0"/>
              <a:t>‹#›</a:t>
            </a:fld>
            <a:endParaRPr lang="en-US"/>
          </a:p>
        </p:txBody>
      </p:sp>
    </p:spTree>
    <p:extLst>
      <p:ext uri="{BB962C8B-B14F-4D97-AF65-F5344CB8AC3E}">
        <p14:creationId xmlns:p14="http://schemas.microsoft.com/office/powerpoint/2010/main" val="108420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F28830-1695-48C4-9E3B-22E8B7B1BD33}" type="datetimeFigureOut">
              <a:rPr lang="en-US" smtClean="0"/>
              <a:t>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6B25EE-A784-4C4E-89F7-FE6ECA603FF5}" type="slidenum">
              <a:rPr lang="en-US" smtClean="0"/>
              <a:t>‹#›</a:t>
            </a:fld>
            <a:endParaRPr lang="en-US"/>
          </a:p>
        </p:txBody>
      </p:sp>
    </p:spTree>
    <p:extLst>
      <p:ext uri="{BB962C8B-B14F-4D97-AF65-F5344CB8AC3E}">
        <p14:creationId xmlns:p14="http://schemas.microsoft.com/office/powerpoint/2010/main" val="603517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F28830-1695-48C4-9E3B-22E8B7B1BD33}" type="datetimeFigureOut">
              <a:rPr lang="en-US" smtClean="0"/>
              <a:t>2/18/2022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6B25EE-A784-4C4E-89F7-FE6ECA603FF5}" type="slidenum">
              <a:rPr lang="en-US" smtClean="0"/>
              <a:t>‹#›</a:t>
            </a:fld>
            <a:endParaRPr lang="en-US"/>
          </a:p>
        </p:txBody>
      </p:sp>
    </p:spTree>
    <p:extLst>
      <p:ext uri="{BB962C8B-B14F-4D97-AF65-F5344CB8AC3E}">
        <p14:creationId xmlns:p14="http://schemas.microsoft.com/office/powerpoint/2010/main" val="3069413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22F28830-1695-48C4-9E3B-22E8B7B1BD33}" type="datetimeFigureOut">
              <a:rPr lang="en-US" smtClean="0"/>
              <a:t>2/18/2022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6B25EE-A784-4C4E-89F7-FE6ECA603FF5}" type="slidenum">
              <a:rPr lang="en-US" smtClean="0"/>
              <a:t>‹#›</a:t>
            </a:fld>
            <a:endParaRPr lang="en-US"/>
          </a:p>
        </p:txBody>
      </p:sp>
    </p:spTree>
    <p:extLst>
      <p:ext uri="{BB962C8B-B14F-4D97-AF65-F5344CB8AC3E}">
        <p14:creationId xmlns:p14="http://schemas.microsoft.com/office/powerpoint/2010/main" val="258274416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22F28830-1695-48C4-9E3B-22E8B7B1BD33}" type="datetimeFigureOut">
              <a:rPr lang="en-US" smtClean="0"/>
              <a:t>2/18/2022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16B25EE-A784-4C4E-89F7-FE6ECA603FF5}" type="slidenum">
              <a:rPr lang="en-US" smtClean="0"/>
              <a:t>‹#›</a:t>
            </a:fld>
            <a:endParaRPr lang="en-US"/>
          </a:p>
        </p:txBody>
      </p:sp>
    </p:spTree>
    <p:extLst>
      <p:ext uri="{BB962C8B-B14F-4D97-AF65-F5344CB8AC3E}">
        <p14:creationId xmlns:p14="http://schemas.microsoft.com/office/powerpoint/2010/main" val="655168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22F28830-1695-48C4-9E3B-22E8B7B1BD33}" type="datetimeFigureOut">
              <a:rPr lang="en-US" smtClean="0"/>
              <a:t>2/18/2022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6B25EE-A784-4C4E-89F7-FE6ECA603FF5}"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296584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F28830-1695-48C4-9E3B-22E8B7B1BD33}" type="datetimeFigureOut">
              <a:rPr lang="en-US" smtClean="0"/>
              <a:t>2/18/2022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6B25EE-A784-4C4E-89F7-FE6ECA603FF5}" type="slidenum">
              <a:rPr lang="en-US" smtClean="0"/>
              <a:t>‹#›</a:t>
            </a:fld>
            <a:endParaRPr lang="en-US"/>
          </a:p>
        </p:txBody>
      </p:sp>
    </p:spTree>
    <p:extLst>
      <p:ext uri="{BB962C8B-B14F-4D97-AF65-F5344CB8AC3E}">
        <p14:creationId xmlns:p14="http://schemas.microsoft.com/office/powerpoint/2010/main" val="4040328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F28830-1695-48C4-9E3B-22E8B7B1BD33}" type="datetimeFigureOut">
              <a:rPr lang="en-US" smtClean="0"/>
              <a:t>2/18/2022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6B25EE-A784-4C4E-89F7-FE6ECA603FF5}" type="slidenum">
              <a:rPr lang="en-US" smtClean="0"/>
              <a:t>‹#›</a:t>
            </a:fld>
            <a:endParaRPr lang="en-US"/>
          </a:p>
        </p:txBody>
      </p:sp>
    </p:spTree>
    <p:extLst>
      <p:ext uri="{BB962C8B-B14F-4D97-AF65-F5344CB8AC3E}">
        <p14:creationId xmlns:p14="http://schemas.microsoft.com/office/powerpoint/2010/main" val="3774403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22F28830-1695-48C4-9E3B-22E8B7B1BD33}" type="datetimeFigureOut">
              <a:rPr lang="en-US" smtClean="0"/>
              <a:t>2/18/2022</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C16B25EE-A784-4C4E-89F7-FE6ECA603FF5}" type="slidenum">
              <a:rPr lang="en-US" smtClean="0"/>
              <a:t>‹#›</a:t>
            </a:fld>
            <a:endParaRPr lang="en-US"/>
          </a:p>
        </p:txBody>
      </p:sp>
    </p:spTree>
    <p:extLst>
      <p:ext uri="{BB962C8B-B14F-4D97-AF65-F5344CB8AC3E}">
        <p14:creationId xmlns:p14="http://schemas.microsoft.com/office/powerpoint/2010/main" val="4027484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22F28830-1695-48C4-9E3B-22E8B7B1BD33}" type="datetimeFigureOut">
              <a:rPr lang="en-US" smtClean="0"/>
              <a:t>2/18/2022</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C16B25EE-A784-4C4E-89F7-FE6ECA603FF5}" type="slidenum">
              <a:rPr lang="en-US" smtClean="0"/>
              <a:t>‹#›</a:t>
            </a:fld>
            <a:endParaRPr lang="en-US"/>
          </a:p>
        </p:txBody>
      </p:sp>
    </p:spTree>
    <p:extLst>
      <p:ext uri="{BB962C8B-B14F-4D97-AF65-F5344CB8AC3E}">
        <p14:creationId xmlns:p14="http://schemas.microsoft.com/office/powerpoint/2010/main" val="2526235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22F28830-1695-48C4-9E3B-22E8B7B1BD33}" type="datetimeFigureOut">
              <a:rPr lang="en-US" smtClean="0"/>
              <a:t>2/18/2022</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C16B25EE-A784-4C4E-89F7-FE6ECA603FF5}" type="slidenum">
              <a:rPr lang="en-US" smtClean="0"/>
              <a:t>‹#›</a:t>
            </a:fld>
            <a:endParaRPr lang="en-US"/>
          </a:p>
        </p:txBody>
      </p:sp>
    </p:spTree>
    <p:extLst>
      <p:ext uri="{BB962C8B-B14F-4D97-AF65-F5344CB8AC3E}">
        <p14:creationId xmlns:p14="http://schemas.microsoft.com/office/powerpoint/2010/main" val="692335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2AD7556-C90D-4946-8E4E-1E79D5B3D2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BB0CC56-54B2-4AE0-87C5-296E78A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42815"/>
            <a:ext cx="12192000" cy="26151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3F31C4A7-476C-4C78-881C-23478C119FF4}"/>
              </a:ext>
            </a:extLst>
          </p:cNvPr>
          <p:cNvSpPr>
            <a:spLocks noGrp="1"/>
          </p:cNvSpPr>
          <p:nvPr>
            <p:ph type="ctrTitle"/>
          </p:nvPr>
        </p:nvSpPr>
        <p:spPr>
          <a:xfrm>
            <a:off x="1600200" y="3184282"/>
            <a:ext cx="8991600" cy="2102536"/>
          </a:xfrm>
        </p:spPr>
        <p:txBody>
          <a:bodyPr>
            <a:normAutofit/>
          </a:bodyPr>
          <a:lstStyle/>
          <a:p>
            <a:r>
              <a:rPr lang="en-US" sz="2900" dirty="0"/>
              <a:t>BRIEF INSTITUTIONAL </a:t>
            </a:r>
            <a:br>
              <a:rPr lang="en-US" sz="2900" dirty="0"/>
            </a:br>
            <a:r>
              <a:rPr lang="en-US" sz="2900" dirty="0"/>
              <a:t>ADVANCEMENT PRIMER</a:t>
            </a:r>
            <a:br>
              <a:rPr lang="en-US" sz="2900" dirty="0"/>
            </a:br>
            <a:r>
              <a:rPr lang="en-US" sz="2900" dirty="0"/>
              <a:t>for our</a:t>
            </a:r>
            <a:br>
              <a:rPr lang="en-US" sz="2900" dirty="0"/>
            </a:br>
            <a:r>
              <a:rPr lang="en-US" sz="2900" dirty="0"/>
              <a:t>Faculty senate</a:t>
            </a:r>
          </a:p>
        </p:txBody>
      </p:sp>
      <p:sp>
        <p:nvSpPr>
          <p:cNvPr id="5" name="Subtitle 4">
            <a:extLst>
              <a:ext uri="{FF2B5EF4-FFF2-40B4-BE49-F238E27FC236}">
                <a16:creationId xmlns:a16="http://schemas.microsoft.com/office/drawing/2014/main" id="{EDD3B0B8-3C54-4D42-A6DD-19DE1C10BA71}"/>
              </a:ext>
            </a:extLst>
          </p:cNvPr>
          <p:cNvSpPr>
            <a:spLocks noGrp="1"/>
          </p:cNvSpPr>
          <p:nvPr>
            <p:ph type="subTitle" idx="1"/>
          </p:nvPr>
        </p:nvSpPr>
        <p:spPr>
          <a:xfrm>
            <a:off x="2695194" y="5384691"/>
            <a:ext cx="6801612" cy="736976"/>
          </a:xfrm>
        </p:spPr>
        <p:txBody>
          <a:bodyPr>
            <a:noAutofit/>
          </a:bodyPr>
          <a:lstStyle/>
          <a:p>
            <a:pPr>
              <a:lnSpc>
                <a:spcPct val="90000"/>
              </a:lnSpc>
            </a:pPr>
            <a:r>
              <a:rPr lang="en-US" dirty="0">
                <a:solidFill>
                  <a:srgbClr val="FFFFFF"/>
                </a:solidFill>
              </a:rPr>
              <a:t>Friday, February 18, 2022</a:t>
            </a:r>
          </a:p>
          <a:p>
            <a:pPr>
              <a:lnSpc>
                <a:spcPct val="90000"/>
              </a:lnSpc>
            </a:pPr>
            <a:r>
              <a:rPr lang="en-US" dirty="0">
                <a:solidFill>
                  <a:srgbClr val="FFFFFF"/>
                </a:solidFill>
              </a:rPr>
              <a:t>Jeffrey Fischer-Smith</a:t>
            </a:r>
          </a:p>
          <a:p>
            <a:pPr>
              <a:lnSpc>
                <a:spcPct val="90000"/>
              </a:lnSpc>
            </a:pPr>
            <a:r>
              <a:rPr lang="en-US" dirty="0">
                <a:solidFill>
                  <a:srgbClr val="FFFFFF"/>
                </a:solidFill>
              </a:rPr>
              <a:t>Vice President for Institutional Advancement</a:t>
            </a:r>
          </a:p>
        </p:txBody>
      </p:sp>
      <p:pic>
        <p:nvPicPr>
          <p:cNvPr id="11" name="Picture 10">
            <a:extLst>
              <a:ext uri="{FF2B5EF4-FFF2-40B4-BE49-F238E27FC236}">
                <a16:creationId xmlns:a16="http://schemas.microsoft.com/office/drawing/2014/main" id="{FEECF006-958C-497C-8755-66EC9852C0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6476" y="642844"/>
            <a:ext cx="4819048" cy="2450830"/>
          </a:xfrm>
          <a:prstGeom prst="rect">
            <a:avLst/>
          </a:prstGeom>
        </p:spPr>
      </p:pic>
    </p:spTree>
    <p:extLst>
      <p:ext uri="{BB962C8B-B14F-4D97-AF65-F5344CB8AC3E}">
        <p14:creationId xmlns:p14="http://schemas.microsoft.com/office/powerpoint/2010/main" val="3498632575"/>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A2A968-7575-4F6E-B913-77E1641085BF}"/>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600">
                <a:solidFill>
                  <a:srgbClr val="FFFFFF"/>
                </a:solidFill>
              </a:rPr>
              <a:t>The top 7 reasons </a:t>
            </a:r>
            <a:br>
              <a:rPr lang="en-US" sz="2600">
                <a:solidFill>
                  <a:srgbClr val="FFFFFF"/>
                </a:solidFill>
              </a:rPr>
            </a:br>
            <a:r>
              <a:rPr lang="en-US" sz="2600">
                <a:solidFill>
                  <a:srgbClr val="FFFFFF"/>
                </a:solidFill>
              </a:rPr>
              <a:t>Why individuals give</a:t>
            </a:r>
          </a:p>
        </p:txBody>
      </p:sp>
      <p:sp>
        <p:nvSpPr>
          <p:cNvPr id="3" name="Content Placeholder 2">
            <a:extLst>
              <a:ext uri="{FF2B5EF4-FFF2-40B4-BE49-F238E27FC236}">
                <a16:creationId xmlns:a16="http://schemas.microsoft.com/office/drawing/2014/main" id="{52BF908B-5C2D-4771-8263-BCB526283E35}"/>
              </a:ext>
            </a:extLst>
          </p:cNvPr>
          <p:cNvSpPr>
            <a:spLocks noGrp="1"/>
          </p:cNvSpPr>
          <p:nvPr>
            <p:ph idx="1"/>
          </p:nvPr>
        </p:nvSpPr>
        <p:spPr>
          <a:xfrm>
            <a:off x="5591695" y="1402080"/>
            <a:ext cx="5320696" cy="4053840"/>
          </a:xfrm>
        </p:spPr>
        <p:txBody>
          <a:bodyPr anchor="ctr">
            <a:noAutofit/>
          </a:bodyPr>
          <a:lstStyle/>
          <a:p>
            <a:r>
              <a:rPr lang="en-US" sz="2800" dirty="0"/>
              <a:t>They’re mission-driven.</a:t>
            </a:r>
          </a:p>
          <a:p>
            <a:r>
              <a:rPr lang="en-US" sz="2800" dirty="0"/>
              <a:t>They trust your organization.</a:t>
            </a:r>
          </a:p>
          <a:p>
            <a:r>
              <a:rPr lang="en-US" sz="2800" dirty="0"/>
              <a:t>They get to see the impact.</a:t>
            </a:r>
          </a:p>
          <a:p>
            <a:r>
              <a:rPr lang="en-US" sz="2800" dirty="0"/>
              <a:t>They have a personal connection to your cause.</a:t>
            </a:r>
          </a:p>
          <a:p>
            <a:r>
              <a:rPr lang="en-US" sz="2800" dirty="0"/>
              <a:t>They want to be part of something.</a:t>
            </a:r>
          </a:p>
          <a:p>
            <a:r>
              <a:rPr lang="en-US" sz="2800" dirty="0"/>
              <a:t>You’ve caught their attention.</a:t>
            </a:r>
          </a:p>
          <a:p>
            <a:r>
              <a:rPr lang="en-US" sz="2800" dirty="0"/>
              <a:t>They want tax benefits.</a:t>
            </a:r>
          </a:p>
        </p:txBody>
      </p:sp>
    </p:spTree>
    <p:extLst>
      <p:ext uri="{BB962C8B-B14F-4D97-AF65-F5344CB8AC3E}">
        <p14:creationId xmlns:p14="http://schemas.microsoft.com/office/powerpoint/2010/main" val="2176540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A2A968-7575-4F6E-B913-77E1641085BF}"/>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600">
                <a:solidFill>
                  <a:srgbClr val="FFFFFF"/>
                </a:solidFill>
              </a:rPr>
              <a:t>The #1 reason </a:t>
            </a:r>
            <a:br>
              <a:rPr lang="en-US" sz="2600">
                <a:solidFill>
                  <a:srgbClr val="FFFFFF"/>
                </a:solidFill>
              </a:rPr>
            </a:br>
            <a:r>
              <a:rPr lang="en-US" sz="2600">
                <a:solidFill>
                  <a:srgbClr val="FFFFFF"/>
                </a:solidFill>
              </a:rPr>
              <a:t>Why individuals STOP giving</a:t>
            </a:r>
          </a:p>
        </p:txBody>
      </p:sp>
      <p:sp>
        <p:nvSpPr>
          <p:cNvPr id="3" name="Content Placeholder 2">
            <a:extLst>
              <a:ext uri="{FF2B5EF4-FFF2-40B4-BE49-F238E27FC236}">
                <a16:creationId xmlns:a16="http://schemas.microsoft.com/office/drawing/2014/main" id="{52BF908B-5C2D-4771-8263-BCB526283E35}"/>
              </a:ext>
            </a:extLst>
          </p:cNvPr>
          <p:cNvSpPr>
            <a:spLocks noGrp="1"/>
          </p:cNvSpPr>
          <p:nvPr>
            <p:ph idx="1"/>
          </p:nvPr>
        </p:nvSpPr>
        <p:spPr>
          <a:xfrm>
            <a:off x="5591695" y="1402080"/>
            <a:ext cx="5320696" cy="4053840"/>
          </a:xfrm>
        </p:spPr>
        <p:txBody>
          <a:bodyPr anchor="ctr">
            <a:normAutofit/>
          </a:bodyPr>
          <a:lstStyle/>
          <a:p>
            <a:pPr marL="0" indent="0">
              <a:buNone/>
            </a:pPr>
            <a:r>
              <a:rPr lang="en-US" sz="4000" dirty="0"/>
              <a:t>They don’t know how </a:t>
            </a:r>
          </a:p>
          <a:p>
            <a:pPr marL="0" indent="0">
              <a:buNone/>
            </a:pPr>
            <a:r>
              <a:rPr lang="en-US" sz="4000" dirty="0"/>
              <a:t>their gift is being used.</a:t>
            </a:r>
          </a:p>
        </p:txBody>
      </p:sp>
    </p:spTree>
    <p:extLst>
      <p:ext uri="{BB962C8B-B14F-4D97-AF65-F5344CB8AC3E}">
        <p14:creationId xmlns:p14="http://schemas.microsoft.com/office/powerpoint/2010/main" val="1505437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A2A968-7575-4F6E-B913-77E1641085BF}"/>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a:solidFill>
                  <a:srgbClr val="FFFFFF"/>
                </a:solidFill>
              </a:rPr>
              <a:t>Individual giving</a:t>
            </a:r>
            <a:br>
              <a:rPr lang="en-US">
                <a:solidFill>
                  <a:srgbClr val="FFFFFF"/>
                </a:solidFill>
              </a:rPr>
            </a:br>
            <a:r>
              <a:rPr lang="en-US">
                <a:solidFill>
                  <a:srgbClr val="FFFFFF"/>
                </a:solidFill>
              </a:rPr>
              <a:t>@ suny old westbury</a:t>
            </a:r>
          </a:p>
        </p:txBody>
      </p:sp>
      <p:sp>
        <p:nvSpPr>
          <p:cNvPr id="3" name="Content Placeholder 2">
            <a:extLst>
              <a:ext uri="{FF2B5EF4-FFF2-40B4-BE49-F238E27FC236}">
                <a16:creationId xmlns:a16="http://schemas.microsoft.com/office/drawing/2014/main" id="{52BF908B-5C2D-4771-8263-BCB526283E35}"/>
              </a:ext>
            </a:extLst>
          </p:cNvPr>
          <p:cNvSpPr>
            <a:spLocks noGrp="1"/>
          </p:cNvSpPr>
          <p:nvPr>
            <p:ph idx="1"/>
          </p:nvPr>
        </p:nvSpPr>
        <p:spPr>
          <a:xfrm>
            <a:off x="5591695" y="1402080"/>
            <a:ext cx="5320696" cy="4053840"/>
          </a:xfrm>
        </p:spPr>
        <p:txBody>
          <a:bodyPr anchor="ctr">
            <a:normAutofit/>
          </a:bodyPr>
          <a:lstStyle/>
          <a:p>
            <a:r>
              <a:rPr lang="en-US" sz="2800" dirty="0"/>
              <a:t>#1 area for SUNY Old Westbury to invest.</a:t>
            </a:r>
          </a:p>
          <a:p>
            <a:r>
              <a:rPr lang="en-US" sz="2800" dirty="0"/>
              <a:t>Need strong annual fund.</a:t>
            </a:r>
          </a:p>
          <a:p>
            <a:r>
              <a:rPr lang="en-US" sz="2800" dirty="0"/>
              <a:t>Need major gift officers.</a:t>
            </a:r>
          </a:p>
          <a:p>
            <a:r>
              <a:rPr lang="en-US" sz="2800" dirty="0"/>
              <a:t>Compelling Case for Support.</a:t>
            </a:r>
          </a:p>
          <a:p>
            <a:r>
              <a:rPr lang="en-US" sz="2800" dirty="0"/>
              <a:t>Funding priorities.</a:t>
            </a:r>
          </a:p>
        </p:txBody>
      </p:sp>
    </p:spTree>
    <p:extLst>
      <p:ext uri="{BB962C8B-B14F-4D97-AF65-F5344CB8AC3E}">
        <p14:creationId xmlns:p14="http://schemas.microsoft.com/office/powerpoint/2010/main" val="2816171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A2EBF-166E-486A-AB85-1CA83FA160F2}"/>
              </a:ext>
            </a:extLst>
          </p:cNvPr>
          <p:cNvSpPr>
            <a:spLocks noGrp="1"/>
          </p:cNvSpPr>
          <p:nvPr>
            <p:ph type="title"/>
          </p:nvPr>
        </p:nvSpPr>
        <p:spPr>
          <a:xfrm>
            <a:off x="829781" y="2708804"/>
            <a:ext cx="3698803" cy="1440394"/>
          </a:xfrm>
          <a:noFill/>
          <a:ln>
            <a:solidFill>
              <a:schemeClr val="tx1"/>
            </a:solidFill>
          </a:ln>
        </p:spPr>
        <p:txBody>
          <a:bodyPr>
            <a:normAutofit/>
          </a:bodyPr>
          <a:lstStyle/>
          <a:p>
            <a:r>
              <a:rPr lang="en-US" sz="1500">
                <a:solidFill>
                  <a:schemeClr val="tx1"/>
                </a:solidFill>
              </a:rPr>
              <a:t>WHat will the Outcome BE --</a:t>
            </a:r>
            <a:br>
              <a:rPr lang="en-US" sz="1500">
                <a:solidFill>
                  <a:schemeClr val="tx1"/>
                </a:solidFill>
              </a:rPr>
            </a:br>
            <a:r>
              <a:rPr lang="en-US" sz="1500">
                <a:solidFill>
                  <a:schemeClr val="tx1"/>
                </a:solidFill>
              </a:rPr>
              <a:t>a culture of philanthropy </a:t>
            </a:r>
            <a:br>
              <a:rPr lang="en-US" sz="1500">
                <a:solidFill>
                  <a:schemeClr val="tx1"/>
                </a:solidFill>
              </a:rPr>
            </a:br>
            <a:r>
              <a:rPr lang="en-US" sz="1500">
                <a:solidFill>
                  <a:schemeClr val="tx1"/>
                </a:solidFill>
              </a:rPr>
              <a:t>@ suny old westbury</a:t>
            </a:r>
          </a:p>
        </p:txBody>
      </p:sp>
      <p:sp>
        <p:nvSpPr>
          <p:cNvPr id="8"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FB926A9-0194-426A-AE4E-D04DA75E8446}"/>
              </a:ext>
            </a:extLst>
          </p:cNvPr>
          <p:cNvSpPr>
            <a:spLocks noGrp="1"/>
          </p:cNvSpPr>
          <p:nvPr>
            <p:ph idx="1"/>
          </p:nvPr>
        </p:nvSpPr>
        <p:spPr>
          <a:xfrm>
            <a:off x="5953523" y="1116963"/>
            <a:ext cx="5408696" cy="5252722"/>
          </a:xfrm>
        </p:spPr>
        <p:txBody>
          <a:bodyPr anchor="ctr">
            <a:normAutofit fontScale="92500"/>
          </a:bodyPr>
          <a:lstStyle/>
          <a:p>
            <a:r>
              <a:rPr lang="en-US" sz="2800" dirty="0">
                <a:solidFill>
                  <a:schemeClr val="bg1"/>
                </a:solidFill>
              </a:rPr>
              <a:t>All staff are informed about the university’s activities.</a:t>
            </a:r>
          </a:p>
          <a:p>
            <a:r>
              <a:rPr lang="en-US" sz="2800" dirty="0">
                <a:solidFill>
                  <a:schemeClr val="bg1"/>
                </a:solidFill>
              </a:rPr>
              <a:t>Everyone shares in SUNY Old Westbury’s successes with one other.</a:t>
            </a:r>
          </a:p>
          <a:p>
            <a:r>
              <a:rPr lang="en-US" sz="2800" dirty="0">
                <a:solidFill>
                  <a:schemeClr val="bg1"/>
                </a:solidFill>
              </a:rPr>
              <a:t>Further, everyone fully understands the university's mission and cares about the university's success toward achieving its mission.</a:t>
            </a:r>
          </a:p>
          <a:p>
            <a:r>
              <a:rPr lang="en-US" sz="2800" dirty="0">
                <a:solidFill>
                  <a:schemeClr val="bg1"/>
                </a:solidFill>
              </a:rPr>
              <a:t>Staff and faculty understand they are all ambassadors representing the university.</a:t>
            </a:r>
          </a:p>
          <a:p>
            <a:endParaRPr lang="en-US" dirty="0">
              <a:solidFill>
                <a:schemeClr val="bg1"/>
              </a:solidFill>
            </a:endParaRPr>
          </a:p>
        </p:txBody>
      </p:sp>
    </p:spTree>
    <p:extLst>
      <p:ext uri="{BB962C8B-B14F-4D97-AF65-F5344CB8AC3E}">
        <p14:creationId xmlns:p14="http://schemas.microsoft.com/office/powerpoint/2010/main" val="1168192945"/>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2AD7556-C90D-4946-8E4E-1E79D5B3D2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BB0CC56-54B2-4AE0-87C5-296E78A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42815"/>
            <a:ext cx="12192000" cy="26151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3F31C4A7-476C-4C78-881C-23478C119FF4}"/>
              </a:ext>
            </a:extLst>
          </p:cNvPr>
          <p:cNvSpPr>
            <a:spLocks noGrp="1"/>
          </p:cNvSpPr>
          <p:nvPr>
            <p:ph type="ctrTitle"/>
          </p:nvPr>
        </p:nvSpPr>
        <p:spPr>
          <a:xfrm>
            <a:off x="1600200" y="3418891"/>
            <a:ext cx="8991600" cy="1645920"/>
          </a:xfrm>
        </p:spPr>
        <p:txBody>
          <a:bodyPr>
            <a:noAutofit/>
          </a:bodyPr>
          <a:lstStyle/>
          <a:p>
            <a:r>
              <a:rPr lang="en-US" sz="3600" dirty="0"/>
              <a:t>Thank you!</a:t>
            </a:r>
            <a:br>
              <a:rPr lang="en-US" sz="3600" dirty="0"/>
            </a:br>
            <a:br>
              <a:rPr lang="en-US" sz="3600" dirty="0"/>
            </a:br>
            <a:r>
              <a:rPr lang="en-US" sz="3600" dirty="0"/>
              <a:t>Questions?</a:t>
            </a:r>
          </a:p>
        </p:txBody>
      </p:sp>
      <p:sp>
        <p:nvSpPr>
          <p:cNvPr id="5" name="Subtitle 4">
            <a:extLst>
              <a:ext uri="{FF2B5EF4-FFF2-40B4-BE49-F238E27FC236}">
                <a16:creationId xmlns:a16="http://schemas.microsoft.com/office/drawing/2014/main" id="{EDD3B0B8-3C54-4D42-A6DD-19DE1C10BA71}"/>
              </a:ext>
            </a:extLst>
          </p:cNvPr>
          <p:cNvSpPr>
            <a:spLocks noGrp="1"/>
          </p:cNvSpPr>
          <p:nvPr>
            <p:ph type="subTitle" idx="1"/>
          </p:nvPr>
        </p:nvSpPr>
        <p:spPr>
          <a:xfrm>
            <a:off x="2695194" y="5384691"/>
            <a:ext cx="6801612" cy="736976"/>
          </a:xfrm>
        </p:spPr>
        <p:txBody>
          <a:bodyPr>
            <a:noAutofit/>
          </a:bodyPr>
          <a:lstStyle/>
          <a:p>
            <a:pPr>
              <a:lnSpc>
                <a:spcPct val="90000"/>
              </a:lnSpc>
            </a:pPr>
            <a:r>
              <a:rPr lang="en-US" dirty="0">
                <a:solidFill>
                  <a:srgbClr val="FFFFFF"/>
                </a:solidFill>
              </a:rPr>
              <a:t>Friday, February 18, 2022</a:t>
            </a:r>
          </a:p>
          <a:p>
            <a:pPr>
              <a:lnSpc>
                <a:spcPct val="90000"/>
              </a:lnSpc>
            </a:pPr>
            <a:r>
              <a:rPr lang="en-US" dirty="0">
                <a:solidFill>
                  <a:srgbClr val="FFFFFF"/>
                </a:solidFill>
              </a:rPr>
              <a:t>Jeffrey Fischer-Smith</a:t>
            </a:r>
          </a:p>
          <a:p>
            <a:pPr>
              <a:lnSpc>
                <a:spcPct val="90000"/>
              </a:lnSpc>
            </a:pPr>
            <a:r>
              <a:rPr lang="en-US" dirty="0">
                <a:solidFill>
                  <a:srgbClr val="FFFFFF"/>
                </a:solidFill>
              </a:rPr>
              <a:t>Vice President for Institutional Advancement</a:t>
            </a:r>
          </a:p>
        </p:txBody>
      </p:sp>
      <p:pic>
        <p:nvPicPr>
          <p:cNvPr id="11" name="Picture 10">
            <a:extLst>
              <a:ext uri="{FF2B5EF4-FFF2-40B4-BE49-F238E27FC236}">
                <a16:creationId xmlns:a16="http://schemas.microsoft.com/office/drawing/2014/main" id="{FEECF006-958C-497C-8755-66EC9852C0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6476" y="642844"/>
            <a:ext cx="4819048" cy="2450830"/>
          </a:xfrm>
          <a:prstGeom prst="rect">
            <a:avLst/>
          </a:prstGeom>
        </p:spPr>
      </p:pic>
    </p:spTree>
    <p:extLst>
      <p:ext uri="{BB962C8B-B14F-4D97-AF65-F5344CB8AC3E}">
        <p14:creationId xmlns:p14="http://schemas.microsoft.com/office/powerpoint/2010/main" val="1875318008"/>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66A9AE5-69DF-4153-B35A-94BDEF32E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96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59B5318-27A8-4E50-80D9-B92D4F28E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4672"/>
            <a:ext cx="10579608" cy="5248656"/>
          </a:xfrm>
          <a:prstGeom prst="rect">
            <a:avLst/>
          </a:prstGeom>
          <a:solidFill>
            <a:schemeClr val="bg1"/>
          </a:solidFill>
          <a:ln w="2540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10;&#10;Description automatically generated">
            <a:extLst>
              <a:ext uri="{FF2B5EF4-FFF2-40B4-BE49-F238E27FC236}">
                <a16:creationId xmlns:a16="http://schemas.microsoft.com/office/drawing/2014/main" id="{855AD49B-9E51-4CDD-B06D-E9D5CCB944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929" y="1826797"/>
            <a:ext cx="9936142" cy="3204405"/>
          </a:xfrm>
          <a:prstGeom prst="rect">
            <a:avLst/>
          </a:prstGeom>
        </p:spPr>
      </p:pic>
    </p:spTree>
    <p:extLst>
      <p:ext uri="{BB962C8B-B14F-4D97-AF65-F5344CB8AC3E}">
        <p14:creationId xmlns:p14="http://schemas.microsoft.com/office/powerpoint/2010/main" val="2664934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C02C7B47-DF2D-46D9-9584-5C83FCA86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D9D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9">
            <a:extLst>
              <a:ext uri="{FF2B5EF4-FFF2-40B4-BE49-F238E27FC236}">
                <a16:creationId xmlns:a16="http://schemas.microsoft.com/office/drawing/2014/main" id="{348541E3-A59C-41D3-85D2-70F0E0E9B6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4672"/>
            <a:ext cx="10579608" cy="5248656"/>
          </a:xfrm>
          <a:prstGeom prst="rect">
            <a:avLst/>
          </a:prstGeom>
          <a:solidFill>
            <a:srgbClr val="FFFFFF"/>
          </a:solidFill>
          <a:ln w="2540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Graphical user interface, website&#10;&#10;Description automatically generated">
            <a:extLst>
              <a:ext uri="{FF2B5EF4-FFF2-40B4-BE49-F238E27FC236}">
                <a16:creationId xmlns:a16="http://schemas.microsoft.com/office/drawing/2014/main" id="{B1362C9C-C335-4DA0-B9ED-DDB370ECA8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0926" y="1124712"/>
            <a:ext cx="5390147" cy="4608576"/>
          </a:xfrm>
          <a:prstGeom prst="rect">
            <a:avLst/>
          </a:prstGeom>
        </p:spPr>
      </p:pic>
    </p:spTree>
    <p:extLst>
      <p:ext uri="{BB962C8B-B14F-4D97-AF65-F5344CB8AC3E}">
        <p14:creationId xmlns:p14="http://schemas.microsoft.com/office/powerpoint/2010/main" val="1113325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02C7B47-DF2D-46D9-9584-5C83FCA86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AB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48541E3-A59C-41D3-85D2-70F0E0E9B6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4672"/>
            <a:ext cx="10579608" cy="5248656"/>
          </a:xfrm>
          <a:prstGeom prst="rect">
            <a:avLst/>
          </a:prstGeom>
          <a:solidFill>
            <a:srgbClr val="FFFFFF"/>
          </a:solidFill>
          <a:ln w="2540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hart, pie chart&#10;&#10;Description automatically generated">
            <a:extLst>
              <a:ext uri="{FF2B5EF4-FFF2-40B4-BE49-F238E27FC236}">
                <a16:creationId xmlns:a16="http://schemas.microsoft.com/office/drawing/2014/main" id="{2516B1E0-973A-49DE-8ACC-4670B1ADA5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4837" y="1124712"/>
            <a:ext cx="6802326" cy="4608576"/>
          </a:xfrm>
          <a:prstGeom prst="rect">
            <a:avLst/>
          </a:prstGeom>
        </p:spPr>
      </p:pic>
    </p:spTree>
    <p:extLst>
      <p:ext uri="{BB962C8B-B14F-4D97-AF65-F5344CB8AC3E}">
        <p14:creationId xmlns:p14="http://schemas.microsoft.com/office/powerpoint/2010/main" val="1987014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A2A968-7575-4F6E-B913-77E1641085BF}"/>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600">
                <a:solidFill>
                  <a:srgbClr val="FFFFFF"/>
                </a:solidFill>
              </a:rPr>
              <a:t>Corporate giving</a:t>
            </a:r>
          </a:p>
        </p:txBody>
      </p:sp>
      <p:sp>
        <p:nvSpPr>
          <p:cNvPr id="4" name="Content Placeholder 3">
            <a:extLst>
              <a:ext uri="{FF2B5EF4-FFF2-40B4-BE49-F238E27FC236}">
                <a16:creationId xmlns:a16="http://schemas.microsoft.com/office/drawing/2014/main" id="{C7EDB1F0-C013-40E3-8EDF-84F8211D637E}"/>
              </a:ext>
            </a:extLst>
          </p:cNvPr>
          <p:cNvSpPr>
            <a:spLocks noGrp="1"/>
          </p:cNvSpPr>
          <p:nvPr>
            <p:ph idx="1"/>
          </p:nvPr>
        </p:nvSpPr>
        <p:spPr>
          <a:xfrm>
            <a:off x="5591695" y="1402080"/>
            <a:ext cx="5320696" cy="4053840"/>
          </a:xfrm>
        </p:spPr>
        <p:txBody>
          <a:bodyPr anchor="ctr">
            <a:normAutofit/>
          </a:bodyPr>
          <a:lstStyle/>
          <a:p>
            <a:r>
              <a:rPr lang="en-US" sz="2800" dirty="0"/>
              <a:t>Cause-related marketing </a:t>
            </a:r>
          </a:p>
          <a:p>
            <a:r>
              <a:rPr lang="en-US" sz="2800" dirty="0"/>
              <a:t>Good customer relations</a:t>
            </a:r>
          </a:p>
          <a:p>
            <a:r>
              <a:rPr lang="en-US" sz="2800" dirty="0"/>
              <a:t>Tax deductions</a:t>
            </a:r>
          </a:p>
          <a:p>
            <a:r>
              <a:rPr lang="en-US" sz="2800" dirty="0"/>
              <a:t>Access </a:t>
            </a:r>
          </a:p>
          <a:p>
            <a:endParaRPr lang="en-US" dirty="0"/>
          </a:p>
        </p:txBody>
      </p:sp>
    </p:spTree>
    <p:extLst>
      <p:ext uri="{BB962C8B-B14F-4D97-AF65-F5344CB8AC3E}">
        <p14:creationId xmlns:p14="http://schemas.microsoft.com/office/powerpoint/2010/main" val="1559235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A2A968-7575-4F6E-B913-77E1641085BF}"/>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600">
                <a:solidFill>
                  <a:srgbClr val="FFFFFF"/>
                </a:solidFill>
              </a:rPr>
              <a:t>Corporate giving </a:t>
            </a:r>
            <a:br>
              <a:rPr lang="en-US" sz="2600">
                <a:solidFill>
                  <a:srgbClr val="FFFFFF"/>
                </a:solidFill>
              </a:rPr>
            </a:br>
            <a:r>
              <a:rPr lang="en-US" sz="2600">
                <a:solidFill>
                  <a:srgbClr val="FFFFFF"/>
                </a:solidFill>
              </a:rPr>
              <a:t>@ SUNY Old westbury</a:t>
            </a:r>
          </a:p>
        </p:txBody>
      </p:sp>
      <p:sp>
        <p:nvSpPr>
          <p:cNvPr id="4" name="Content Placeholder 3">
            <a:extLst>
              <a:ext uri="{FF2B5EF4-FFF2-40B4-BE49-F238E27FC236}">
                <a16:creationId xmlns:a16="http://schemas.microsoft.com/office/drawing/2014/main" id="{C7EDB1F0-C013-40E3-8EDF-84F8211D637E}"/>
              </a:ext>
            </a:extLst>
          </p:cNvPr>
          <p:cNvSpPr>
            <a:spLocks noGrp="1"/>
          </p:cNvSpPr>
          <p:nvPr>
            <p:ph idx="1"/>
          </p:nvPr>
        </p:nvSpPr>
        <p:spPr>
          <a:xfrm>
            <a:off x="5591695" y="1402080"/>
            <a:ext cx="5320696" cy="4808220"/>
          </a:xfrm>
        </p:spPr>
        <p:txBody>
          <a:bodyPr anchor="ctr">
            <a:noAutofit/>
          </a:bodyPr>
          <a:lstStyle/>
          <a:p>
            <a:r>
              <a:rPr lang="en-US" sz="2800" dirty="0"/>
              <a:t>Explore philanthropy with vendors.</a:t>
            </a:r>
          </a:p>
          <a:p>
            <a:r>
              <a:rPr lang="en-US" sz="2800" dirty="0"/>
              <a:t>What companies employ our students?</a:t>
            </a:r>
          </a:p>
          <a:p>
            <a:r>
              <a:rPr lang="en-US" sz="2800" dirty="0"/>
              <a:t>What companies have our alums founded?</a:t>
            </a:r>
          </a:p>
          <a:p>
            <a:r>
              <a:rPr lang="en-US" sz="2800" dirty="0"/>
              <a:t>What research / services do we provide that synch with what companies?</a:t>
            </a:r>
          </a:p>
          <a:p>
            <a:r>
              <a:rPr lang="en-US" sz="2800" dirty="0"/>
              <a:t> What in-kind donations would benefit our students?</a:t>
            </a:r>
          </a:p>
          <a:p>
            <a:r>
              <a:rPr lang="en-US" sz="2800" dirty="0"/>
              <a:t>Employee volunteers.</a:t>
            </a:r>
          </a:p>
          <a:p>
            <a:endParaRPr lang="en-US" sz="2800" dirty="0"/>
          </a:p>
          <a:p>
            <a:endParaRPr lang="en-US" sz="2800" dirty="0"/>
          </a:p>
        </p:txBody>
      </p:sp>
    </p:spTree>
    <p:extLst>
      <p:ext uri="{BB962C8B-B14F-4D97-AF65-F5344CB8AC3E}">
        <p14:creationId xmlns:p14="http://schemas.microsoft.com/office/powerpoint/2010/main" val="187867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A2A968-7575-4F6E-B913-77E1641085BF}"/>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300">
                <a:solidFill>
                  <a:srgbClr val="FFFFFF"/>
                </a:solidFill>
              </a:rPr>
              <a:t>Foundation giving</a:t>
            </a:r>
          </a:p>
        </p:txBody>
      </p:sp>
      <p:sp>
        <p:nvSpPr>
          <p:cNvPr id="4" name="Content Placeholder 3">
            <a:extLst>
              <a:ext uri="{FF2B5EF4-FFF2-40B4-BE49-F238E27FC236}">
                <a16:creationId xmlns:a16="http://schemas.microsoft.com/office/drawing/2014/main" id="{D4DDAD0D-CD88-4954-BF41-22628E4BB13A}"/>
              </a:ext>
            </a:extLst>
          </p:cNvPr>
          <p:cNvSpPr>
            <a:spLocks noGrp="1"/>
          </p:cNvSpPr>
          <p:nvPr>
            <p:ph idx="1"/>
          </p:nvPr>
        </p:nvSpPr>
        <p:spPr>
          <a:xfrm>
            <a:off x="5591695" y="1402080"/>
            <a:ext cx="5320696" cy="4053840"/>
          </a:xfrm>
        </p:spPr>
        <p:txBody>
          <a:bodyPr anchor="ctr">
            <a:normAutofit/>
          </a:bodyPr>
          <a:lstStyle/>
          <a:p>
            <a:r>
              <a:rPr lang="en-US" sz="2800" dirty="0"/>
              <a:t>Often founded by a wealthy person or family.</a:t>
            </a:r>
          </a:p>
          <a:p>
            <a:r>
              <a:rPr lang="en-US" sz="2800" dirty="0"/>
              <a:t>Large vs. small family foundations.</a:t>
            </a:r>
          </a:p>
          <a:p>
            <a:r>
              <a:rPr lang="en-US" sz="2800" dirty="0"/>
              <a:t>Often very easy to determine what they support. </a:t>
            </a:r>
          </a:p>
        </p:txBody>
      </p:sp>
    </p:spTree>
    <p:extLst>
      <p:ext uri="{BB962C8B-B14F-4D97-AF65-F5344CB8AC3E}">
        <p14:creationId xmlns:p14="http://schemas.microsoft.com/office/powerpoint/2010/main" val="3331727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A2A968-7575-4F6E-B913-77E1641085BF}"/>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300">
                <a:solidFill>
                  <a:srgbClr val="FFFFFF"/>
                </a:solidFill>
              </a:rPr>
              <a:t>Foundation giving</a:t>
            </a:r>
            <a:br>
              <a:rPr lang="en-US" sz="2300">
                <a:solidFill>
                  <a:srgbClr val="FFFFFF"/>
                </a:solidFill>
              </a:rPr>
            </a:br>
            <a:r>
              <a:rPr lang="en-US" sz="2300">
                <a:solidFill>
                  <a:srgbClr val="FFFFFF"/>
                </a:solidFill>
              </a:rPr>
              <a:t>@ SUNY Old westbury</a:t>
            </a:r>
          </a:p>
        </p:txBody>
      </p:sp>
      <p:sp>
        <p:nvSpPr>
          <p:cNvPr id="4" name="Content Placeholder 3">
            <a:extLst>
              <a:ext uri="{FF2B5EF4-FFF2-40B4-BE49-F238E27FC236}">
                <a16:creationId xmlns:a16="http://schemas.microsoft.com/office/drawing/2014/main" id="{D4DDAD0D-CD88-4954-BF41-22628E4BB13A}"/>
              </a:ext>
            </a:extLst>
          </p:cNvPr>
          <p:cNvSpPr>
            <a:spLocks noGrp="1"/>
          </p:cNvSpPr>
          <p:nvPr>
            <p:ph idx="1"/>
          </p:nvPr>
        </p:nvSpPr>
        <p:spPr>
          <a:xfrm>
            <a:off x="5591695" y="1402080"/>
            <a:ext cx="5320696" cy="4560570"/>
          </a:xfrm>
        </p:spPr>
        <p:txBody>
          <a:bodyPr anchor="ctr">
            <a:normAutofit/>
          </a:bodyPr>
          <a:lstStyle/>
          <a:p>
            <a:r>
              <a:rPr lang="en-US" sz="2800" dirty="0"/>
              <a:t>Smart area for staff growth.</a:t>
            </a:r>
          </a:p>
          <a:p>
            <a:r>
              <a:rPr lang="en-US" sz="2800" dirty="0"/>
              <a:t>Work directly with deans, faculty and staff on proposals.</a:t>
            </a:r>
          </a:p>
          <a:p>
            <a:r>
              <a:rPr lang="en-US" sz="2800" dirty="0"/>
              <a:t>Research foundation prospects. Identify who is funding peer universities.</a:t>
            </a:r>
          </a:p>
          <a:p>
            <a:r>
              <a:rPr lang="en-US" sz="2800" dirty="0"/>
              <a:t>Often first funders when creating a development program.</a:t>
            </a:r>
          </a:p>
        </p:txBody>
      </p:sp>
    </p:spTree>
    <p:extLst>
      <p:ext uri="{BB962C8B-B14F-4D97-AF65-F5344CB8AC3E}">
        <p14:creationId xmlns:p14="http://schemas.microsoft.com/office/powerpoint/2010/main" val="455229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A2A968-7575-4F6E-B913-77E1641085BF}"/>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a:solidFill>
                  <a:srgbClr val="FFFFFF"/>
                </a:solidFill>
              </a:rPr>
              <a:t>Individual giving</a:t>
            </a:r>
          </a:p>
        </p:txBody>
      </p:sp>
      <p:sp>
        <p:nvSpPr>
          <p:cNvPr id="3" name="Content Placeholder 2">
            <a:extLst>
              <a:ext uri="{FF2B5EF4-FFF2-40B4-BE49-F238E27FC236}">
                <a16:creationId xmlns:a16="http://schemas.microsoft.com/office/drawing/2014/main" id="{52BF908B-5C2D-4771-8263-BCB526283E35}"/>
              </a:ext>
            </a:extLst>
          </p:cNvPr>
          <p:cNvSpPr>
            <a:spLocks noGrp="1"/>
          </p:cNvSpPr>
          <p:nvPr>
            <p:ph idx="1"/>
          </p:nvPr>
        </p:nvSpPr>
        <p:spPr>
          <a:xfrm>
            <a:off x="5591695" y="1402080"/>
            <a:ext cx="5320696" cy="4053840"/>
          </a:xfrm>
        </p:spPr>
        <p:txBody>
          <a:bodyPr anchor="ctr">
            <a:normAutofit/>
          </a:bodyPr>
          <a:lstStyle/>
          <a:p>
            <a:r>
              <a:rPr lang="en-US" sz="2800" dirty="0"/>
              <a:t>By far, most – if not all – giving is actually from individuals.</a:t>
            </a:r>
          </a:p>
          <a:p>
            <a:r>
              <a:rPr lang="en-US" sz="2800" dirty="0"/>
              <a:t>Annual → Mid-level → Major → Planned</a:t>
            </a:r>
          </a:p>
          <a:p>
            <a:r>
              <a:rPr lang="en-US" sz="2800" dirty="0"/>
              <a:t>Pareto Principle</a:t>
            </a:r>
          </a:p>
        </p:txBody>
      </p:sp>
    </p:spTree>
    <p:extLst>
      <p:ext uri="{BB962C8B-B14F-4D97-AF65-F5344CB8AC3E}">
        <p14:creationId xmlns:p14="http://schemas.microsoft.com/office/powerpoint/2010/main" val="366417030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1578</TotalTime>
  <Words>1044</Words>
  <Application>Microsoft Office PowerPoint</Application>
  <PresentationFormat>Widescreen</PresentationFormat>
  <Paragraphs>96</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Gill Sans MT</vt:lpstr>
      <vt:lpstr>Parcel</vt:lpstr>
      <vt:lpstr>BRIEF INSTITUTIONAL  ADVANCEMENT PRIMER for our Faculty senate</vt:lpstr>
      <vt:lpstr>PowerPoint Presentation</vt:lpstr>
      <vt:lpstr>PowerPoint Presentation</vt:lpstr>
      <vt:lpstr>PowerPoint Presentation</vt:lpstr>
      <vt:lpstr>Corporate giving</vt:lpstr>
      <vt:lpstr>Corporate giving  @ SUNY Old westbury</vt:lpstr>
      <vt:lpstr>Foundation giving</vt:lpstr>
      <vt:lpstr>Foundation giving @ SUNY Old westbury</vt:lpstr>
      <vt:lpstr>Individual giving</vt:lpstr>
      <vt:lpstr>The top 7 reasons  Why individuals give</vt:lpstr>
      <vt:lpstr>The #1 reason  Why individuals STOP giving</vt:lpstr>
      <vt:lpstr>Individual giving @ suny old westbury</vt:lpstr>
      <vt:lpstr>WHat will the Outcome BE -- a culture of philanthropy  @ suny old westbury</vt:lpstr>
      <vt:lpstr>Thank you!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do you build the advancement apparatus for SUNY Old Westbury,  and what WILL BE the outcomes?</dc:title>
  <dc:creator>Fischer-Smith, Jeffrey</dc:creator>
  <cp:lastModifiedBy>Jeffrey Fischer-Smith</cp:lastModifiedBy>
  <cp:revision>14</cp:revision>
  <cp:lastPrinted>2022-02-18T13:47:49Z</cp:lastPrinted>
  <dcterms:created xsi:type="dcterms:W3CDTF">2021-11-14T00:03:14Z</dcterms:created>
  <dcterms:modified xsi:type="dcterms:W3CDTF">2022-02-18T14:10:54Z</dcterms:modified>
</cp:coreProperties>
</file>