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ie Iaccarino" initials="SI" lastIdx="1" clrIdx="0">
    <p:extLst>
      <p:ext uri="{19B8F6BF-5375-455C-9EA6-DF929625EA0E}">
        <p15:presenceInfo xmlns:p15="http://schemas.microsoft.com/office/powerpoint/2012/main" userId="S::iaccarinos@oldwestbury.edu::95e18171-f4ce-4ef7-a9f9-7591c97490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Iaccarino" userId="95e18171-f4ce-4ef7-a9f9-7591c9749073" providerId="ADAL" clId="{EC5DB27A-56DA-4ECD-A959-27024D12D64D}"/>
    <pc:docChg chg="modSld modShowInfo">
      <pc:chgData name="Stephanie Iaccarino" userId="95e18171-f4ce-4ef7-a9f9-7591c9749073" providerId="ADAL" clId="{EC5DB27A-56DA-4ECD-A959-27024D12D64D}" dt="2022-09-23T17:38:56.558" v="29" actId="2744"/>
      <pc:docMkLst>
        <pc:docMk/>
      </pc:docMkLst>
      <pc:sldChg chg="modSp mod">
        <pc:chgData name="Stephanie Iaccarino" userId="95e18171-f4ce-4ef7-a9f9-7591c9749073" providerId="ADAL" clId="{EC5DB27A-56DA-4ECD-A959-27024D12D64D}" dt="2022-09-23T16:43:05.932" v="18" actId="1076"/>
        <pc:sldMkLst>
          <pc:docMk/>
          <pc:sldMk cId="1367889379" sldId="256"/>
        </pc:sldMkLst>
        <pc:spChg chg="mod">
          <ac:chgData name="Stephanie Iaccarino" userId="95e18171-f4ce-4ef7-a9f9-7591c9749073" providerId="ADAL" clId="{EC5DB27A-56DA-4ECD-A959-27024D12D64D}" dt="2022-09-23T16:43:05.932" v="18" actId="1076"/>
          <ac:spMkLst>
            <pc:docMk/>
            <pc:sldMk cId="1367889379" sldId="256"/>
            <ac:spMk id="2" creationId="{CB208641-3106-40B4-95A1-112F9A957DD9}"/>
          </ac:spMkLst>
        </pc:spChg>
        <pc:spChg chg="mod">
          <ac:chgData name="Stephanie Iaccarino" userId="95e18171-f4ce-4ef7-a9f9-7591c9749073" providerId="ADAL" clId="{EC5DB27A-56DA-4ECD-A959-27024D12D64D}" dt="2022-09-23T16:43:01.251" v="17" actId="1076"/>
          <ac:spMkLst>
            <pc:docMk/>
            <pc:sldMk cId="1367889379" sldId="256"/>
            <ac:spMk id="3" creationId="{B2B804EE-2677-4078-ABB4-790543177788}"/>
          </ac:spMkLst>
        </pc:spChg>
      </pc:sldChg>
      <pc:sldChg chg="modSp mod">
        <pc:chgData name="Stephanie Iaccarino" userId="95e18171-f4ce-4ef7-a9f9-7591c9749073" providerId="ADAL" clId="{EC5DB27A-56DA-4ECD-A959-27024D12D64D}" dt="2022-09-23T17:07:57.966" v="28" actId="20577"/>
        <pc:sldMkLst>
          <pc:docMk/>
          <pc:sldMk cId="2701461097" sldId="264"/>
        </pc:sldMkLst>
        <pc:spChg chg="mod">
          <ac:chgData name="Stephanie Iaccarino" userId="95e18171-f4ce-4ef7-a9f9-7591c9749073" providerId="ADAL" clId="{EC5DB27A-56DA-4ECD-A959-27024D12D64D}" dt="2022-09-23T17:07:57.966" v="28" actId="20577"/>
          <ac:spMkLst>
            <pc:docMk/>
            <pc:sldMk cId="2701461097" sldId="264"/>
            <ac:spMk id="4" creationId="{79F84BA1-D677-4F9E-9F16-B28D71C00C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olice@oldwestbury.ed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accarinos@oldwestbury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8641-3106-40B4-95A1-112F9A95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69976"/>
            <a:ext cx="8361229" cy="2098226"/>
          </a:xfrm>
        </p:spPr>
        <p:txBody>
          <a:bodyPr/>
          <a:lstStyle/>
          <a:p>
            <a:r>
              <a:rPr lang="en-US" dirty="0"/>
              <a:t>Title IX- KNOWING YOUR RIGHTS &amp; RESPONSIBILITIES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804EE-2677-4078-ABB4-790543177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8568" y="4916756"/>
            <a:ext cx="6831673" cy="1086237"/>
          </a:xfrm>
        </p:spPr>
        <p:txBody>
          <a:bodyPr/>
          <a:lstStyle/>
          <a:p>
            <a:r>
              <a:rPr lang="en-US" dirty="0"/>
              <a:t>Stephanie Iaccarino</a:t>
            </a:r>
          </a:p>
        </p:txBody>
      </p:sp>
    </p:spTree>
    <p:extLst>
      <p:ext uri="{BB962C8B-B14F-4D97-AF65-F5344CB8AC3E}">
        <p14:creationId xmlns:p14="http://schemas.microsoft.com/office/powerpoint/2010/main" val="136788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3EB0-8012-4C75-8772-A9123617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9508"/>
            <a:ext cx="10872132" cy="1492192"/>
          </a:xfrm>
        </p:spPr>
        <p:txBody>
          <a:bodyPr/>
          <a:lstStyle/>
          <a:p>
            <a:r>
              <a:rPr lang="en-US" dirty="0"/>
              <a:t>Violations that Currently Fall Under Title 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EE80-AF14-4F13-AAF8-629E1E47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95913"/>
            <a:ext cx="11123802" cy="4848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Sex based discrimination</a:t>
            </a:r>
          </a:p>
          <a:p>
            <a:r>
              <a:rPr lang="en-US" dirty="0"/>
              <a:t>Sexual harassment</a:t>
            </a:r>
          </a:p>
          <a:p>
            <a:pPr lvl="1"/>
            <a:r>
              <a:rPr lang="en-US" dirty="0"/>
              <a:t>"severe, pervasive, and offensive conduct, effectively denying a person equal educational access." </a:t>
            </a:r>
          </a:p>
          <a:p>
            <a:pPr lvl="1"/>
            <a:r>
              <a:rPr lang="en-US" dirty="0"/>
              <a:t>Hostile environment: unwelcome conduct that interfered with a student’s ability to learn or employee’s ability to work. </a:t>
            </a:r>
          </a:p>
          <a:p>
            <a:r>
              <a:rPr lang="en-US" dirty="0"/>
              <a:t>Unequal opportunity in athletics (Title IX)</a:t>
            </a:r>
          </a:p>
          <a:p>
            <a:r>
              <a:rPr lang="en-US" dirty="0"/>
              <a:t>Sexual and other Discriminatory Harassment (Title IX)</a:t>
            </a:r>
          </a:p>
          <a:p>
            <a:r>
              <a:rPr lang="en-US" dirty="0"/>
              <a:t>Sexual Assault/ Sexual Violence (</a:t>
            </a:r>
            <a:r>
              <a:rPr lang="en-US" dirty="0" err="1"/>
              <a:t>Clery</a:t>
            </a:r>
            <a:r>
              <a:rPr lang="en-US" dirty="0"/>
              <a:t> Act)</a:t>
            </a:r>
          </a:p>
          <a:p>
            <a:r>
              <a:rPr lang="en-US" dirty="0"/>
              <a:t>Sexual exploitation</a:t>
            </a:r>
          </a:p>
          <a:p>
            <a:r>
              <a:rPr lang="en-US" dirty="0"/>
              <a:t>Stalking (VAWA)</a:t>
            </a:r>
          </a:p>
          <a:p>
            <a:r>
              <a:rPr lang="en-US" dirty="0"/>
              <a:t>Domestic Violence(VAWA)</a:t>
            </a:r>
          </a:p>
          <a:p>
            <a:r>
              <a:rPr lang="en-US" dirty="0"/>
              <a:t>Dating Violence (VAWA)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BAA-6FAB-47C0-A6A7-351B752F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New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FEDF-C89D-4629-BD2F-1D59405F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“Puts a pin in the transgender participation in athletics”</a:t>
            </a:r>
          </a:p>
          <a:p>
            <a:r>
              <a:rPr lang="en-US" dirty="0"/>
              <a:t>Formal complaints are no longer required</a:t>
            </a:r>
          </a:p>
          <a:p>
            <a:pPr lvl="1"/>
            <a:r>
              <a:rPr lang="en-US" dirty="0"/>
              <a:t>Reports can be made verbally, through email, or in writing</a:t>
            </a:r>
          </a:p>
          <a:p>
            <a:pPr lvl="1"/>
            <a:r>
              <a:rPr lang="en-US" dirty="0"/>
              <a:t>Can be made by a third party on behalf of the student (parent, Title IX Coordinator, legal representative)</a:t>
            </a:r>
          </a:p>
          <a:p>
            <a:r>
              <a:rPr lang="en-US" dirty="0"/>
              <a:t>Title IX Coordinator must monitor and remedy barriers to reporting (for example, sanctioning the student for other behaviors or not using an amnesty policy)</a:t>
            </a:r>
          </a:p>
          <a:p>
            <a:r>
              <a:rPr lang="en-US" dirty="0"/>
              <a:t>What is the timeline for these new regulations to be in place?</a:t>
            </a:r>
          </a:p>
        </p:txBody>
      </p:sp>
    </p:spTree>
    <p:extLst>
      <p:ext uri="{BB962C8B-B14F-4D97-AF65-F5344CB8AC3E}">
        <p14:creationId xmlns:p14="http://schemas.microsoft.com/office/powerpoint/2010/main" val="338861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61C2-A68B-4112-A94E-0B97DB28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F75F-D0FB-4C54-96C3-42257C94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3" y="2286000"/>
            <a:ext cx="9915787" cy="4299358"/>
          </a:xfrm>
        </p:spPr>
        <p:txBody>
          <a:bodyPr/>
          <a:lstStyle/>
          <a:p>
            <a:r>
              <a:rPr lang="en-US" dirty="0"/>
              <a:t>Talk to our students and be ready to listen</a:t>
            </a:r>
          </a:p>
          <a:p>
            <a:r>
              <a:rPr lang="en-US" dirty="0"/>
              <a:t>Answer questions as best as you can</a:t>
            </a:r>
          </a:p>
          <a:p>
            <a:r>
              <a:rPr lang="en-US" dirty="0"/>
              <a:t>Don't be afraid to ask questions of us (Title </a:t>
            </a:r>
            <a:r>
              <a:rPr lang="en-US"/>
              <a:t>IX staff)</a:t>
            </a:r>
            <a:endParaRPr lang="en-US" dirty="0"/>
          </a:p>
          <a:p>
            <a:r>
              <a:rPr lang="en-US" dirty="0"/>
              <a:t>Don't share your negative experiences (or your friends experiences), simply listen</a:t>
            </a:r>
          </a:p>
          <a:p>
            <a:r>
              <a:rPr lang="en-US" dirty="0"/>
              <a:t>Don't tell them what to do/how to feel if something is reported to you</a:t>
            </a:r>
          </a:p>
          <a:p>
            <a:r>
              <a:rPr lang="en-US" dirty="0"/>
              <a:t>Inform them you are a mandated reporter, but would only tell the person on staff who needs to know</a:t>
            </a:r>
          </a:p>
          <a:p>
            <a:r>
              <a:rPr lang="en-US" dirty="0"/>
              <a:t>Empower them to ask questions/reach out with any concerns</a:t>
            </a:r>
          </a:p>
          <a:p>
            <a:r>
              <a:rPr lang="en-US" dirty="0"/>
              <a:t>Inform the student of confidential vs private resources on campus and let them know which one you are!</a:t>
            </a:r>
          </a:p>
        </p:txBody>
      </p:sp>
    </p:spTree>
    <p:extLst>
      <p:ext uri="{BB962C8B-B14F-4D97-AF65-F5344CB8AC3E}">
        <p14:creationId xmlns:p14="http://schemas.microsoft.com/office/powerpoint/2010/main" val="327718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FEA3-012B-48D5-B874-65EF865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138417"/>
            <a:ext cx="9601200" cy="1485900"/>
          </a:xfrm>
        </p:spPr>
        <p:txBody>
          <a:bodyPr/>
          <a:lstStyle/>
          <a:p>
            <a:r>
              <a:rPr lang="en-US" dirty="0"/>
              <a:t>If A Student Reports to You: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3D235-727F-465D-B4B7-7146E8C8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084" y="939514"/>
            <a:ext cx="999831" cy="142658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571AEF-710A-4EB2-AF1B-DAF2D94ED5E3}"/>
              </a:ext>
            </a:extLst>
          </p:cNvPr>
          <p:cNvGrpSpPr/>
          <p:nvPr/>
        </p:nvGrpSpPr>
        <p:grpSpPr>
          <a:xfrm>
            <a:off x="1069980" y="2300161"/>
            <a:ext cx="1173104" cy="1424193"/>
            <a:chOff x="-176167" y="1761930"/>
            <a:chExt cx="1173104" cy="1424193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00E7C11-D083-4FD9-BCF7-216B8ADEBB79}"/>
                </a:ext>
              </a:extLst>
            </p:cNvPr>
            <p:cNvSpPr/>
            <p:nvPr/>
          </p:nvSpPr>
          <p:spPr>
            <a:xfrm rot="5400000">
              <a:off x="-389796" y="1975559"/>
              <a:ext cx="1424193" cy="996935"/>
            </a:xfrm>
            <a:prstGeom prst="chevron">
              <a:avLst/>
            </a:prstGeom>
            <a:solidFill>
              <a:srgbClr val="1D9A7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1D9A78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0A2179CF-58D6-4F17-AB92-4B9EEF6D285F}"/>
                </a:ext>
              </a:extLst>
            </p:cNvPr>
            <p:cNvSpPr txBox="1"/>
            <p:nvPr/>
          </p:nvSpPr>
          <p:spPr>
            <a:xfrm>
              <a:off x="2" y="2260398"/>
              <a:ext cx="996935" cy="427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marR="0" lvl="0" indent="0" algn="ctr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Step 2	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25045AE-DEDB-44FC-85B1-782FF704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4" y="3924295"/>
            <a:ext cx="999831" cy="14265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6C8CDEE-F39C-4246-BACB-B29506DD38B1}"/>
              </a:ext>
            </a:extLst>
          </p:cNvPr>
          <p:cNvGrpSpPr/>
          <p:nvPr/>
        </p:nvGrpSpPr>
        <p:grpSpPr>
          <a:xfrm>
            <a:off x="1069979" y="5350883"/>
            <a:ext cx="996936" cy="1424193"/>
            <a:chOff x="1" y="4612874"/>
            <a:chExt cx="996936" cy="1424193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4F948A8A-D35D-46C3-81EB-1BB3E859BEE6}"/>
                </a:ext>
              </a:extLst>
            </p:cNvPr>
            <p:cNvSpPr/>
            <p:nvPr/>
          </p:nvSpPr>
          <p:spPr>
            <a:xfrm rot="5400000">
              <a:off x="-213628" y="4826503"/>
              <a:ext cx="1424193" cy="996935"/>
            </a:xfrm>
            <a:prstGeom prst="chevron">
              <a:avLst/>
            </a:prstGeom>
            <a:solidFill>
              <a:srgbClr val="1D9A7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1D9A78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8F79A074-95CB-4F56-8B91-14A91B584843}"/>
                </a:ext>
              </a:extLst>
            </p:cNvPr>
            <p:cNvSpPr txBox="1"/>
            <p:nvPr/>
          </p:nvSpPr>
          <p:spPr>
            <a:xfrm>
              <a:off x="2" y="5111342"/>
              <a:ext cx="996935" cy="427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marR="0" lvl="0" indent="0" algn="ctr" defTabSz="9334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Nova"/>
                  <a:ea typeface="+mn-ea"/>
                  <a:cs typeface="+mn-cs"/>
                </a:rPr>
                <a:t>Step 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3A8241-8EFA-4034-AA76-E4A006895215}"/>
              </a:ext>
            </a:extLst>
          </p:cNvPr>
          <p:cNvGrpSpPr/>
          <p:nvPr/>
        </p:nvGrpSpPr>
        <p:grpSpPr>
          <a:xfrm>
            <a:off x="2392364" y="5542190"/>
            <a:ext cx="6954266" cy="925725"/>
            <a:chOff x="996935" y="4898623"/>
            <a:chExt cx="6954266" cy="925725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1FB25FAA-D15F-40DF-89F0-FB37161ED324}"/>
                </a:ext>
              </a:extLst>
            </p:cNvPr>
            <p:cNvSpPr/>
            <p:nvPr/>
          </p:nvSpPr>
          <p:spPr>
            <a:xfrm rot="5400000">
              <a:off x="4011205" y="1884353"/>
              <a:ext cx="925725" cy="6954266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1D9A78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5" name="Rectangle: Top Corners Rounded 4">
              <a:extLst>
                <a:ext uri="{FF2B5EF4-FFF2-40B4-BE49-F238E27FC236}">
                  <a16:creationId xmlns:a16="http://schemas.microsoft.com/office/drawing/2014/main" id="{62461DFA-E1A7-444D-BF59-4DC1C23926E1}"/>
                </a:ext>
              </a:extLst>
            </p:cNvPr>
            <p:cNvSpPr txBox="1"/>
            <p:nvPr/>
          </p:nvSpPr>
          <p:spPr>
            <a:xfrm>
              <a:off x="996935" y="4943813"/>
              <a:ext cx="6909076" cy="8353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marR="0" lvl="1" indent="-171450" algn="l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You will notify the Title IX Coordinator separately about the student disclosure and the information shared.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B4E42E-DC93-4676-A074-390E86A378AA}"/>
              </a:ext>
            </a:extLst>
          </p:cNvPr>
          <p:cNvGrpSpPr/>
          <p:nvPr/>
        </p:nvGrpSpPr>
        <p:grpSpPr>
          <a:xfrm>
            <a:off x="2392364" y="4082392"/>
            <a:ext cx="6954266" cy="925725"/>
            <a:chOff x="996935" y="3741751"/>
            <a:chExt cx="6954266" cy="925725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1741724F-8146-48F8-82DD-124BEB976A58}"/>
                </a:ext>
              </a:extLst>
            </p:cNvPr>
            <p:cNvSpPr/>
            <p:nvPr/>
          </p:nvSpPr>
          <p:spPr>
            <a:xfrm rot="5400000">
              <a:off x="4011205" y="727481"/>
              <a:ext cx="925725" cy="6954266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1D9A78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36DE92C0-2186-4AF9-B214-675BA2B928E5}"/>
                </a:ext>
              </a:extLst>
            </p:cNvPr>
            <p:cNvSpPr txBox="1"/>
            <p:nvPr/>
          </p:nvSpPr>
          <p:spPr>
            <a:xfrm>
              <a:off x="996935" y="3786941"/>
              <a:ext cx="6909076" cy="8353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Offer to walk them to the TIX Coordinators Office. They can also submit their report via email.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2E576-6BA6-4D5A-84F8-2408BFAD738C}"/>
              </a:ext>
            </a:extLst>
          </p:cNvPr>
          <p:cNvGrpSpPr/>
          <p:nvPr/>
        </p:nvGrpSpPr>
        <p:grpSpPr>
          <a:xfrm>
            <a:off x="2392363" y="2063691"/>
            <a:ext cx="9601199" cy="1897135"/>
            <a:chOff x="996935" y="1338124"/>
            <a:chExt cx="6954266" cy="2214946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36C47775-344A-4755-9221-E6AD438E405F}"/>
                </a:ext>
              </a:extLst>
            </p:cNvPr>
            <p:cNvSpPr/>
            <p:nvPr/>
          </p:nvSpPr>
          <p:spPr>
            <a:xfrm rot="5400000">
              <a:off x="3366595" y="-1031536"/>
              <a:ext cx="2214946" cy="6954266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1D9A78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1" name="Rectangle: Top Corners Rounded 4">
              <a:extLst>
                <a:ext uri="{FF2B5EF4-FFF2-40B4-BE49-F238E27FC236}">
                  <a16:creationId xmlns:a16="http://schemas.microsoft.com/office/drawing/2014/main" id="{253B742F-9678-47EB-8A2A-4917D6E2D11B}"/>
                </a:ext>
              </a:extLst>
            </p:cNvPr>
            <p:cNvSpPr txBox="1"/>
            <p:nvPr/>
          </p:nvSpPr>
          <p:spPr>
            <a:xfrm>
              <a:off x="996936" y="1446248"/>
              <a:ext cx="6846141" cy="19986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Explain to student that you are willing to listen but the student will have to repeat their experience to the Title IX Coordinator. Explain privacy v. confidentiality.</a:t>
              </a:r>
            </a:p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Allow them the option of telling their story to you and Title IX Coordinator or to just the Title IX Coordinator.</a:t>
              </a:r>
            </a:p>
            <a:p>
              <a:pPr marL="171450" marR="0" lvl="1" indent="-17145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Please notify them that they have the right to go through either the College conduct process, the criminal law process (UPD/NCPD, etc.) or both. They also have the right to not pursue action but it is up to the TIX Coordinator’s discretion if they will move forward with an investigation.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Gill Sans Nova"/>
                  <a:ea typeface="+mn-ea"/>
                  <a:cs typeface="+mn-cs"/>
                </a:rPr>
                <a:t>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AAC7E-C216-46EE-B48A-02050FA477CE}"/>
              </a:ext>
            </a:extLst>
          </p:cNvPr>
          <p:cNvGrpSpPr/>
          <p:nvPr/>
        </p:nvGrpSpPr>
        <p:grpSpPr>
          <a:xfrm>
            <a:off x="2392364" y="965978"/>
            <a:ext cx="6954266" cy="925725"/>
            <a:chOff x="996935" y="246857"/>
            <a:chExt cx="6954266" cy="92572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5A59E249-3ED1-4F73-BE0B-8D415A6BD8CC}"/>
                </a:ext>
              </a:extLst>
            </p:cNvPr>
            <p:cNvSpPr/>
            <p:nvPr/>
          </p:nvSpPr>
          <p:spPr>
            <a:xfrm rot="5400000">
              <a:off x="4011205" y="-2767413"/>
              <a:ext cx="925725" cy="6954266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1D9A78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4" name="Rectangle: Top Corners Rounded 4">
              <a:extLst>
                <a:ext uri="{FF2B5EF4-FFF2-40B4-BE49-F238E27FC236}">
                  <a16:creationId xmlns:a16="http://schemas.microsoft.com/office/drawing/2014/main" id="{A0279AF8-7F4F-482B-8DBC-89F33DFF839B}"/>
                </a:ext>
              </a:extLst>
            </p:cNvPr>
            <p:cNvSpPr txBox="1"/>
            <p:nvPr/>
          </p:nvSpPr>
          <p:spPr>
            <a:xfrm>
              <a:off x="996935" y="292047"/>
              <a:ext cx="6909076" cy="8353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marR="0" lvl="1" indent="-228600" algn="l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Student comes to you to share incident(s) of sexual harassment.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ECD2-3619-44BF-B7DC-893F8F99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Private vs Confidential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1595-CA39-4E73-924E-6AF2F789E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37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Private</a:t>
            </a:r>
          </a:p>
          <a:p>
            <a:r>
              <a:rPr lang="en-US" sz="1400" dirty="0"/>
              <a:t>Staff (including student staff)</a:t>
            </a:r>
          </a:p>
          <a:p>
            <a:r>
              <a:rPr lang="en-US" sz="1400" dirty="0"/>
              <a:t>faculty</a:t>
            </a:r>
          </a:p>
          <a:p>
            <a:r>
              <a:rPr lang="en-US" sz="1400" dirty="0"/>
              <a:t>Administrators</a:t>
            </a:r>
            <a:endParaRPr lang="en-US" sz="1050" dirty="0"/>
          </a:p>
          <a:p>
            <a:r>
              <a:rPr lang="en-US" sz="1400" b="1" dirty="0"/>
              <a:t>Deputy Title IX Coordinator</a:t>
            </a:r>
            <a:r>
              <a:rPr lang="en-US" sz="1400" dirty="0"/>
              <a:t>: Stephanie Iaccarino</a:t>
            </a:r>
          </a:p>
          <a:p>
            <a:pPr lvl="1"/>
            <a:r>
              <a:rPr lang="en-US" sz="1400" i="0" dirty="0"/>
              <a:t>516-876-2740, Campus Center, H-418- iaccarinos@oldwestbury.edu </a:t>
            </a:r>
          </a:p>
          <a:p>
            <a:r>
              <a:rPr lang="en-US" sz="1400" b="1" dirty="0"/>
              <a:t>University Police / </a:t>
            </a:r>
            <a:r>
              <a:rPr lang="en-US" sz="1400" dirty="0"/>
              <a:t>University Police Headquarters</a:t>
            </a:r>
            <a:br>
              <a:rPr lang="en-US" sz="1400" dirty="0"/>
            </a:br>
            <a:r>
              <a:rPr lang="en-US" sz="1400" dirty="0"/>
              <a:t>Student Union Parking Lot, 516-876-3333, </a:t>
            </a:r>
            <a:r>
              <a:rPr lang="en-US" sz="1400" dirty="0">
                <a:hlinkClick r:id="rId2"/>
              </a:rPr>
              <a:t>police@oldwestbury.edu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4BA1-D677-4F9E-9F16-B28D71C00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5357" y="2285999"/>
            <a:ext cx="4387831" cy="437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Confidential</a:t>
            </a:r>
          </a:p>
          <a:p>
            <a:pPr lvl="0"/>
            <a:r>
              <a:rPr lang="en-US" sz="1400" b="0" dirty="0"/>
              <a:t>Licensed mental health professional, in the </a:t>
            </a:r>
            <a:r>
              <a:rPr lang="en-US" sz="1400" b="1" dirty="0"/>
              <a:t>Counseling &amp; Psychological Wellness Center</a:t>
            </a:r>
            <a:r>
              <a:rPr lang="en-US" sz="1400" b="0" dirty="0"/>
              <a:t>, Student Union Lower Level - Rotunda LL100, 516-876-3053</a:t>
            </a:r>
          </a:p>
          <a:p>
            <a:pPr lvl="0"/>
            <a:r>
              <a:rPr lang="en-US" sz="1400" dirty="0"/>
              <a:t>Clergy </a:t>
            </a:r>
            <a:r>
              <a:rPr lang="en-US" sz="1400" b="1" u="sng" dirty="0"/>
              <a:t>acting in their capacity</a:t>
            </a:r>
          </a:p>
          <a:p>
            <a:pPr lvl="0"/>
            <a:r>
              <a:rPr lang="en-US" sz="1400" dirty="0"/>
              <a:t>Local off-campus rape crisis center</a:t>
            </a:r>
          </a:p>
          <a:p>
            <a:pPr lvl="1"/>
            <a:r>
              <a:rPr lang="en-US" sz="1400" dirty="0"/>
              <a:t>The Safe Center of Long Island:  </a:t>
            </a:r>
            <a:r>
              <a:rPr lang="en-US" sz="1600" b="1" i="0" dirty="0">
                <a:solidFill>
                  <a:srgbClr val="992C70"/>
                </a:solidFill>
                <a:effectLst/>
                <a:latin typeface="PT Sans Narrow" panose="020B0506020203020204" pitchFamily="34" charset="0"/>
              </a:rPr>
              <a:t>24/7 Hotline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PT Sans Narrow" panose="020B0506020203020204" pitchFamily="34" charset="0"/>
              </a:rPr>
              <a:t>516-542-0404</a:t>
            </a:r>
            <a:endParaRPr lang="en-US" sz="1600" dirty="0"/>
          </a:p>
          <a:p>
            <a:pPr lvl="0"/>
            <a:r>
              <a:rPr lang="en-US" sz="1400" b="1" i="1" dirty="0"/>
              <a:t>If you’re not sure of someone’s ability to keep information confidential, </a:t>
            </a:r>
            <a:r>
              <a:rPr lang="en-US" sz="1400" b="1" i="1" u="sng" dirty="0"/>
              <a:t>ask them</a:t>
            </a:r>
            <a:r>
              <a:rPr lang="en-US" sz="1400" b="1" i="1" dirty="0"/>
              <a:t>!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8B1B-24BB-4EA4-A19E-0EF5D645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ME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46DC-239C-4B30-9D6D-783E0CD9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(516) 876-2740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iaccarinos@oldwestbury.edu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tix@oldwestbury.edu</a:t>
            </a:r>
          </a:p>
          <a:p>
            <a:pPr marL="0" indent="0" algn="ctr">
              <a:buNone/>
            </a:pPr>
            <a:r>
              <a:rPr lang="en-US" dirty="0"/>
              <a:t>418-H Campus Center</a:t>
            </a:r>
          </a:p>
        </p:txBody>
      </p:sp>
    </p:spTree>
    <p:extLst>
      <p:ext uri="{BB962C8B-B14F-4D97-AF65-F5344CB8AC3E}">
        <p14:creationId xmlns:p14="http://schemas.microsoft.com/office/powerpoint/2010/main" val="349720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27A4-5874-4F8F-933C-652446F3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50506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{3FD69877-229C-4C86-8256-8456A859503C}tf10001105</Template>
  <TotalTime>841</TotalTime>
  <Words>608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Gill Sans Nova</vt:lpstr>
      <vt:lpstr>PT Sans Narrow</vt:lpstr>
      <vt:lpstr>Crop</vt:lpstr>
      <vt:lpstr>Title IX- KNOWING YOUR RIGHTS &amp; RESPONSIBILITIES</vt:lpstr>
      <vt:lpstr>Violations that Currently Fall Under Title IX</vt:lpstr>
      <vt:lpstr>Proposed New Regulations</vt:lpstr>
      <vt:lpstr>What Can You Do?</vt:lpstr>
      <vt:lpstr>If A Student Reports to You:</vt:lpstr>
      <vt:lpstr>Private vs Confidential Resources</vt:lpstr>
      <vt:lpstr>CALL ME 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Kickoff Day</dc:title>
  <dc:creator>Stephanie Iaccarino</dc:creator>
  <cp:lastModifiedBy>Stephanie Iaccarino</cp:lastModifiedBy>
  <cp:revision>18</cp:revision>
  <dcterms:created xsi:type="dcterms:W3CDTF">2022-08-02T13:16:41Z</dcterms:created>
  <dcterms:modified xsi:type="dcterms:W3CDTF">2022-09-23T18:18:33Z</dcterms:modified>
</cp:coreProperties>
</file>