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sldIdLst>
    <p:sldId id="277" r:id="rId5"/>
    <p:sldId id="278" r:id="rId6"/>
    <p:sldId id="284" r:id="rId7"/>
    <p:sldId id="287" r:id="rId8"/>
    <p:sldId id="292" r:id="rId9"/>
    <p:sldId id="288" r:id="rId10"/>
    <p:sldId id="293" r:id="rId11"/>
    <p:sldId id="290" r:id="rId12"/>
    <p:sldId id="291" r:id="rId13"/>
    <p:sldId id="289" r:id="rId14"/>
    <p:sldId id="285" r:id="rId15"/>
    <p:sldId id="257" r:id="rId16"/>
    <p:sldId id="258" r:id="rId17"/>
    <p:sldId id="259" r:id="rId18"/>
    <p:sldId id="25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FFFF"/>
    <a:srgbClr val="00FF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11/17/2021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11/17/2021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SUNY Old Westbury</a:t>
            </a:r>
            <a:br>
              <a:rPr lang="en-US" sz="6000" dirty="0"/>
            </a:br>
            <a:r>
              <a:rPr lang="en-US" sz="6000" dirty="0"/>
              <a:t>MSCHE – Supplemental Information Report</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r>
              <a:rPr lang="en-US" dirty="0"/>
              <a:t>Michael Kavic, </a:t>
            </a:r>
            <a:r>
              <a:rPr lang="en-US" dirty="0" err="1"/>
              <a:t>Cris</a:t>
            </a:r>
            <a:r>
              <a:rPr lang="en-US" dirty="0"/>
              <a:t> </a:t>
            </a:r>
            <a:r>
              <a:rPr lang="en-US" dirty="0" err="1"/>
              <a:t>Notaro</a:t>
            </a:r>
            <a:r>
              <a:rPr lang="en-US" dirty="0"/>
              <a:t>, Frank </a:t>
            </a:r>
            <a:r>
              <a:rPr lang="en-US" dirty="0" err="1"/>
              <a:t>Sanacory</a:t>
            </a:r>
            <a:endParaRPr lang="en-US" dirty="0"/>
          </a:p>
          <a:p>
            <a:pPr algn="ctr"/>
            <a:r>
              <a:rPr lang="en-US" dirty="0"/>
              <a:t>Co-chairs</a:t>
            </a:r>
          </a:p>
          <a:p>
            <a:pPr algn="ctr"/>
            <a:r>
              <a:rPr lang="en-US" dirty="0"/>
              <a:t>Report to the faculty senate</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295658" y="0"/>
            <a:ext cx="9982198" cy="1456267"/>
          </a:xfrm>
        </p:spPr>
        <p:txBody>
          <a:bodyPr>
            <a:normAutofit fontScale="90000"/>
          </a:bodyPr>
          <a:lstStyle/>
          <a:p>
            <a:r>
              <a:rPr lang="en-US" dirty="0"/>
              <a:t>Feedback from the visiting team report on standard 5: </a:t>
            </a:r>
            <a:r>
              <a:rPr lang="en-US" dirty="0">
                <a:solidFill>
                  <a:srgbClr val="00FFFF"/>
                </a:solidFill>
              </a:rPr>
              <a:t>infrastructure &amp; culture building</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09957" y="992971"/>
            <a:ext cx="11372086" cy="5310293"/>
          </a:xfrm>
        </p:spPr>
        <p:txBody>
          <a:bodyPr>
            <a:normAutofit/>
          </a:bodyPr>
          <a:lstStyle/>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sz="1800" dirty="0">
              <a:effectLst/>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effectLst/>
                <a:ea typeface="Times New Roman" panose="02020603050405020304" pitchFamily="18" charset="0"/>
              </a:rPr>
              <a:t>The Self-Study report recommendation 5.2 states that “the College should implement a standard process of program assessment, in consultation with faculty governance” for </a:t>
            </a:r>
            <a:r>
              <a:rPr lang="en-US" sz="1800" dirty="0">
                <a:solidFill>
                  <a:srgbClr val="00FFFF"/>
                </a:solidFill>
                <a:effectLst/>
                <a:ea typeface="Times New Roman" panose="02020603050405020304" pitchFamily="18" charset="0"/>
              </a:rPr>
              <a:t>programs without specialized accreditation.  </a:t>
            </a:r>
            <a:r>
              <a:rPr lang="en-US" sz="1800" dirty="0">
                <a:effectLst/>
                <a:ea typeface="Times New Roman" panose="02020603050405020304" pitchFamily="18" charset="0"/>
              </a:rPr>
              <a:t>The evidence inventory, additional documentation requests and campus interviews verified that the College </a:t>
            </a:r>
            <a:r>
              <a:rPr lang="en-US" sz="1800" dirty="0">
                <a:solidFill>
                  <a:srgbClr val="00FFFF"/>
                </a:solidFill>
                <a:effectLst/>
                <a:ea typeface="Times New Roman" panose="02020603050405020304" pitchFamily="18" charset="0"/>
              </a:rPr>
              <a:t>does not have an organized and systematic process for academic assessment in these programs. </a:t>
            </a:r>
            <a:endParaRPr lang="en-US" dirty="0"/>
          </a:p>
          <a:p>
            <a:pPr marL="0" marR="0" lvl="0" indent="0" fontAlgn="base">
              <a:spcBef>
                <a:spcPts val="0"/>
              </a:spcBef>
              <a:spcAft>
                <a:spcPts val="0"/>
              </a:spcAft>
              <a:buSzPts val="1000"/>
              <a:buNone/>
              <a:tabLst>
                <a:tab pos="457200" algn="l"/>
              </a:tabLst>
            </a:pPr>
            <a:endParaRPr lang="en-US" dirty="0">
              <a:solidFill>
                <a:srgbClr val="00FFFF"/>
              </a:solidFill>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dirty="0">
                <a:solidFill>
                  <a:srgbClr val="00FFFF"/>
                </a:solidFill>
              </a:rPr>
              <a:t>Increase human and fiscal resources to sustain and improve the College’s assessment culture and infrastructure.   </a:t>
            </a: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dirty="0"/>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dirty="0">
                <a:solidFill>
                  <a:srgbClr val="00FFFF"/>
                </a:solidFill>
              </a:rPr>
              <a:t>Create an assessment repository, using appropriate technologies </a:t>
            </a:r>
            <a:r>
              <a:rPr lang="en-US" dirty="0"/>
              <a:t>to ensure that closing the loop activities are monitored and results are available and useable by all stakeholder groups. </a:t>
            </a:r>
          </a:p>
        </p:txBody>
      </p:sp>
      <p:pic>
        <p:nvPicPr>
          <p:cNvPr id="9" name="Picture 2" descr="Number 5 design template Stock Vector Image by ©kaer_dstock #81300672">
            <a:extLst>
              <a:ext uri="{FF2B5EF4-FFF2-40B4-BE49-F238E27FC236}">
                <a16:creationId xmlns:a16="http://schemas.microsoft.com/office/drawing/2014/main" id="{E8A8EA85-56DE-4EF5-9076-DBA73D39A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2124" y="216212"/>
            <a:ext cx="1832468" cy="18324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92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69760" y="112295"/>
            <a:ext cx="6282266" cy="1456267"/>
          </a:xfrm>
        </p:spPr>
        <p:txBody>
          <a:bodyPr>
            <a:normAutofit/>
          </a:bodyPr>
          <a:lstStyle/>
          <a:p>
            <a:r>
              <a:rPr lang="en-US" dirty="0"/>
              <a:t>Consequences </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862265" y="1337733"/>
            <a:ext cx="9823702" cy="4374557"/>
          </a:xfrm>
        </p:spPr>
        <p:txBody>
          <a:bodyPr>
            <a:noAutofit/>
          </a:bodyPr>
          <a:lstStyle/>
          <a:p>
            <a:r>
              <a:rPr lang="en-US" sz="2400" dirty="0"/>
              <a:t>If after the submission of the SIR and follow up visit the College is found to have not provided evidence of sufficient progress in the identified areas MSCHE can take actions in the following ways.</a:t>
            </a:r>
          </a:p>
          <a:p>
            <a:r>
              <a:rPr lang="en-US" sz="2400" dirty="0"/>
              <a:t>Additional reporting requirements and visits.</a:t>
            </a:r>
          </a:p>
          <a:p>
            <a:r>
              <a:rPr lang="en-US" sz="2400" dirty="0"/>
              <a:t>SUNY OW can publicly be put on probation by MSCHE.</a:t>
            </a:r>
          </a:p>
          <a:p>
            <a:r>
              <a:rPr lang="en-US" sz="2400" dirty="0"/>
              <a:t>The College’s accreditation can be removed.</a:t>
            </a:r>
          </a:p>
          <a:p>
            <a:r>
              <a:rPr lang="en-US" sz="2400" dirty="0">
                <a:solidFill>
                  <a:srgbClr val="FF0000"/>
                </a:solidFill>
              </a:rPr>
              <a:t>Loss of accreditation will render the college faculty, students and staff ineligible for federal and state aid.</a:t>
            </a:r>
          </a:p>
          <a:p>
            <a:r>
              <a:rPr lang="en-US" sz="2400" dirty="0">
                <a:solidFill>
                  <a:srgbClr val="FF0000"/>
                </a:solidFill>
              </a:rPr>
              <a:t>This will all but ensure the College would need to cease operation.</a:t>
            </a:r>
          </a:p>
        </p:txBody>
      </p:sp>
    </p:spTree>
    <p:extLst>
      <p:ext uri="{BB962C8B-B14F-4D97-AF65-F5344CB8AC3E}">
        <p14:creationId xmlns:p14="http://schemas.microsoft.com/office/powerpoint/2010/main" val="326294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FD48-13FD-4963-86A7-96BE8E709967}"/>
              </a:ext>
            </a:extLst>
          </p:cNvPr>
          <p:cNvSpPr>
            <a:spLocks noGrp="1"/>
          </p:cNvSpPr>
          <p:nvPr>
            <p:ph type="title"/>
          </p:nvPr>
        </p:nvSpPr>
        <p:spPr/>
        <p:txBody>
          <a:bodyPr/>
          <a:lstStyle/>
          <a:p>
            <a:r>
              <a:rPr lang="en-US" dirty="0">
                <a:ea typeface="+mj-lt"/>
                <a:cs typeface="+mj-lt"/>
              </a:rPr>
              <a:t>What is an SIR? </a:t>
            </a:r>
            <a:endParaRPr lang="en-US" dirty="0"/>
          </a:p>
        </p:txBody>
      </p:sp>
      <p:sp>
        <p:nvSpPr>
          <p:cNvPr id="3" name="Content Placeholder 2">
            <a:extLst>
              <a:ext uri="{FF2B5EF4-FFF2-40B4-BE49-F238E27FC236}">
                <a16:creationId xmlns:a16="http://schemas.microsoft.com/office/drawing/2014/main" id="{939FD5D9-F2BC-477F-8D90-2462528287F3}"/>
              </a:ext>
            </a:extLst>
          </p:cNvPr>
          <p:cNvSpPr>
            <a:spLocks noGrp="1"/>
          </p:cNvSpPr>
          <p:nvPr>
            <p:ph idx="1"/>
          </p:nvPr>
        </p:nvSpPr>
        <p:spPr/>
        <p:txBody>
          <a:bodyPr vert="horz" lIns="91440" tIns="45720" rIns="91440" bIns="45720" rtlCol="0" anchor="t">
            <a:normAutofit/>
          </a:bodyPr>
          <a:lstStyle/>
          <a:p>
            <a:r>
              <a:rPr lang="en-US" dirty="0">
                <a:ea typeface="+mn-lt"/>
                <a:cs typeface="+mn-lt"/>
              </a:rPr>
              <a:t>Supplemental Information Report</a:t>
            </a:r>
            <a:endParaRPr lang="en-US">
              <a:cs typeface="Calibri" panose="020F0502020204030204"/>
            </a:endParaRPr>
          </a:p>
          <a:p>
            <a:r>
              <a:rPr lang="en-US" dirty="0">
                <a:cs typeface="Calibri" panose="020F0502020204030204"/>
              </a:rPr>
              <a:t>We submit an SIR</a:t>
            </a:r>
            <a:r>
              <a:rPr lang="en-US" dirty="0">
                <a:ea typeface="+mn-lt"/>
                <a:cs typeface="+mn-lt"/>
              </a:rPr>
              <a:t> when we are "in compliance with all standards..."</a:t>
            </a:r>
          </a:p>
          <a:p>
            <a:r>
              <a:rPr lang="en-US" dirty="0">
                <a:ea typeface="+mn-lt"/>
                <a:cs typeface="+mn-lt"/>
              </a:rPr>
              <a:t>But some additional oversight is needed, and we should demonstrate the sustainability of implemented corrective measures and further evidence of sustained, on-going institutional compliance.</a:t>
            </a:r>
          </a:p>
          <a:p>
            <a:r>
              <a:rPr lang="en-US" dirty="0">
                <a:cs typeface="Calibri"/>
              </a:rPr>
              <a:t>We submit on March 1st and we expect another site visit and a set of interviews</a:t>
            </a:r>
          </a:p>
          <a:p>
            <a:endParaRPr lang="en-US" dirty="0">
              <a:cs typeface="Calibri"/>
            </a:endParaRPr>
          </a:p>
        </p:txBody>
      </p:sp>
    </p:spTree>
    <p:extLst>
      <p:ext uri="{BB962C8B-B14F-4D97-AF65-F5344CB8AC3E}">
        <p14:creationId xmlns:p14="http://schemas.microsoft.com/office/powerpoint/2010/main" val="308377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8A25-CC9C-49AA-9AA7-8462FF26E787}"/>
              </a:ext>
            </a:extLst>
          </p:cNvPr>
          <p:cNvSpPr>
            <a:spLocks noGrp="1"/>
          </p:cNvSpPr>
          <p:nvPr>
            <p:ph type="title"/>
          </p:nvPr>
        </p:nvSpPr>
        <p:spPr/>
        <p:txBody>
          <a:bodyPr/>
          <a:lstStyle/>
          <a:p>
            <a:r>
              <a:rPr lang="en-US" dirty="0">
                <a:cs typeface="Calibri Light"/>
              </a:rPr>
              <a:t>Middle States Liaison </a:t>
            </a:r>
          </a:p>
        </p:txBody>
      </p:sp>
      <p:sp>
        <p:nvSpPr>
          <p:cNvPr id="3" name="Content Placeholder 2">
            <a:extLst>
              <a:ext uri="{FF2B5EF4-FFF2-40B4-BE49-F238E27FC236}">
                <a16:creationId xmlns:a16="http://schemas.microsoft.com/office/drawing/2014/main" id="{DD4C3931-D800-4E22-92D1-AE4681E99D5B}"/>
              </a:ext>
            </a:extLst>
          </p:cNvPr>
          <p:cNvSpPr>
            <a:spLocks noGrp="1"/>
          </p:cNvSpPr>
          <p:nvPr>
            <p:ph idx="1"/>
          </p:nvPr>
        </p:nvSpPr>
        <p:spPr/>
        <p:txBody>
          <a:bodyPr vert="horz" lIns="91440" tIns="45720" rIns="91440" bIns="45720" rtlCol="0" anchor="t">
            <a:normAutofit/>
          </a:bodyPr>
          <a:lstStyle/>
          <a:p>
            <a:r>
              <a:rPr lang="en-US" dirty="0">
                <a:cs typeface="Calibri"/>
              </a:rPr>
              <a:t>OW meet with Liaison twice so far (Aug 3 and Nov 2)</a:t>
            </a:r>
          </a:p>
          <a:p>
            <a:r>
              <a:rPr lang="en-US" dirty="0">
                <a:ea typeface="+mn-lt"/>
                <a:cs typeface="+mn-lt"/>
              </a:rPr>
              <a:t>We have seven items in three separate standards to respond to</a:t>
            </a:r>
          </a:p>
          <a:p>
            <a:r>
              <a:rPr lang="en-US" dirty="0">
                <a:ea typeface="+mn-lt"/>
                <a:cs typeface="+mn-lt"/>
              </a:rPr>
              <a:t>continuous assessment cycle for all departments </a:t>
            </a:r>
          </a:p>
          <a:p>
            <a:r>
              <a:rPr lang="en-US" dirty="0">
                <a:ea typeface="+mn-lt"/>
                <a:cs typeface="+mn-lt"/>
              </a:rPr>
              <a:t>We should show progress over the entire community and a coherent program </a:t>
            </a:r>
            <a:endParaRPr lang="en-US"/>
          </a:p>
          <a:p>
            <a:r>
              <a:rPr lang="en-US" dirty="0">
                <a:ea typeface="+mn-lt"/>
                <a:cs typeface="+mn-lt"/>
              </a:rPr>
              <a:t>Carrot and stick</a:t>
            </a:r>
          </a:p>
          <a:p>
            <a:pPr lvl="1"/>
            <a:r>
              <a:rPr lang="en-US" b="1" dirty="0">
                <a:ea typeface="+mn-lt"/>
                <a:cs typeface="+mn-lt"/>
              </a:rPr>
              <a:t>Carrot</a:t>
            </a:r>
            <a:r>
              <a:rPr lang="en-US" dirty="0">
                <a:ea typeface="+mn-lt"/>
                <a:cs typeface="+mn-lt"/>
              </a:rPr>
              <a:t> is a return on assessment – better academic experience, better learning for our students, support long term</a:t>
            </a:r>
            <a:endParaRPr lang="en-US" dirty="0">
              <a:cs typeface="Calibri"/>
            </a:endParaRPr>
          </a:p>
          <a:p>
            <a:pPr lvl="1"/>
            <a:r>
              <a:rPr lang="en-US" b="1" dirty="0">
                <a:cs typeface="Calibri"/>
              </a:rPr>
              <a:t>Stick</a:t>
            </a:r>
            <a:r>
              <a:rPr lang="en-US" dirty="0">
                <a:cs typeface="Calibri"/>
              </a:rPr>
              <a:t> </a:t>
            </a:r>
            <a:r>
              <a:rPr lang="en-US" dirty="0">
                <a:ea typeface="+mn-lt"/>
                <a:cs typeface="+mn-lt"/>
              </a:rPr>
              <a:t>Consequences for not performing assessment</a:t>
            </a:r>
          </a:p>
          <a:p>
            <a:r>
              <a:rPr lang="en-US" dirty="0">
                <a:ea typeface="+mn-lt"/>
                <a:cs typeface="+mn-lt"/>
              </a:rPr>
              <a:t>We must include assessment of the assessment vehicle!</a:t>
            </a:r>
            <a:endParaRPr lang="en-US">
              <a:cs typeface="Calibri" panose="020F0502020204030204"/>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4366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8483-1464-4999-A270-7DA308E3ECB3}"/>
              </a:ext>
            </a:extLst>
          </p:cNvPr>
          <p:cNvSpPr>
            <a:spLocks noGrp="1"/>
          </p:cNvSpPr>
          <p:nvPr>
            <p:ph type="title"/>
          </p:nvPr>
        </p:nvSpPr>
        <p:spPr/>
        <p:txBody>
          <a:bodyPr/>
          <a:lstStyle/>
          <a:p>
            <a:r>
              <a:rPr lang="en-US" dirty="0">
                <a:cs typeface="Calibri Light"/>
              </a:rPr>
              <a:t>What do we need to do?</a:t>
            </a:r>
            <a:endParaRPr lang="en-US" dirty="0"/>
          </a:p>
        </p:txBody>
      </p:sp>
      <p:sp>
        <p:nvSpPr>
          <p:cNvPr id="3" name="Content Placeholder 2">
            <a:extLst>
              <a:ext uri="{FF2B5EF4-FFF2-40B4-BE49-F238E27FC236}">
                <a16:creationId xmlns:a16="http://schemas.microsoft.com/office/drawing/2014/main" id="{63272DF7-D097-4B02-A01B-752581C6CA56}"/>
              </a:ext>
            </a:extLst>
          </p:cNvPr>
          <p:cNvSpPr>
            <a:spLocks noGrp="1"/>
          </p:cNvSpPr>
          <p:nvPr>
            <p:ph idx="1"/>
          </p:nvPr>
        </p:nvSpPr>
        <p:spPr/>
        <p:txBody>
          <a:bodyPr vert="horz" lIns="91440" tIns="45720" rIns="91440" bIns="45720" rtlCol="0" anchor="t">
            <a:normAutofit/>
          </a:bodyPr>
          <a:lstStyle/>
          <a:p>
            <a:r>
              <a:rPr lang="en-US" dirty="0">
                <a:cs typeface="Calibri"/>
              </a:rPr>
              <a:t>Assessment and collect evidence</a:t>
            </a:r>
          </a:p>
          <a:p>
            <a:r>
              <a:rPr lang="en-US" dirty="0">
                <a:cs typeface="Calibri"/>
              </a:rPr>
              <a:t>Program-wise PSLOs, Curriculum maps and hopefully closing the loop</a:t>
            </a:r>
          </a:p>
          <a:p>
            <a:r>
              <a:rPr lang="en-US" dirty="0">
                <a:cs typeface="Calibri"/>
              </a:rPr>
              <a:t>Student support services as well</a:t>
            </a:r>
          </a:p>
          <a:p>
            <a:r>
              <a:rPr lang="en-US" dirty="0">
                <a:cs typeface="Calibri"/>
              </a:rPr>
              <a:t>Demonstrate  this is on-going sustainable </a:t>
            </a:r>
          </a:p>
          <a:p>
            <a:r>
              <a:rPr lang="en-US" dirty="0">
                <a:cs typeface="Calibri"/>
              </a:rPr>
              <a:t>Demonstrate it is supported by departments, by the administration, by continuing internal structures and mechanisms, by Faculty (and FS) participation</a:t>
            </a:r>
            <a:endParaRPr lang="en-US" dirty="0"/>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267730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314" y="883467"/>
            <a:ext cx="9144000" cy="418113"/>
          </a:xfrm>
        </p:spPr>
        <p:txBody>
          <a:bodyPr>
            <a:noAutofit/>
          </a:bodyPr>
          <a:lstStyle/>
          <a:p>
            <a:r>
              <a:rPr lang="en-US" sz="3600" b="1" dirty="0">
                <a:solidFill>
                  <a:srgbClr val="00B050"/>
                </a:solidFill>
                <a:latin typeface="+mn-lt"/>
              </a:rPr>
              <a:t>MS RESPONSE COMMITTEE</a:t>
            </a:r>
          </a:p>
        </p:txBody>
      </p:sp>
      <p:sp>
        <p:nvSpPr>
          <p:cNvPr id="4" name="Subtitle 3"/>
          <p:cNvSpPr>
            <a:spLocks noGrp="1"/>
          </p:cNvSpPr>
          <p:nvPr>
            <p:ph type="subTitle" idx="1"/>
          </p:nvPr>
        </p:nvSpPr>
        <p:spPr>
          <a:xfrm>
            <a:off x="947351" y="2209798"/>
            <a:ext cx="2990335" cy="3288957"/>
          </a:xfrm>
        </p:spPr>
        <p:txBody>
          <a:bodyPr>
            <a:normAutofit fontScale="92500" lnSpcReduction="20000"/>
          </a:bodyPr>
          <a:lstStyle/>
          <a:p>
            <a:pPr fontAlgn="base"/>
            <a:r>
              <a:rPr lang="en-US" sz="2400" b="1" dirty="0">
                <a:solidFill>
                  <a:srgbClr val="00B050"/>
                </a:solidFill>
              </a:rPr>
              <a:t>Evidence Team</a:t>
            </a:r>
            <a:r>
              <a:rPr lang="en-US" sz="2400" dirty="0">
                <a:solidFill>
                  <a:srgbClr val="00B050"/>
                </a:solidFill>
              </a:rPr>
              <a:t> </a:t>
            </a:r>
          </a:p>
          <a:p>
            <a:pPr fontAlgn="base"/>
            <a:r>
              <a:rPr lang="en-US" sz="2400" dirty="0"/>
              <a:t>Ashlee Lien </a:t>
            </a:r>
          </a:p>
          <a:p>
            <a:pPr fontAlgn="base"/>
            <a:r>
              <a:rPr lang="en-US" sz="2400" dirty="0" err="1"/>
              <a:t>Runi</a:t>
            </a:r>
            <a:r>
              <a:rPr lang="en-US" sz="2400" dirty="0"/>
              <a:t> Mukherji </a:t>
            </a:r>
          </a:p>
          <a:p>
            <a:pPr fontAlgn="base"/>
            <a:r>
              <a:rPr lang="en-US" sz="2400" dirty="0"/>
              <a:t>Courtney Raeford </a:t>
            </a:r>
          </a:p>
          <a:p>
            <a:pPr fontAlgn="base"/>
            <a:r>
              <a:rPr lang="en-US" sz="2400" dirty="0"/>
              <a:t>Ryoko Yamamoto</a:t>
            </a:r>
          </a:p>
          <a:p>
            <a:pPr fontAlgn="base"/>
            <a:r>
              <a:rPr lang="en-US" sz="2400" dirty="0"/>
              <a:t>Matt Lippert </a:t>
            </a:r>
          </a:p>
          <a:p>
            <a:pPr fontAlgn="base"/>
            <a:r>
              <a:rPr lang="en-US" sz="2400" dirty="0"/>
              <a:t> </a:t>
            </a:r>
          </a:p>
          <a:p>
            <a:pPr fontAlgn="base"/>
            <a:r>
              <a:rPr lang="en-US" dirty="0"/>
              <a:t> </a:t>
            </a:r>
          </a:p>
        </p:txBody>
      </p:sp>
      <p:sp>
        <p:nvSpPr>
          <p:cNvPr id="5" name="Subtitle 3"/>
          <p:cNvSpPr txBox="1">
            <a:spLocks/>
          </p:cNvSpPr>
          <p:nvPr/>
        </p:nvSpPr>
        <p:spPr>
          <a:xfrm>
            <a:off x="7739449" y="2209798"/>
            <a:ext cx="2990335" cy="26896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r>
              <a:rPr lang="en-US" dirty="0"/>
              <a:t> </a:t>
            </a:r>
            <a:r>
              <a:rPr lang="en-US" b="1" dirty="0">
                <a:solidFill>
                  <a:srgbClr val="00B050"/>
                </a:solidFill>
              </a:rPr>
              <a:t>Advisory Team</a:t>
            </a:r>
            <a:r>
              <a:rPr lang="en-US" dirty="0">
                <a:solidFill>
                  <a:srgbClr val="00B050"/>
                </a:solidFill>
              </a:rPr>
              <a:t> </a:t>
            </a:r>
          </a:p>
          <a:p>
            <a:pPr fontAlgn="base"/>
            <a:r>
              <a:rPr lang="en-US" dirty="0"/>
              <a:t>Barbara Hillery </a:t>
            </a:r>
          </a:p>
          <a:p>
            <a:pPr fontAlgn="base"/>
            <a:r>
              <a:rPr lang="en-US" dirty="0" err="1"/>
              <a:t>Lisandra</a:t>
            </a:r>
            <a:r>
              <a:rPr lang="en-US" dirty="0"/>
              <a:t> Ramos </a:t>
            </a:r>
          </a:p>
          <a:p>
            <a:pPr fontAlgn="base"/>
            <a:r>
              <a:rPr lang="en-US" dirty="0"/>
              <a:t>Jo-Ann Robinson </a:t>
            </a:r>
          </a:p>
          <a:p>
            <a:pPr fontAlgn="base"/>
            <a:r>
              <a:rPr lang="en-US" dirty="0"/>
              <a:t>Martha Santana </a:t>
            </a:r>
          </a:p>
        </p:txBody>
      </p:sp>
      <p:sp>
        <p:nvSpPr>
          <p:cNvPr id="6" name="Subtitle 3"/>
          <p:cNvSpPr txBox="1">
            <a:spLocks/>
          </p:cNvSpPr>
          <p:nvPr/>
        </p:nvSpPr>
        <p:spPr>
          <a:xfrm>
            <a:off x="4343400" y="2267463"/>
            <a:ext cx="2990335" cy="328895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r>
              <a:rPr lang="en-US" sz="2600" b="1" dirty="0">
                <a:solidFill>
                  <a:srgbClr val="00B050"/>
                </a:solidFill>
              </a:rPr>
              <a:t>Writing Team</a:t>
            </a:r>
            <a:r>
              <a:rPr lang="en-US" sz="2600" dirty="0">
                <a:solidFill>
                  <a:srgbClr val="00B050"/>
                </a:solidFill>
              </a:rPr>
              <a:t> </a:t>
            </a:r>
          </a:p>
          <a:p>
            <a:pPr fontAlgn="base"/>
            <a:r>
              <a:rPr lang="en-US" sz="2600" dirty="0"/>
              <a:t>Jillian Crocker </a:t>
            </a:r>
          </a:p>
          <a:p>
            <a:pPr fontAlgn="base"/>
            <a:r>
              <a:rPr lang="en-US" sz="2600" dirty="0"/>
              <a:t>Amanda Frisken </a:t>
            </a:r>
          </a:p>
          <a:p>
            <a:pPr fontAlgn="base"/>
            <a:r>
              <a:rPr lang="en-US" sz="2600" dirty="0"/>
              <a:t>Cristina Notaro </a:t>
            </a:r>
          </a:p>
          <a:p>
            <a:pPr fontAlgn="base"/>
            <a:r>
              <a:rPr lang="en-US" sz="2600" dirty="0"/>
              <a:t>Stephanie Schneider </a:t>
            </a:r>
          </a:p>
          <a:p>
            <a:pPr fontAlgn="base"/>
            <a:r>
              <a:rPr lang="en-US" sz="2600" dirty="0"/>
              <a:t>Shalei Simms </a:t>
            </a:r>
          </a:p>
          <a:p>
            <a:pPr fontAlgn="base"/>
            <a:r>
              <a:rPr lang="en-US" sz="2600" dirty="0"/>
              <a:t>Margaret </a:t>
            </a:r>
            <a:r>
              <a:rPr lang="en-US" sz="2600" dirty="0" err="1"/>
              <a:t>Torrell</a:t>
            </a:r>
            <a:r>
              <a:rPr lang="en-US" sz="2600" dirty="0"/>
              <a:t> </a:t>
            </a:r>
          </a:p>
          <a:p>
            <a:pPr fontAlgn="base"/>
            <a:r>
              <a:rPr lang="en-US" dirty="0"/>
              <a:t> </a:t>
            </a:r>
          </a:p>
        </p:txBody>
      </p:sp>
      <p:sp>
        <p:nvSpPr>
          <p:cNvPr id="7" name="Subtitle 3">
            <a:extLst>
              <a:ext uri="{FF2B5EF4-FFF2-40B4-BE49-F238E27FC236}">
                <a16:creationId xmlns:a16="http://schemas.microsoft.com/office/drawing/2014/main" id="{88B93A68-ED51-455C-8782-3E860331B13F}"/>
              </a:ext>
            </a:extLst>
          </p:cNvPr>
          <p:cNvSpPr txBox="1">
            <a:spLocks/>
          </p:cNvSpPr>
          <p:nvPr/>
        </p:nvSpPr>
        <p:spPr>
          <a:xfrm>
            <a:off x="7739449" y="4899454"/>
            <a:ext cx="2990335" cy="3288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r>
              <a:rPr lang="en-US" sz="2600" b="1" dirty="0">
                <a:solidFill>
                  <a:srgbClr val="00B050"/>
                </a:solidFill>
              </a:rPr>
              <a:t>Consultant</a:t>
            </a:r>
            <a:endParaRPr lang="en-US" sz="2600" dirty="0">
              <a:solidFill>
                <a:srgbClr val="00B050"/>
              </a:solidFill>
            </a:endParaRPr>
          </a:p>
          <a:p>
            <a:pPr fontAlgn="base"/>
            <a:r>
              <a:rPr lang="en-US" sz="2600" dirty="0"/>
              <a:t>Gladys </a:t>
            </a:r>
            <a:r>
              <a:rPr lang="en-US" sz="2600" dirty="0" err="1"/>
              <a:t>Schrynemakers</a:t>
            </a:r>
            <a:r>
              <a:rPr lang="en-US" dirty="0"/>
              <a:t> </a:t>
            </a:r>
          </a:p>
        </p:txBody>
      </p:sp>
    </p:spTree>
    <p:extLst>
      <p:ext uri="{BB962C8B-B14F-4D97-AF65-F5344CB8AC3E}">
        <p14:creationId xmlns:p14="http://schemas.microsoft.com/office/powerpoint/2010/main" val="338018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211775"/>
            <a:ext cx="6282266" cy="1456267"/>
          </a:xfrm>
        </p:spPr>
        <p:txBody>
          <a:bodyPr>
            <a:normAutofit/>
          </a:bodyPr>
          <a:lstStyle/>
          <a:p>
            <a:r>
              <a:rPr lang="en-US" dirty="0"/>
              <a:t>MSCHE action in response to the SUNY OW self study</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1799167"/>
            <a:ext cx="10960098" cy="4271433"/>
          </a:xfrm>
        </p:spPr>
        <p:txBody>
          <a:bodyPr>
            <a:normAutofit lnSpcReduction="10000"/>
          </a:bodyPr>
          <a:lstStyle/>
          <a:p>
            <a:pPr marL="0" indent="0">
              <a:buNone/>
            </a:pPr>
            <a:r>
              <a:rPr lang="en-US" sz="2000" dirty="0"/>
              <a:t>To acknowledge receipt of the self-study report. To note that the institution hosted a virtual site visit in lieu of an on-site visit in accordance with the United States Department of Education (USDE) guidelines published March 17, 2020. </a:t>
            </a:r>
            <a:r>
              <a:rPr lang="en-US" sz="2000" dirty="0">
                <a:solidFill>
                  <a:srgbClr val="00FFFF"/>
                </a:solidFill>
              </a:rPr>
              <a:t>To reaffirm accreditation. To request a supplemental information report, due March 1, 2022</a:t>
            </a:r>
            <a:r>
              <a:rPr lang="en-US" sz="2000" dirty="0"/>
              <a:t>, documenting further evidence of (1) the periodic assessment of the effectiveness of student learning opportunities (Standard III); (2) the periodic assessment of the effectiveness of student support programs and experiences (Standard IV); (3) clearly stated institutional and program-level goals which are aligned with each other and with the institution’s mission (Standard V); (4) organized and systematic assessments that evaluate the extent of student achievement (Standard V); (5) organized and systematic assessments that evaluate the extent of student achievement in general education (Standard V); (6) sufficient support to sustain the assessment of student achievement and to communicate results of assessment to stakeholders (Standard V); and (7) demonstrated and documented use of assessment results to improve educational effectiveness (Standard V).</a:t>
            </a:r>
            <a:r>
              <a:rPr lang="en-US" sz="2000" dirty="0">
                <a:solidFill>
                  <a:srgbClr val="00FFFF"/>
                </a:solidFill>
              </a:rPr>
              <a:t> To direct a follow-up team visit following submission of the supplemental information report. </a:t>
            </a:r>
            <a:r>
              <a:rPr lang="en-US" sz="2000" dirty="0"/>
              <a:t>To note the visit will also fulfill the verification requirements of the USDE guidelines. The next evaluation visit is scheduled for 2028-2029</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211775"/>
            <a:ext cx="6282266" cy="1456267"/>
          </a:xfrm>
        </p:spPr>
        <p:txBody>
          <a:bodyPr>
            <a:normAutofit/>
          </a:bodyPr>
          <a:lstStyle/>
          <a:p>
            <a:r>
              <a:rPr lang="en-US" dirty="0"/>
              <a:t>MSCHE action in response to the SUNY OW self study</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1799167"/>
            <a:ext cx="10960098" cy="4271433"/>
          </a:xfrm>
        </p:spPr>
        <p:txBody>
          <a:bodyPr>
            <a:normAutofit lnSpcReduction="10000"/>
          </a:bodyPr>
          <a:lstStyle/>
          <a:p>
            <a:pPr marL="0" indent="0">
              <a:buNone/>
            </a:pPr>
            <a:r>
              <a:rPr lang="en-US" sz="2000" dirty="0"/>
              <a:t>To acknowledge receipt of the self-study report. To note that the institution hosted a virtual site visit in lieu of an on-site visit in accordance with the United States Department of Education (USDE) guidelines published March 17, 2020. To reaffirm accreditation. To request a supplemental information report, due March 1, 2022, documenting further evidence of </a:t>
            </a:r>
            <a:r>
              <a:rPr lang="en-US" sz="2000" dirty="0">
                <a:solidFill>
                  <a:srgbClr val="00FFFF"/>
                </a:solidFill>
              </a:rPr>
              <a:t>(1) the periodic assessment of the effectiveness of student learning opportunities (Standard III);</a:t>
            </a:r>
            <a:r>
              <a:rPr lang="en-US" sz="2000" dirty="0"/>
              <a:t> (2) the periodic assessment of the effectiveness of student support programs and experiences (Standard IV); (3) clearly stated institutional and program-level goals which are aligned with each other and with the institution’s mission (Standard V); (4) organized and systematic assessments that evaluate the extent of student achievement (Standard V); (5) organized and systematic assessments that evaluate the extent of student achievement in general education (Standard V); (6) sufficient support to sustain the assessment of student achievement and to communicate results of assessment to stakeholders (Standard V); and (7) demonstrated and documented use of assessment results to improve educational effectiveness (Standard V). To direct a follow-up team visit following submission of the supplemental information report. To note the visit will also fulfill the verification requirements of the USDE guidelines. The next evaluation visit is scheduled for 2028-2029</a:t>
            </a:r>
          </a:p>
        </p:txBody>
      </p:sp>
    </p:spTree>
    <p:extLst>
      <p:ext uri="{BB962C8B-B14F-4D97-AF65-F5344CB8AC3E}">
        <p14:creationId xmlns:p14="http://schemas.microsoft.com/office/powerpoint/2010/main" val="295527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Feedback from the visiting team report on standard 3</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2142067"/>
            <a:ext cx="7174830" cy="4235116"/>
          </a:xfrm>
        </p:spPr>
        <p:txBody>
          <a:bodyPr>
            <a:normAutofit fontScale="92500" lnSpcReduction="10000"/>
          </a:bodyPr>
          <a:lstStyle/>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effectLst/>
                <a:ea typeface="Times New Roman" panose="02020603050405020304" pitchFamily="18" charset="0"/>
              </a:rPr>
              <a:t>Implement a learning outcomes-based </a:t>
            </a:r>
            <a:r>
              <a:rPr lang="en-US" sz="1800" dirty="0">
                <a:solidFill>
                  <a:srgbClr val="00FFFF"/>
                </a:solidFill>
                <a:effectLst/>
                <a:ea typeface="Times New Roman" panose="02020603050405020304" pitchFamily="18" charset="0"/>
              </a:rPr>
              <a:t>assessment plan for the Liberal Education, Honors, and First-Year Experience programs </a:t>
            </a:r>
            <a:r>
              <a:rPr lang="en-US" sz="1800" dirty="0">
                <a:effectLst/>
                <a:ea typeface="Times New Roman" panose="02020603050405020304" pitchFamily="18" charset="0"/>
              </a:rPr>
              <a:t>and communicate its results to the University community. </a:t>
            </a: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sz="1800" dirty="0">
              <a:effectLst/>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effectLst/>
                <a:ea typeface="Times New Roman" panose="02020603050405020304" pitchFamily="18" charset="0"/>
              </a:rPr>
              <a:t>Implement a </a:t>
            </a:r>
            <a:r>
              <a:rPr lang="en-US" sz="1800" dirty="0">
                <a:solidFill>
                  <a:srgbClr val="00FFFF"/>
                </a:solidFill>
                <a:effectLst/>
                <a:ea typeface="Times New Roman" panose="02020603050405020304" pitchFamily="18" charset="0"/>
              </a:rPr>
              <a:t>goals-based assessment process for all academic programs </a:t>
            </a:r>
            <a:r>
              <a:rPr lang="en-US" sz="1800" dirty="0">
                <a:effectLst/>
                <a:ea typeface="Times New Roman" panose="02020603050405020304" pitchFamily="18" charset="0"/>
              </a:rPr>
              <a:t>and units and communicate its results to the University community.  </a:t>
            </a: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sz="1800" dirty="0">
              <a:effectLst/>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effectLst/>
                <a:ea typeface="Times New Roman" panose="02020603050405020304" pitchFamily="18" charset="0"/>
              </a:rPr>
              <a:t>Implement </a:t>
            </a:r>
            <a:r>
              <a:rPr lang="en-US" sz="1800" dirty="0">
                <a:solidFill>
                  <a:srgbClr val="00FFFF"/>
                </a:solidFill>
                <a:effectLst/>
                <a:ea typeface="Times New Roman" panose="02020603050405020304" pitchFamily="18" charset="0"/>
              </a:rPr>
              <a:t>a periodic review process for all academic programs </a:t>
            </a:r>
            <a:r>
              <a:rPr lang="en-US" sz="1800" dirty="0">
                <a:effectLst/>
                <a:ea typeface="Times New Roman" panose="02020603050405020304" pitchFamily="18" charset="0"/>
              </a:rPr>
              <a:t>and units and communicate its results to the University community.  </a:t>
            </a: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sz="1800" dirty="0">
              <a:effectLst/>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solidFill>
                  <a:srgbClr val="00FFFF"/>
                </a:solidFill>
                <a:effectLst/>
                <a:ea typeface="Times New Roman" panose="02020603050405020304" pitchFamily="18" charset="0"/>
              </a:rPr>
              <a:t>Leverage the Center for Excellence in Teaching &amp; Learning as a venue for training and for assisting faculty and staff with the development of the academic assessment plans.  </a:t>
            </a: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sz="1800" dirty="0">
              <a:effectLst/>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effectLst/>
                <a:ea typeface="Times New Roman" panose="02020603050405020304" pitchFamily="18" charset="0"/>
              </a:rPr>
              <a:t>Conduct </a:t>
            </a:r>
            <a:r>
              <a:rPr lang="en-US" sz="1800" dirty="0">
                <a:solidFill>
                  <a:srgbClr val="00FFFF"/>
                </a:solidFill>
                <a:effectLst/>
                <a:ea typeface="Times New Roman" panose="02020603050405020304" pitchFamily="18" charset="0"/>
              </a:rPr>
              <a:t>a holistic review of course syllabi and content to ensure that course goals and intended learning outcomes are made evident to students</a:t>
            </a:r>
            <a:r>
              <a:rPr lang="en-US" sz="1800" dirty="0">
                <a:effectLst/>
                <a:ea typeface="Times New Roman" panose="02020603050405020304" pitchFamily="18" charset="0"/>
              </a:rPr>
              <a:t>, as well as their importance. </a:t>
            </a:r>
          </a:p>
          <a:p>
            <a:endParaRPr lang="en-US" dirty="0"/>
          </a:p>
        </p:txBody>
      </p:sp>
      <p:pic>
        <p:nvPicPr>
          <p:cNvPr id="1026" name="Picture 2" descr="Flat number 3 isolated on white background Vector Image">
            <a:extLst>
              <a:ext uri="{FF2B5EF4-FFF2-40B4-BE49-F238E27FC236}">
                <a16:creationId xmlns:a16="http://schemas.microsoft.com/office/drawing/2014/main" id="{6133DD39-FFEC-4FCE-A689-E219C0FA2E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76"/>
          <a:stretch/>
        </p:blipFill>
        <p:spPr bwMode="auto">
          <a:xfrm>
            <a:off x="8919711" y="1848451"/>
            <a:ext cx="2216799" cy="3161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80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211775"/>
            <a:ext cx="6282266" cy="1456267"/>
          </a:xfrm>
        </p:spPr>
        <p:txBody>
          <a:bodyPr>
            <a:normAutofit/>
          </a:bodyPr>
          <a:lstStyle/>
          <a:p>
            <a:r>
              <a:rPr lang="en-US" dirty="0"/>
              <a:t>MSCHE action in response to the SUNY OW self study</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1799167"/>
            <a:ext cx="10960098" cy="4271433"/>
          </a:xfrm>
        </p:spPr>
        <p:txBody>
          <a:bodyPr>
            <a:normAutofit lnSpcReduction="10000"/>
          </a:bodyPr>
          <a:lstStyle/>
          <a:p>
            <a:pPr marL="0" indent="0">
              <a:buNone/>
            </a:pPr>
            <a:r>
              <a:rPr lang="en-US" sz="2000" dirty="0"/>
              <a:t>To acknowledge receipt of the self-study report. To note that the institution hosted a virtual site visit in lieu of an on-site visit in accordance with the United States Department of Education (USDE) guidelines published March 17, 2020. To reaffirm accreditation. To request a supplemental information report, due March 1, 2022, documenting further evidence of (1) the periodic assessment of the effectiveness of student learning opportunities (Standard III); </a:t>
            </a:r>
            <a:r>
              <a:rPr lang="en-US" sz="2000" dirty="0">
                <a:solidFill>
                  <a:srgbClr val="00FFFF"/>
                </a:solidFill>
              </a:rPr>
              <a:t>(2) the periodic assessment of the effectiveness of student support programs and experiences (Standard IV); </a:t>
            </a:r>
            <a:r>
              <a:rPr lang="en-US" sz="2000" dirty="0"/>
              <a:t>(3) clearly stated institutional and program-level goals which are aligned with each other and with the institution’s mission (Standard V); (4) organized and systematic assessments that evaluate the extent of student achievement (Standard V); (5) organized and systematic assessments that evaluate the extent of student achievement in general education (Standard V); (6) sufficient support to sustain the assessment of student achievement and to communicate results of assessment to stakeholders (Standard V); and (7) demonstrated and documented use of assessment results to improve educational effectiveness (Standard V). To direct a follow-up team visit following submission of the supplemental information report. To note the visit will also fulfill the verification requirements of the USDE guidelines. The next evaluation visit is scheduled for 2028-2029</a:t>
            </a:r>
          </a:p>
        </p:txBody>
      </p:sp>
    </p:spTree>
    <p:extLst>
      <p:ext uri="{BB962C8B-B14F-4D97-AF65-F5344CB8AC3E}">
        <p14:creationId xmlns:p14="http://schemas.microsoft.com/office/powerpoint/2010/main" val="51553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Feedback from the visiting team report on standard 4</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2142067"/>
            <a:ext cx="6282266" cy="3649133"/>
          </a:xfrm>
        </p:spPr>
        <p:txBody>
          <a:bodyPr>
            <a:normAutofit/>
          </a:bodyPr>
          <a:lstStyle/>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effectLst/>
                <a:ea typeface="Times New Roman" panose="02020603050405020304" pitchFamily="18" charset="0"/>
              </a:rPr>
              <a:t>There is less than compelling information that the College </a:t>
            </a:r>
            <a:r>
              <a:rPr lang="en-US" sz="1800" dirty="0">
                <a:solidFill>
                  <a:srgbClr val="00FFFF"/>
                </a:solidFill>
                <a:effectLst/>
                <a:ea typeface="Times New Roman" panose="02020603050405020304" pitchFamily="18" charset="0"/>
              </a:rPr>
              <a:t>publishes information regarding student achievement, including student outcome measures.  </a:t>
            </a:r>
          </a:p>
          <a:p>
            <a:pPr marL="0" marR="0" lvl="0" indent="0" fontAlgn="base">
              <a:spcBef>
                <a:spcPts val="0"/>
              </a:spcBef>
              <a:spcAft>
                <a:spcPts val="0"/>
              </a:spcAft>
              <a:buSzPts val="1000"/>
              <a:buNone/>
              <a:tabLst>
                <a:tab pos="457200" algn="l"/>
              </a:tabLst>
            </a:pPr>
            <a:r>
              <a:rPr lang="en-US" sz="1800" dirty="0">
                <a:effectLst/>
                <a:ea typeface="Times New Roman" panose="02020603050405020304" pitchFamily="18" charset="0"/>
              </a:rPr>
              <a:t> </a:t>
            </a: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sz="1800" dirty="0">
              <a:effectLst/>
              <a:ea typeface="Times New Roman" panose="02020603050405020304" pitchFamily="18" charset="0"/>
            </a:endParaRP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effectLst/>
                <a:ea typeface="Times New Roman" panose="02020603050405020304" pitchFamily="18" charset="0"/>
              </a:rPr>
              <a:t>The College conducts periodic assessment of the effectiveness of programs supporting the student experience but the Self-Study describes </a:t>
            </a:r>
            <a:r>
              <a:rPr lang="en-US" sz="1800" dirty="0">
                <a:solidFill>
                  <a:srgbClr val="00FFFF"/>
                </a:solidFill>
                <a:effectLst/>
                <a:ea typeface="Times New Roman" panose="02020603050405020304" pitchFamily="18" charset="0"/>
              </a:rPr>
              <a:t>only the use of indirect measures (e.g., student satisfaction) as the means for such assessment. </a:t>
            </a:r>
            <a:endParaRPr lang="en-US" dirty="0">
              <a:solidFill>
                <a:srgbClr val="00FFFF"/>
              </a:solidFill>
            </a:endParaRPr>
          </a:p>
        </p:txBody>
      </p:sp>
      <p:pic>
        <p:nvPicPr>
          <p:cNvPr id="2050" name="Picture 2" descr="Number 4 - Symbolism and Meaning of the Number 4">
            <a:extLst>
              <a:ext uri="{FF2B5EF4-FFF2-40B4-BE49-F238E27FC236}">
                <a16:creationId xmlns:a16="http://schemas.microsoft.com/office/drawing/2014/main" id="{39E4FA3A-F093-49E0-88F3-DE54CDEBBC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403" r="15662"/>
          <a:stretch/>
        </p:blipFill>
        <p:spPr bwMode="auto">
          <a:xfrm>
            <a:off x="8213558" y="1801227"/>
            <a:ext cx="3015916" cy="265847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7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211775"/>
            <a:ext cx="6282266" cy="1456267"/>
          </a:xfrm>
        </p:spPr>
        <p:txBody>
          <a:bodyPr>
            <a:normAutofit/>
          </a:bodyPr>
          <a:lstStyle/>
          <a:p>
            <a:r>
              <a:rPr lang="en-US" dirty="0"/>
              <a:t>MSCHE action in response to the SUNY OW self study</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2" y="1799167"/>
            <a:ext cx="10960098" cy="4271433"/>
          </a:xfrm>
        </p:spPr>
        <p:txBody>
          <a:bodyPr>
            <a:normAutofit lnSpcReduction="10000"/>
          </a:bodyPr>
          <a:lstStyle/>
          <a:p>
            <a:pPr marL="0" indent="0">
              <a:buNone/>
            </a:pPr>
            <a:r>
              <a:rPr lang="en-US" sz="2000" dirty="0"/>
              <a:t>To acknowledge receipt of the self-study report. To note that the institution hosted a virtual site visit in lieu of an on-site visit in accordance with the United States Department of Education (USDE) guidelines published March 17, 2020. To reaffirm accreditation. To request a supplemental information report, due March 1, 2022, documenting further evidence of (1) the periodic assessment of the effectiveness of student learning opportunities (Standard III); (2) the periodic assessment of the effectiveness of student support programs and experiences (Standard IV); </a:t>
            </a:r>
            <a:r>
              <a:rPr lang="en-US" sz="2000" dirty="0">
                <a:solidFill>
                  <a:srgbClr val="00FFFF"/>
                </a:solidFill>
              </a:rPr>
              <a:t>(3) clearly stated institutional and program-level goals which are aligned with each other and with the institution’s mission (Standard V); (4) organized and systematic assessments that evaluate the extent of student achievement (Standard V); (5) organized and systematic assessments that evaluate the extent of student achievement in general education (Standard V); (6) sufficient support to sustain the assessment of student achievement and to communicate results of assessment to stakeholders (Standard V); and (7) demonstrated and documented use of assessment results to improve educational effectiveness (Standard V). </a:t>
            </a:r>
            <a:r>
              <a:rPr lang="en-US" sz="2000" dirty="0"/>
              <a:t>To direct a follow-up team visit following submission of the supplemental information report. To note the visit will also fulfill the verification requirements of the USDE guidelines. The next evaluation visit is scheduled for 2028-2029</a:t>
            </a:r>
          </a:p>
        </p:txBody>
      </p:sp>
    </p:spTree>
    <p:extLst>
      <p:ext uri="{BB962C8B-B14F-4D97-AF65-F5344CB8AC3E}">
        <p14:creationId xmlns:p14="http://schemas.microsoft.com/office/powerpoint/2010/main" val="278652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295658" y="463296"/>
            <a:ext cx="8653270" cy="1456267"/>
          </a:xfrm>
        </p:spPr>
        <p:txBody>
          <a:bodyPr>
            <a:normAutofit/>
          </a:bodyPr>
          <a:lstStyle/>
          <a:p>
            <a:r>
              <a:rPr lang="en-US" dirty="0"/>
              <a:t>Feedback from the visiting team report on standard 5: </a:t>
            </a:r>
            <a:r>
              <a:rPr lang="en-US" dirty="0">
                <a:solidFill>
                  <a:srgbClr val="00FFFF"/>
                </a:solidFill>
              </a:rPr>
              <a:t>PSLO</a:t>
            </a:r>
            <a:r>
              <a:rPr lang="en-US" cap="none" dirty="0">
                <a:solidFill>
                  <a:srgbClr val="00FFFF"/>
                </a:solidFill>
              </a:rPr>
              <a:t>s</a:t>
            </a:r>
            <a:endParaRPr lang="en-US" dirty="0">
              <a:solidFill>
                <a:srgbClr val="00FFFF"/>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09957" y="1422935"/>
            <a:ext cx="11372086" cy="5310293"/>
          </a:xfrm>
        </p:spPr>
        <p:txBody>
          <a:bodyPr>
            <a:normAutofit/>
          </a:bodyPr>
          <a:lstStyle/>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dirty="0">
                <a:effectLst/>
                <a:ea typeface="Times New Roman" panose="02020603050405020304" pitchFamily="18" charset="0"/>
              </a:rPr>
              <a:t>The Self-Study evidence inventory and the </a:t>
            </a:r>
            <a:r>
              <a:rPr lang="en-US" sz="1800" dirty="0">
                <a:solidFill>
                  <a:srgbClr val="00FFFF"/>
                </a:solidFill>
                <a:effectLst/>
                <a:ea typeface="Times New Roman" panose="02020603050405020304" pitchFamily="18" charset="0"/>
              </a:rPr>
              <a:t>College’s website failed to reveal clearly stated PSLOs</a:t>
            </a:r>
            <a:r>
              <a:rPr lang="en-US" sz="1800" dirty="0">
                <a:effectLst/>
                <a:ea typeface="Times New Roman" panose="02020603050405020304" pitchFamily="18" charset="0"/>
              </a:rPr>
              <a:t>.  Additional documentation was requested and a comprehensive list of academic programs and their PSLOs was provided.  A review of this information verified that PSLOs are clearly stated, though there is concern that the </a:t>
            </a:r>
            <a:r>
              <a:rPr lang="en-US" sz="1800" dirty="0">
                <a:solidFill>
                  <a:srgbClr val="00FFFF"/>
                </a:solidFill>
                <a:effectLst/>
                <a:ea typeface="Times New Roman" panose="02020603050405020304" pitchFamily="18" charset="0"/>
              </a:rPr>
              <a:t>PSLOs in certain academic programs do not sufficiently link to the underlying discipline(s) in the degree.  </a:t>
            </a: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dirty="0"/>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dirty="0"/>
              <a:t>Develop a process to ensure that </a:t>
            </a:r>
            <a:r>
              <a:rPr lang="en-US" dirty="0">
                <a:solidFill>
                  <a:srgbClr val="00FFFF"/>
                </a:solidFill>
              </a:rPr>
              <a:t>PSLOs are readily available to all institutional stakeholders and reviewed on a regular cycle.  </a:t>
            </a: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dirty="0"/>
          </a:p>
          <a:p>
            <a:pPr marL="342900" indent="-342900" fontAlgn="base">
              <a:spcAft>
                <a:spcPts val="0"/>
              </a:spcAft>
              <a:buSzPts val="1000"/>
              <a:buFont typeface="Symbol" panose="05050102010706020507" pitchFamily="18" charset="2"/>
              <a:buChar char=""/>
              <a:tabLst>
                <a:tab pos="457200" algn="l"/>
              </a:tabLst>
            </a:pPr>
            <a:endParaRPr lang="en-US" dirty="0">
              <a:solidFill>
                <a:srgbClr val="00FFFF"/>
              </a:solidFill>
            </a:endParaRP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dirty="0"/>
          </a:p>
        </p:txBody>
      </p:sp>
      <p:pic>
        <p:nvPicPr>
          <p:cNvPr id="3074" name="Picture 2" descr="Number 5 design template Stock Vector Image by ©kaer_dstock #81300672">
            <a:extLst>
              <a:ext uri="{FF2B5EF4-FFF2-40B4-BE49-F238E27FC236}">
                <a16:creationId xmlns:a16="http://schemas.microsoft.com/office/drawing/2014/main" id="{1AA2ADFC-97AF-437B-8B6B-4DAB32AE0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2124" y="216212"/>
            <a:ext cx="1832468" cy="18324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295658" y="0"/>
            <a:ext cx="8653270" cy="1456267"/>
          </a:xfrm>
        </p:spPr>
        <p:txBody>
          <a:bodyPr>
            <a:normAutofit/>
          </a:bodyPr>
          <a:lstStyle/>
          <a:p>
            <a:r>
              <a:rPr lang="en-US" dirty="0"/>
              <a:t>Feedback from the visiting team report on standard 5: </a:t>
            </a:r>
            <a:r>
              <a:rPr lang="en-US" cap="none" dirty="0">
                <a:solidFill>
                  <a:srgbClr val="00FFFF"/>
                </a:solidFill>
              </a:rPr>
              <a:t>CLOSING THE LOOP</a:t>
            </a:r>
            <a:endParaRPr lang="en-US" dirty="0">
              <a:solidFill>
                <a:srgbClr val="00FFFF"/>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09957" y="1764311"/>
            <a:ext cx="11372086" cy="3917161"/>
          </a:xfrm>
        </p:spPr>
        <p:txBody>
          <a:bodyPr>
            <a:normAutofit/>
          </a:bodyPr>
          <a:lstStyle/>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dirty="0"/>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dirty="0"/>
              <a:t>Create an assessment repository, using appropriate technologies to </a:t>
            </a:r>
            <a:r>
              <a:rPr lang="en-US" dirty="0">
                <a:solidFill>
                  <a:srgbClr val="00FFFF"/>
                </a:solidFill>
              </a:rPr>
              <a:t>ensure that closing the loop activities are monitored </a:t>
            </a:r>
            <a:r>
              <a:rPr lang="en-US" dirty="0"/>
              <a:t>and results are available and useable by all stakeholder groups. </a:t>
            </a:r>
          </a:p>
          <a:p>
            <a:pPr marL="0" marR="0" lvl="0" indent="0" fontAlgn="base">
              <a:spcBef>
                <a:spcPts val="0"/>
              </a:spcBef>
              <a:spcAft>
                <a:spcPts val="0"/>
              </a:spcAft>
              <a:buSzPts val="1000"/>
              <a:buNone/>
              <a:tabLst>
                <a:tab pos="457200" algn="l"/>
              </a:tabLst>
            </a:pPr>
            <a:endParaRPr lang="en-US" dirty="0"/>
          </a:p>
          <a:p>
            <a:pPr marL="342900" indent="-342900" fontAlgn="base">
              <a:spcAft>
                <a:spcPts val="0"/>
              </a:spcAft>
              <a:buSzPts val="1000"/>
              <a:buFont typeface="Symbol" panose="05050102010706020507" pitchFamily="18" charset="2"/>
              <a:buChar char=""/>
              <a:tabLst>
                <a:tab pos="457200" algn="l"/>
              </a:tabLst>
            </a:pPr>
            <a:r>
              <a:rPr lang="en-US" dirty="0"/>
              <a:t>The Liberal Education Program has not had a complete assessment cycle since the transition from GEP, and </a:t>
            </a:r>
            <a:r>
              <a:rPr lang="en-US" dirty="0">
                <a:solidFill>
                  <a:srgbClr val="00FFFF"/>
                </a:solidFill>
              </a:rPr>
              <a:t>only limited evidence is provided of any curricular changes.  </a:t>
            </a:r>
          </a:p>
          <a:p>
            <a:pPr marL="342900" indent="-342900" fontAlgn="base">
              <a:spcAft>
                <a:spcPts val="0"/>
              </a:spcAft>
              <a:buSzPts val="1000"/>
              <a:buFont typeface="Symbol" panose="05050102010706020507" pitchFamily="18" charset="2"/>
              <a:buChar char=""/>
              <a:tabLst>
                <a:tab pos="457200" algn="l"/>
              </a:tabLst>
            </a:pPr>
            <a:endParaRPr lang="en-US" dirty="0">
              <a:solidFill>
                <a:srgbClr val="00FFFF"/>
              </a:solidFill>
            </a:endParaRPr>
          </a:p>
          <a:p>
            <a:pPr marL="342900" indent="-342900" fontAlgn="base">
              <a:spcAft>
                <a:spcPts val="0"/>
              </a:spcAft>
              <a:buSzPts val="1000"/>
              <a:buFont typeface="Symbol" panose="05050102010706020507" pitchFamily="18" charset="2"/>
              <a:buChar char=""/>
              <a:tabLst>
                <a:tab pos="457200" algn="l"/>
              </a:tabLst>
            </a:pPr>
            <a:r>
              <a:rPr lang="en-US" dirty="0"/>
              <a:t>Limited evidence was provided to demonstrate </a:t>
            </a:r>
            <a:r>
              <a:rPr lang="en-US" dirty="0">
                <a:solidFill>
                  <a:srgbClr val="00FFFF"/>
                </a:solidFill>
              </a:rPr>
              <a:t>use of assessment results in SAS programs to improve curriculum or student learning.    </a:t>
            </a:r>
          </a:p>
          <a:p>
            <a:pPr marL="342900" indent="-342900" fontAlgn="base">
              <a:spcAft>
                <a:spcPts val="0"/>
              </a:spcAft>
              <a:buSzPts val="1000"/>
              <a:buFont typeface="Symbol" panose="05050102010706020507" pitchFamily="18" charset="2"/>
              <a:buChar char=""/>
              <a:tabLst>
                <a:tab pos="457200" algn="l"/>
              </a:tabLst>
            </a:pPr>
            <a:endParaRPr lang="en-US" dirty="0">
              <a:solidFill>
                <a:srgbClr val="00FFFF"/>
              </a:solidFill>
            </a:endParaRP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dirty="0"/>
          </a:p>
        </p:txBody>
      </p:sp>
      <p:pic>
        <p:nvPicPr>
          <p:cNvPr id="6" name="Picture 2" descr="Number 5 design template Stock Vector Image by ©kaer_dstock #81300672">
            <a:extLst>
              <a:ext uri="{FF2B5EF4-FFF2-40B4-BE49-F238E27FC236}">
                <a16:creationId xmlns:a16="http://schemas.microsoft.com/office/drawing/2014/main" id="{BA2207DE-E08A-47E9-AEEC-969B4A7ED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2124" y="216212"/>
            <a:ext cx="1832468" cy="18324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61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18835</TotalTime>
  <Words>1891</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Celestial</vt:lpstr>
      <vt:lpstr>SUNY Old Westbury MSCHE – Supplemental Information Report</vt:lpstr>
      <vt:lpstr>MSCHE action in response to the SUNY OW self study</vt:lpstr>
      <vt:lpstr>MSCHE action in response to the SUNY OW self study</vt:lpstr>
      <vt:lpstr>Feedback from the visiting team report on standard 3</vt:lpstr>
      <vt:lpstr>MSCHE action in response to the SUNY OW self study</vt:lpstr>
      <vt:lpstr>Feedback from the visiting team report on standard 4</vt:lpstr>
      <vt:lpstr>MSCHE action in response to the SUNY OW self study</vt:lpstr>
      <vt:lpstr>Feedback from the visiting team report on standard 5: PSLOs</vt:lpstr>
      <vt:lpstr>Feedback from the visiting team report on standard 5: CLOSING THE LOOP</vt:lpstr>
      <vt:lpstr>Feedback from the visiting team report on standard 5: infrastructure &amp; culture building</vt:lpstr>
      <vt:lpstr>Consequences </vt:lpstr>
      <vt:lpstr>What is an SIR? </vt:lpstr>
      <vt:lpstr>Middle States Liaison </vt:lpstr>
      <vt:lpstr>What do we need to do?</vt:lpstr>
      <vt:lpstr>MS RESPONSE COMMITTEE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SUNY Old Westbury MSCHE – Supplemental Information Report</dc:title>
  <dc:creator>Michael Kavic</dc:creator>
  <cp:lastModifiedBy>Michael Kavic</cp:lastModifiedBy>
  <cp:revision>1</cp:revision>
  <dcterms:created xsi:type="dcterms:W3CDTF">2021-11-17T16:14:09Z</dcterms:created>
  <dcterms:modified xsi:type="dcterms:W3CDTF">2021-11-30T18:09:44Z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