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57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30" y="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5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0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4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6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3A87-2C46-43EE-84FE-953D5397685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FB4C-EB71-430D-ABDC-068397E4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4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dwestbury.edu/policies/human-resourcesaffirmative-action/extra-service" TargetMode="External"/><Relationship Id="rId2" Type="http://schemas.openxmlformats.org/officeDocument/2006/relationships/hyperlink" Target="https://www.oldwestbury.edu/policies/computingtelecommunications/information-technology-purchas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ldwestbury.edu/campus-policy-libra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oldwestbury/viz/CourseEnrollmentandCapacityDashboard/Coverp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6528" y="1028342"/>
            <a:ext cx="89599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RESOLUTION ON THE APPROVAL OF CANDIDATES FOR GRADUATION</a:t>
            </a:r>
            <a:endParaRPr lang="en-US" b="0" dirty="0" smtClean="0">
              <a:effectLst/>
            </a:endParaRP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SPRING 2022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WHEREAS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 Registrar has prepared the list of candidates for graduation at the commencement ceremony on May 22, 2022; and 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WHEREAS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the Registrar will award the diploma only to those students who have met all requirements for the specific degree, as certified in conjunction with the faculty; therefore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BE IT RESOLVED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that the Faculty approve the list of candidates for the Spring 2022 commencement. 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6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43" y="106332"/>
            <a:ext cx="10515600" cy="1325563"/>
          </a:xfrm>
        </p:spPr>
        <p:txBody>
          <a:bodyPr/>
          <a:lstStyle/>
          <a:p>
            <a:r>
              <a:rPr lang="en-US" dirty="0" smtClean="0"/>
              <a:t>MSCHE Continuous Improvement for AA: Policy Concerns &amp; Institutional Efficiencies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28" y="1612840"/>
            <a:ext cx="10515600" cy="53831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Budgetary Planning and Allocations (in consultation with PBC to define some particulars for AY 2022-23, but best practice involves multiple areas, hiring, procurement, curriculum management, resource management – e.g., facilities)(Anticipate update at next faculty senate meeting, May 6</a:t>
            </a:r>
            <a:r>
              <a:rPr lang="en-US" baseline="30000" dirty="0" smtClean="0"/>
              <a:t>th</a:t>
            </a:r>
            <a:r>
              <a:rPr lang="en-US" dirty="0" smtClean="0"/>
              <a:t> and provost meeting, May 11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Technology Procurement Practices</a:t>
            </a:r>
          </a:p>
          <a:p>
            <a:pPr lvl="2"/>
            <a:r>
              <a:rPr lang="en-US" dirty="0" smtClean="0"/>
              <a:t>Silo-busting (where possible, consider interdivisional, inter-unit shared services – enterprise licensing that serves the broader institution as opposed to one school, one department, one unit, etc.).  Include technology inventory information in non-academic assessment plans.</a:t>
            </a:r>
          </a:p>
          <a:p>
            <a:pPr lvl="2"/>
            <a:r>
              <a:rPr lang="en-US" dirty="0" smtClean="0"/>
              <a:t>Comply with </a:t>
            </a:r>
            <a:r>
              <a:rPr lang="en-US" dirty="0" smtClean="0">
                <a:hlinkClick r:id="rId2"/>
              </a:rPr>
              <a:t>Information Technology Purchasing Policy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Personnel Actions</a:t>
            </a:r>
          </a:p>
          <a:p>
            <a:pPr lvl="2"/>
            <a:r>
              <a:rPr lang="en-US" dirty="0" smtClean="0"/>
              <a:t>AA working on procedures to improve processes (including addressing interdivisional parameters for processing)</a:t>
            </a:r>
          </a:p>
          <a:p>
            <a:pPr lvl="2"/>
            <a:r>
              <a:rPr lang="en-US" dirty="0" smtClean="0"/>
              <a:t>Conformance (e.g., </a:t>
            </a:r>
            <a:r>
              <a:rPr lang="en-US" dirty="0" smtClean="0">
                <a:hlinkClick r:id="rId3"/>
              </a:rPr>
              <a:t>Extra Service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Campus Policies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4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Improvement: Best Practices In Course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01" y="1825625"/>
            <a:ext cx="11749177" cy="488572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Opportunity to improve utilization of space and maximize institutional capacity.</a:t>
            </a:r>
          </a:p>
          <a:p>
            <a:r>
              <a:rPr lang="en-US" dirty="0" smtClean="0"/>
              <a:t>Opportunity to reconsider course scheduling as a tool that supports student success (e.g., time to degree; flexible learning options – synchronous/asynchronous, A/B semester options (accelerated and late start term options); off semesters, etc.)</a:t>
            </a:r>
          </a:p>
          <a:p>
            <a:r>
              <a:rPr lang="en-US" dirty="0" smtClean="0"/>
              <a:t>Opportunity to improve the overall educational experiences of students (access, affordability, engagement)</a:t>
            </a:r>
          </a:p>
          <a:p>
            <a:r>
              <a:rPr lang="en-US" dirty="0" smtClean="0"/>
              <a:t>Opportunity to examine scheduling as part of our student success strategy “story” (e.g., course completion, passing rates, etc.)</a:t>
            </a:r>
          </a:p>
          <a:p>
            <a:r>
              <a:rPr lang="en-US" dirty="0" smtClean="0"/>
              <a:t>Opportunities to grow our enrollment in light of space limitations (i.e. considering the right blend of course modalities that include distance education options)</a:t>
            </a:r>
          </a:p>
          <a:p>
            <a:r>
              <a:rPr lang="en-US" dirty="0" smtClean="0"/>
              <a:t>Opportunity to more closely examine options that improve enrollments for adult learners (e.g., peak scheduling during evening periods, off period scheduling)</a:t>
            </a:r>
          </a:p>
          <a:p>
            <a:r>
              <a:rPr lang="en-US" dirty="0" smtClean="0"/>
              <a:t>Opportunity to fine tune operations as we implement new tools and curricular changes (e-Catalog/curriculum management/course scheduler, complete year in advance scheduling, new GE framework, etc.)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6" y="51758"/>
            <a:ext cx="8574451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97247" y="5055404"/>
            <a:ext cx="327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https://public.tableau.com/app/profile/oldwestbury/viz/CourseEnrollmentandCapacityDashboard/Coverpage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18761" y="425570"/>
            <a:ext cx="2122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to assist depts. with course scheduling and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5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5715EA6DACD49A1BCDA9DFB62EB9F" ma:contentTypeVersion="16" ma:contentTypeDescription="Create a new document." ma:contentTypeScope="" ma:versionID="6cfc37cca9f0fed035254fd6f2a7eac0">
  <xsd:schema xmlns:xsd="http://www.w3.org/2001/XMLSchema" xmlns:xs="http://www.w3.org/2001/XMLSchema" xmlns:p="http://schemas.microsoft.com/office/2006/metadata/properties" xmlns:ns3="59c37131-d889-4bb3-8e80-8677b54d3007" xmlns:ns4="82dfdc95-9072-4f8e-900b-638c7fd59c59" targetNamespace="http://schemas.microsoft.com/office/2006/metadata/properties" ma:root="true" ma:fieldsID="9da8d278f9adf1b4a207089b130ba0a2" ns3:_="" ns4:_="">
    <xsd:import namespace="59c37131-d889-4bb3-8e80-8677b54d3007"/>
    <xsd:import namespace="82dfdc95-9072-4f8e-900b-638c7fd59c5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37131-d889-4bb3-8e80-8677b54d30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fdc95-9072-4f8e-900b-638c7fd59c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F63770-2695-4142-9F77-1A8F6E990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c37131-d889-4bb3-8e80-8677b54d3007"/>
    <ds:schemaRef ds:uri="82dfdc95-9072-4f8e-900b-638c7fd59c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5BF802-54EC-4B7D-B99D-B7901C03D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B73CE-A351-4DEA-823D-1265B62C825D}">
  <ds:schemaRefs>
    <ds:schemaRef ds:uri="82dfdc95-9072-4f8e-900b-638c7fd59c59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9c37131-d889-4bb3-8e80-8677b54d300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428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MSCHE Continuous Improvement for AA: Policy Concerns &amp; Institutional Efficiencies</vt:lpstr>
      <vt:lpstr>Continuous Improvement: Best Practices In Course Scheduling</vt:lpstr>
      <vt:lpstr>PowerPoint Presentation</vt:lpstr>
    </vt:vector>
  </TitlesOfParts>
  <Company>SUNY OLDWESTBURY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Quarless</dc:creator>
  <cp:lastModifiedBy>Duncan Quarless</cp:lastModifiedBy>
  <cp:revision>15</cp:revision>
  <dcterms:created xsi:type="dcterms:W3CDTF">2022-04-21T13:19:51Z</dcterms:created>
  <dcterms:modified xsi:type="dcterms:W3CDTF">2022-04-22T15:47:34Z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0x010100A365715EA6DACD49A1BCDA9DFB62EB9F</vt:lpwstr>
  </property>
</Properties>
</file>