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82" r:id="rId2"/>
    <p:sldId id="283" r:id="rId3"/>
    <p:sldId id="30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7" r:id="rId21"/>
    <p:sldId id="301" r:id="rId22"/>
    <p:sldId id="302" r:id="rId23"/>
    <p:sldId id="303" r:id="rId24"/>
    <p:sldId id="304" r:id="rId25"/>
    <p:sldId id="308" r:id="rId26"/>
    <p:sldId id="305" r:id="rId27"/>
    <p:sldId id="310" r:id="rId28"/>
    <p:sldId id="311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491"/>
    <a:srgbClr val="AACA3F"/>
    <a:srgbClr val="C0C5C1"/>
    <a:srgbClr val="353535"/>
    <a:srgbClr val="3C6E71"/>
    <a:srgbClr val="FFFCF9"/>
    <a:srgbClr val="CEE7E6"/>
    <a:srgbClr val="EAF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518702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604967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535954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484196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Silver Cree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 Lake:</a:t>
            </a:r>
            <a:br>
              <a:rPr lang="en-US"/>
            </a:br>
            <a:r>
              <a:rPr lang="en-US"/>
              <a:t>Tools of the Trade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Patrick Chorley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Factory V1</a:t>
            </a:r>
          </a:p>
          <a:p>
            <a:pPr lvl="1"/>
            <a:r>
              <a:rPr lang="en-US"/>
              <a:t>Simple</a:t>
            </a:r>
          </a:p>
          <a:p>
            <a:pPr lvl="1"/>
            <a:r>
              <a:rPr lang="en-US"/>
              <a:t>JSON</a:t>
            </a:r>
          </a:p>
          <a:p>
            <a:pPr lvl="1"/>
            <a:r>
              <a:rPr lang="en-US"/>
              <a:t>Not glamourous</a:t>
            </a:r>
          </a:p>
          <a:p>
            <a:pPr lvl="1"/>
            <a:r>
              <a:rPr lang="en-US"/>
              <a:t>The engine that runs ETL</a:t>
            </a:r>
          </a:p>
          <a:p>
            <a:pPr lvl="2"/>
            <a:r>
              <a:rPr lang="en-US"/>
              <a:t>Transformation handled outside of Data Factory with DF acting as a wrapper</a:t>
            </a:r>
          </a:p>
          <a:p>
            <a:pPr lvl="1"/>
            <a:r>
              <a:rPr lang="en-US"/>
              <a:t>Built in auditing</a:t>
            </a:r>
          </a:p>
          <a:p>
            <a:pPr lvl="1"/>
            <a:r>
              <a:rPr lang="en-US"/>
              <a:t>There are limitations</a:t>
            </a:r>
          </a:p>
          <a:p>
            <a:pPr lvl="2"/>
            <a:r>
              <a:rPr lang="en-US"/>
              <a:t>Cannot process Analysis Services models currently</a:t>
            </a:r>
          </a:p>
        </p:txBody>
      </p:sp>
    </p:spTree>
    <p:extLst>
      <p:ext uri="{BB962C8B-B14F-4D97-AF65-F5344CB8AC3E}">
        <p14:creationId xmlns:p14="http://schemas.microsoft.com/office/powerpoint/2010/main" val="40723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Factory V1 Sample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B4675B-5402-410F-B250-5015092D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29" y="2395997"/>
            <a:ext cx="1742242" cy="342294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04544A6-7BAF-4ABE-9D9E-A39678AA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2396112"/>
            <a:ext cx="4575065" cy="162851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B681EF-4E1E-49F8-88C7-152DD4BF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36" y="2395997"/>
            <a:ext cx="4012871" cy="37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Factory V1 Scheduler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4717D60-4867-4207-B593-C347C1BE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56" y="2268538"/>
            <a:ext cx="9343459" cy="39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U-SQL</a:t>
            </a:r>
          </a:p>
          <a:p>
            <a:pPr marL="383540" lvl="1"/>
            <a:r>
              <a:rPr lang="en-US"/>
              <a:t>Used for transformations</a:t>
            </a:r>
          </a:p>
          <a:p>
            <a:pPr marL="383540" lvl="1"/>
            <a:r>
              <a:rPr lang="en-US"/>
              <a:t>A combination of .NET and SQL</a:t>
            </a:r>
          </a:p>
          <a:p>
            <a:pPr marL="566420" lvl="2"/>
            <a:r>
              <a:rPr lang="en-US"/>
              <a:t>Very easy to learn</a:t>
            </a:r>
          </a:p>
          <a:p>
            <a:pPr marL="383540" lvl="1"/>
            <a:r>
              <a:rPr lang="en-US"/>
              <a:t>Data Factory V1 can execute U-SQL scripts</a:t>
            </a:r>
          </a:p>
          <a:p>
            <a:pPr marL="383540" lvl="1"/>
            <a:r>
              <a:rPr lang="en-US"/>
              <a:t>Extractors</a:t>
            </a:r>
          </a:p>
          <a:p>
            <a:pPr marL="566420" lvl="2"/>
            <a:r>
              <a:rPr lang="en-US"/>
              <a:t>Txt</a:t>
            </a:r>
          </a:p>
          <a:p>
            <a:pPr marL="566420" lvl="2"/>
            <a:r>
              <a:rPr lang="en-US"/>
              <a:t>Csv</a:t>
            </a:r>
          </a:p>
          <a:p>
            <a:pPr marL="566420" lvl="2"/>
            <a:r>
              <a:rPr lang="en-US" err="1"/>
              <a:t>Tsv</a:t>
            </a:r>
            <a:endParaRPr lang="en-US"/>
          </a:p>
          <a:p>
            <a:pPr marL="383540" lvl="1"/>
            <a:r>
              <a:rPr lang="en-US"/>
              <a:t>There are extensions for Python and R</a:t>
            </a:r>
          </a:p>
        </p:txBody>
      </p:sp>
    </p:spTree>
    <p:extLst>
      <p:ext uri="{BB962C8B-B14F-4D97-AF65-F5344CB8AC3E}">
        <p14:creationId xmlns:p14="http://schemas.microsoft.com/office/powerpoint/2010/main" val="5512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U-SQL Example</a:t>
            </a:r>
          </a:p>
          <a:p>
            <a:pPr lvl="1"/>
            <a:r>
              <a:rPr lang="en-US"/>
              <a:t>Use variables from Data Factory</a:t>
            </a:r>
          </a:p>
          <a:p>
            <a:pPr lvl="1"/>
            <a:r>
              <a:rPr lang="en-US"/>
              <a:t>Create table</a:t>
            </a:r>
          </a:p>
          <a:p>
            <a:pPr lvl="1"/>
            <a:r>
              <a:rPr lang="en-US"/>
              <a:t>Aggregate data</a:t>
            </a:r>
          </a:p>
          <a:p>
            <a:pPr lvl="2"/>
            <a:r>
              <a:rPr lang="en-US"/>
              <a:t>Fetch must accompany ORDER BY</a:t>
            </a:r>
          </a:p>
          <a:p>
            <a:pPr lvl="1"/>
            <a:r>
              <a:rPr lang="en-US"/>
              <a:t>Output transformed data</a:t>
            </a:r>
          </a:p>
          <a:p>
            <a:pPr lvl="1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177332-441E-4C7F-BC61-DE2DA224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68" y="1623923"/>
            <a:ext cx="3089211" cy="46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U-SQL Execution</a:t>
            </a:r>
          </a:p>
          <a:p>
            <a:pPr marL="383540" lvl="1"/>
            <a:r>
              <a:rPr lang="en-US"/>
              <a:t>Which stages read more data</a:t>
            </a:r>
          </a:p>
          <a:p>
            <a:pPr marL="383540" lvl="1"/>
            <a:r>
              <a:rPr lang="en-US"/>
              <a:t>Which stages are taking the longest</a:t>
            </a:r>
          </a:p>
          <a:p>
            <a:pPr marL="383540" lvl="1"/>
            <a:r>
              <a:rPr lang="en-US"/>
              <a:t>Which stages were successful</a:t>
            </a:r>
          </a:p>
          <a:p>
            <a:pPr marL="383540" lvl="1"/>
            <a:r>
              <a:rPr lang="en-US"/>
              <a:t>Diagnostics</a:t>
            </a:r>
          </a:p>
          <a:p>
            <a:pPr marL="566420" lvl="2"/>
            <a:r>
              <a:rPr lang="en-US"/>
              <a:t>How to improve performance</a:t>
            </a:r>
          </a:p>
          <a:p>
            <a:pPr marL="566420" lvl="2"/>
            <a:r>
              <a:rPr lang="en-US"/>
              <a:t>Model if more contains will make the job faster</a:t>
            </a:r>
          </a:p>
          <a:p>
            <a:pPr marL="383540" lvl="1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D42AFD-D3F8-4037-9B8B-3283B39B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27" y="1719071"/>
            <a:ext cx="5861887" cy="42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SSIS</a:t>
            </a:r>
          </a:p>
          <a:p>
            <a:pPr marL="361950"/>
            <a:r>
              <a:rPr lang="en-US" sz="1800"/>
              <a:t>Connection Managers</a:t>
            </a:r>
          </a:p>
          <a:p>
            <a:pPr marL="647700" lvl="2" indent="-285750">
              <a:buChar char="○"/>
            </a:pPr>
            <a:r>
              <a:rPr lang="en-US" sz="1400"/>
              <a:t>Azure Storage Connection Manager</a:t>
            </a:r>
          </a:p>
          <a:p>
            <a:pPr marL="647700" lvl="2" indent="-285750">
              <a:buChar char="○"/>
            </a:pPr>
            <a:r>
              <a:rPr lang="en-US" sz="1400"/>
              <a:t>Azure Subscription Connection Manager</a:t>
            </a:r>
          </a:p>
          <a:p>
            <a:pPr marL="647700" lvl="2" indent="-285750">
              <a:buChar char="○"/>
            </a:pPr>
            <a:r>
              <a:rPr lang="en-US" sz="1400"/>
              <a:t>Azure Data Lake Store Connection Manager</a:t>
            </a:r>
          </a:p>
          <a:p>
            <a:pPr marL="647700" lvl="2" indent="-285750">
              <a:buChar char="○"/>
            </a:pPr>
            <a:r>
              <a:rPr lang="en-US" sz="1400"/>
              <a:t>Azure Resource Manager Connection Manager</a:t>
            </a:r>
          </a:p>
          <a:p>
            <a:pPr marL="647700" lvl="2" indent="-285750">
              <a:buChar char="○"/>
            </a:pPr>
            <a:r>
              <a:rPr lang="en-US" sz="1400"/>
              <a:t>Azure HDInsight Connection Manager</a:t>
            </a:r>
          </a:p>
          <a:p>
            <a:pPr marL="361950"/>
            <a:r>
              <a:rPr lang="en-US" sz="1800"/>
              <a:t>Tasks</a:t>
            </a:r>
          </a:p>
          <a:p>
            <a:pPr marL="647700" lvl="2" indent="-285750">
              <a:buChar char="○"/>
            </a:pPr>
            <a:r>
              <a:rPr lang="en-US" sz="1400"/>
              <a:t>Azure Blob Upload Task</a:t>
            </a:r>
          </a:p>
          <a:p>
            <a:pPr marL="647700" lvl="2" indent="-285750">
              <a:buChar char="○"/>
            </a:pPr>
            <a:r>
              <a:rPr lang="en-US" sz="1400"/>
              <a:t>Azure Blob Download Task</a:t>
            </a:r>
          </a:p>
          <a:p>
            <a:pPr marL="647700" lvl="2" indent="-285750">
              <a:buChar char="○"/>
            </a:pPr>
            <a:r>
              <a:rPr lang="en-US" sz="1400"/>
              <a:t>Azure HDInsight Hive Task</a:t>
            </a:r>
          </a:p>
          <a:p>
            <a:pPr marL="647700" lvl="2" indent="-285750">
              <a:buChar char="○"/>
            </a:pPr>
            <a:r>
              <a:rPr lang="en-US" sz="1400"/>
              <a:t>Azure HDInsight Pig Task</a:t>
            </a:r>
          </a:p>
          <a:p>
            <a:pPr marL="647700" lvl="2" indent="-285750">
              <a:buChar char="○"/>
            </a:pPr>
            <a:r>
              <a:rPr lang="en-US" sz="1400"/>
              <a:t>Azure HDInsight Create Cluster Task</a:t>
            </a:r>
          </a:p>
          <a:p>
            <a:pPr marL="647700" lvl="2" indent="-285750">
              <a:buChar char="○"/>
            </a:pPr>
            <a:r>
              <a:rPr lang="en-US" sz="1400"/>
              <a:t>Azure HDInsight Delete Cluster Task</a:t>
            </a:r>
          </a:p>
          <a:p>
            <a:pPr marL="647700" lvl="2" indent="-285750">
              <a:buChar char="○"/>
            </a:pPr>
            <a:r>
              <a:rPr lang="en-US" sz="1400"/>
              <a:t>Azure SQL DW Upload Task</a:t>
            </a:r>
          </a:p>
          <a:p>
            <a:pPr marL="647700" lvl="2" indent="-285750">
              <a:buChar char="○"/>
            </a:pPr>
            <a:r>
              <a:rPr lang="en-US" sz="1400"/>
              <a:t>Azure Data Lake Store File System Task</a:t>
            </a:r>
          </a:p>
          <a:p>
            <a:pPr marL="361950"/>
            <a:r>
              <a:rPr lang="en-US" sz="1800"/>
              <a:t>Data Flow Components</a:t>
            </a:r>
          </a:p>
          <a:p>
            <a:pPr marL="647700" lvl="2" indent="-285750">
              <a:buChar char="○"/>
            </a:pPr>
            <a:r>
              <a:rPr lang="en-US" sz="1400"/>
              <a:t>Azure Blob Source</a:t>
            </a:r>
          </a:p>
          <a:p>
            <a:pPr marL="647700" lvl="2" indent="-285750">
              <a:buChar char="○"/>
            </a:pPr>
            <a:r>
              <a:rPr lang="en-US" sz="1400"/>
              <a:t>Azure Blob Destination</a:t>
            </a:r>
          </a:p>
          <a:p>
            <a:pPr marL="647700" lvl="2" indent="-285750">
              <a:buChar char="○"/>
            </a:pPr>
            <a:r>
              <a:rPr lang="en-US" sz="1400"/>
              <a:t>Azure Data Lake Store Source</a:t>
            </a:r>
          </a:p>
          <a:p>
            <a:pPr marL="647700" lvl="2" indent="-285750">
              <a:buChar char="○"/>
            </a:pPr>
            <a:r>
              <a:rPr lang="en-US" sz="1400"/>
              <a:t>Azure Data Lake Store Destination</a:t>
            </a:r>
          </a:p>
          <a:p>
            <a:pPr marL="361950"/>
            <a:r>
              <a:rPr lang="en-US" sz="1800"/>
              <a:t>Azure Blob &amp; ADLS File Enumerator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Data Factory V2</a:t>
            </a:r>
          </a:p>
          <a:p>
            <a:pPr marL="383540" lvl="1"/>
            <a:r>
              <a:rPr lang="en-US" dirty="0"/>
              <a:t>Execute SSIS task</a:t>
            </a:r>
            <a:endParaRPr lang="en-US" dirty="0">
              <a:solidFill>
                <a:schemeClr val="tx1"/>
              </a:solidFill>
            </a:endParaRPr>
          </a:p>
          <a:p>
            <a:pPr marL="383540" lvl="1"/>
            <a:r>
              <a:rPr lang="en-US" dirty="0"/>
              <a:t>Control Flow</a:t>
            </a:r>
            <a:endParaRPr lang="en-US" dirty="0">
              <a:cs typeface="Arial"/>
            </a:endParaRPr>
          </a:p>
          <a:p>
            <a:pPr marL="566420" lvl="2"/>
            <a:r>
              <a:rPr lang="en-US" dirty="0"/>
              <a:t>Like in SSIS</a:t>
            </a:r>
            <a:endParaRPr lang="en-US" dirty="0">
              <a:cs typeface="Arial"/>
            </a:endParaRPr>
          </a:p>
          <a:p>
            <a:pPr marL="566420" lvl="2"/>
            <a:r>
              <a:rPr lang="en-US" dirty="0"/>
              <a:t>Activity dependencies</a:t>
            </a:r>
            <a:endParaRPr lang="en-US" dirty="0">
              <a:cs typeface="Arial"/>
            </a:endParaRPr>
          </a:p>
          <a:p>
            <a:pPr marL="566420" lvl="2"/>
            <a:r>
              <a:rPr lang="en-US" dirty="0" err="1"/>
              <a:t>ForEach</a:t>
            </a:r>
            <a:r>
              <a:rPr lang="en-US" dirty="0"/>
              <a:t> and </a:t>
            </a:r>
            <a:r>
              <a:rPr lang="en-US" dirty="0" err="1"/>
              <a:t>DoUntil</a:t>
            </a:r>
            <a:endParaRPr lang="en-US" dirty="0"/>
          </a:p>
          <a:p>
            <a:pPr marL="566420" lvl="2"/>
            <a:r>
              <a:rPr lang="en-US" dirty="0" err="1"/>
              <a:t>GetMetaData</a:t>
            </a:r>
            <a:r>
              <a:rPr lang="en-US" dirty="0"/>
              <a:t> activity</a:t>
            </a:r>
            <a:endParaRPr lang="en-US" dirty="0">
              <a:cs typeface="Arial"/>
            </a:endParaRPr>
          </a:p>
          <a:p>
            <a:pPr marL="749300" lvl="3"/>
            <a:r>
              <a:rPr lang="en-US" dirty="0"/>
              <a:t>Validate or retrieve metadata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On-Demand Processing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Incremental load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Scheduling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Look-up Activity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7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PolyBase</a:t>
            </a:r>
            <a:endParaRPr lang="en-US"/>
          </a:p>
          <a:p>
            <a:pPr marL="383540" lvl="1"/>
            <a:r>
              <a:rPr lang="en-US"/>
              <a:t>Querying external data</a:t>
            </a:r>
          </a:p>
          <a:p>
            <a:pPr marL="383540" lvl="1"/>
            <a:r>
              <a:rPr lang="en-US"/>
              <a:t>Importing data</a:t>
            </a:r>
          </a:p>
          <a:p>
            <a:pPr marL="383540" lvl="1"/>
            <a:r>
              <a:rPr lang="en-US"/>
              <a:t>Exporting Data</a:t>
            </a:r>
          </a:p>
        </p:txBody>
      </p:sp>
    </p:spTree>
    <p:extLst>
      <p:ext uri="{BB962C8B-B14F-4D97-AF65-F5344CB8AC3E}">
        <p14:creationId xmlns:p14="http://schemas.microsoft.com/office/powerpoint/2010/main" val="38109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PolyBase</a:t>
            </a:r>
            <a:r>
              <a:rPr lang="en-US"/>
              <a:t> Example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38375"/>
            <a:ext cx="5762020" cy="1411437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752850"/>
            <a:ext cx="5447725" cy="25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lake?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"A data lake is a storage repository that holds a vast amount of raw data in its native format until it is needed. </a:t>
            </a:r>
            <a:r>
              <a:rPr lang="en-US"/>
              <a:t>While a hierarchical data warehouse stores data in files or folders, a data lake uses a flat architecture to store data. Each data element in a lake is assigned a unique identifier and tagged with a set of extended metadata tags. </a:t>
            </a:r>
            <a:r>
              <a:rPr lang="en-US" b="1"/>
              <a:t>When a business question arises, the data lake can be queried for relevant data, and that smaller set of data can then be analyzed to help answer the question." - </a:t>
            </a:r>
            <a:r>
              <a:rPr lang="en-US"/>
              <a:t>TechTarget.com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PolyBase</a:t>
            </a:r>
            <a:r>
              <a:rPr lang="en-US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6" y="2291934"/>
            <a:ext cx="6819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Lake Store/Data Lake Analytics</a:t>
            </a:r>
          </a:p>
          <a:p>
            <a:pPr marL="383540" lvl="1"/>
            <a:r>
              <a:rPr lang="en-US"/>
              <a:t>Could be used for staging and refinement</a:t>
            </a:r>
          </a:p>
          <a:p>
            <a:pPr marL="566420" lvl="2"/>
            <a:r>
              <a:rPr lang="en-US"/>
              <a:t>Would be a cheap way to refine data</a:t>
            </a:r>
          </a:p>
          <a:p>
            <a:pPr marL="383540" lvl="1"/>
            <a:r>
              <a:rPr lang="en-US"/>
              <a:t>Processing this way is currently offers less flexibility but the addition of SSIS can improve that</a:t>
            </a:r>
          </a:p>
          <a:p>
            <a:pPr marL="383540" lvl="1"/>
            <a:r>
              <a:rPr lang="en-US"/>
              <a:t>Allows access to a different set of users than SQL </a:t>
            </a:r>
            <a:r>
              <a:rPr lang="en-US" err="1"/>
              <a:t>would</a:t>
            </a:r>
            <a:r>
              <a:rPr lang="en-US" err="1">
                <a:solidFill>
                  <a:schemeClr val="tx1"/>
                </a:solidFill>
              </a:rPr>
              <a:t>l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Azure SQL Database</a:t>
            </a:r>
          </a:p>
          <a:p>
            <a:pPr marL="383540" lvl="1"/>
            <a:r>
              <a:rPr lang="en-US" dirty="0"/>
              <a:t>In memory OLTP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Always encrypted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Good for applications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/>
              <a:t>Allows for more queries</a:t>
            </a:r>
            <a:endParaRPr lang="en-US" dirty="0">
              <a:cs typeface="Arial"/>
            </a:endParaRPr>
          </a:p>
          <a:p>
            <a:pPr marL="383540" lvl="1"/>
            <a:endParaRPr lang="en-US"/>
          </a:p>
          <a:p>
            <a:r>
              <a:rPr lang="en-US" dirty="0"/>
              <a:t>Azure Data Warehouse</a:t>
            </a:r>
            <a:endParaRPr lang="en-US" dirty="0">
              <a:cs typeface="Arial"/>
            </a:endParaRPr>
          </a:p>
          <a:p>
            <a:pPr marL="383540" lvl="1"/>
            <a:r>
              <a:rPr lang="en-US" dirty="0" err="1">
                <a:solidFill>
                  <a:srgbClr val="FFFFFF"/>
                </a:solidFill>
              </a:rPr>
              <a:t>PolyBase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83540" lvl="1"/>
            <a:r>
              <a:rPr lang="en-US" dirty="0">
                <a:solidFill>
                  <a:srgbClr val="FFFFFF"/>
                </a:solidFill>
              </a:rPr>
              <a:t>Pause and Resume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83540" lvl="1"/>
            <a:r>
              <a:rPr lang="en-US" dirty="0">
                <a:solidFill>
                  <a:srgbClr val="FFFFFF"/>
                </a:solidFill>
              </a:rPr>
              <a:t>Good for Data Warehousing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566420" lvl="2"/>
            <a:r>
              <a:rPr lang="en-US" dirty="0">
                <a:solidFill>
                  <a:srgbClr val="FFFFFF"/>
                </a:solidFill>
              </a:rPr>
              <a:t>Go figure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566420" lvl="2"/>
            <a:endParaRPr lang="en-US" dirty="0">
              <a:solidFill>
                <a:srgbClr val="FFFFFF"/>
              </a:solidFill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</a:rPr>
              <a:t>You can use either or both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83540" lvl="1"/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Azure Analysis Services</a:t>
            </a:r>
          </a:p>
          <a:p>
            <a:pPr marL="383540" lvl="1"/>
            <a:r>
              <a:rPr lang="en-US" strike="sngStrike"/>
              <a:t>Cannot connect to Azure Data Lake</a:t>
            </a:r>
            <a:endParaRPr lang="en-US"/>
          </a:p>
          <a:p>
            <a:pPr marL="383540" lvl="1"/>
            <a:r>
              <a:rPr lang="en-US"/>
              <a:t>As of September you can connect to Azure Data Lake</a:t>
            </a:r>
          </a:p>
          <a:p>
            <a:pPr marL="383540" lvl="1"/>
            <a:r>
              <a:rPr lang="en-US"/>
              <a:t>Can connect to Azure SQL or Azure Data Warehouse</a:t>
            </a:r>
          </a:p>
          <a:p>
            <a:pPr marL="383540" lvl="1"/>
            <a:r>
              <a:rPr lang="en-US"/>
              <a:t>Missing some features</a:t>
            </a:r>
          </a:p>
          <a:p>
            <a:pPr marL="383540" lvl="1"/>
            <a:r>
              <a:rPr lang="en-US"/>
              <a:t>Data Factory currently lacks the ability to process an tabular model</a:t>
            </a:r>
          </a:p>
          <a:p>
            <a:pPr marL="383540" lvl="1"/>
            <a:r>
              <a:rPr lang="en-US"/>
              <a:t>You can deploy existing models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Power BI</a:t>
            </a:r>
          </a:p>
          <a:p>
            <a:pPr lvl="1"/>
            <a:r>
              <a:rPr lang="en-US" err="1"/>
              <a:t>Dashboarding</a:t>
            </a:r>
            <a:r>
              <a:rPr lang="en-US"/>
              <a:t> and collaboration tool</a:t>
            </a:r>
          </a:p>
          <a:p>
            <a:pPr marL="383540" lvl="1"/>
            <a:endParaRPr lang="en-US"/>
          </a:p>
          <a:p>
            <a:pPr marL="383540"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7" y="2562856"/>
            <a:ext cx="5908616" cy="368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5" y="2562856"/>
            <a:ext cx="4783336" cy="24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Power BI</a:t>
            </a:r>
          </a:p>
          <a:p>
            <a:pPr marL="383540" lvl="1"/>
            <a:r>
              <a:rPr lang="en-US"/>
              <a:t>Can connect to Azure Data Lake store</a:t>
            </a:r>
          </a:p>
          <a:p>
            <a:pPr marL="383540" lvl="1"/>
            <a:r>
              <a:rPr lang="en-US"/>
              <a:t>Agile!</a:t>
            </a:r>
          </a:p>
          <a:p>
            <a:pPr marL="383540" lvl="1"/>
            <a:r>
              <a:rPr lang="en-US"/>
              <a:t>Risky!</a:t>
            </a:r>
          </a:p>
          <a:p>
            <a:pPr marL="383540" lvl="1"/>
            <a:endParaRPr lang="en-US"/>
          </a:p>
          <a:p>
            <a:pPr marL="383540" lvl="1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CC5937-14F2-481F-9DF7-ED0605F5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955800"/>
            <a:ext cx="3944009" cy="428601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CEFA28F-63C3-47A1-892B-90A021AA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211927"/>
            <a:ext cx="4623461" cy="2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3540" lvl="1"/>
            <a:r>
              <a:rPr lang="en-US"/>
              <a:t>Azure Data Catalog</a:t>
            </a:r>
          </a:p>
          <a:p>
            <a:pPr marL="566420" lvl="2"/>
            <a:r>
              <a:rPr lang="en-US"/>
              <a:t>Manages datasets </a:t>
            </a:r>
          </a:p>
          <a:p>
            <a:pPr marL="566420" lvl="2"/>
            <a:r>
              <a:rPr lang="en-US"/>
              <a:t>Helps users:</a:t>
            </a:r>
          </a:p>
          <a:p>
            <a:pPr marL="749300" lvl="3"/>
            <a:r>
              <a:rPr lang="en-US"/>
              <a:t>Discover</a:t>
            </a:r>
          </a:p>
          <a:p>
            <a:pPr marL="749300" lvl="3"/>
            <a:r>
              <a:rPr lang="en-US"/>
              <a:t>Understand</a:t>
            </a:r>
          </a:p>
          <a:p>
            <a:pPr marL="749300" lvl="3"/>
            <a:r>
              <a:rPr lang="en-US"/>
              <a:t>Consume</a:t>
            </a:r>
          </a:p>
          <a:p>
            <a:pPr marL="383540" lvl="1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0B16803-1A7E-448D-93D7-23DA10CC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31" y="1845734"/>
            <a:ext cx="5952316" cy="4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BI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7EDB25-1974-404B-BD49-88E1C58C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28" y="1781175"/>
            <a:ext cx="8399430" cy="47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BI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0C8661-4674-4694-8FFD-52EE1376B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88" y="1733550"/>
            <a:ext cx="8664491" cy="48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3540" lvl="1"/>
            <a:r>
              <a:rPr lang="en-US"/>
              <a:t>Azure Data Lake offers new capabilities and options to customers</a:t>
            </a:r>
          </a:p>
          <a:p>
            <a:pPr marL="383540" lvl="1"/>
            <a:r>
              <a:rPr lang="en-US"/>
              <a:t>With growing data we need to reevaluate our approach</a:t>
            </a:r>
          </a:p>
          <a:p>
            <a:pPr marL="383540" lvl="1"/>
            <a:r>
              <a:rPr lang="en-US"/>
              <a:t>With more tools available we need to consider what is best for the task at hand and what are the limitations</a:t>
            </a:r>
          </a:p>
          <a:p>
            <a:pPr marL="383540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"A data warehouse is a subject-oriented, integrated, time-variant and non-volatile collection of data in support of management's decision making process.</a:t>
            </a:r>
          </a:p>
          <a:p>
            <a:pPr>
              <a:buFont typeface="Wingdings 2"/>
            </a:pPr>
            <a:r>
              <a:rPr lang="en-US" b="1" dirty="0"/>
              <a:t>Subject-Oriented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>
              <a:buFont typeface="Wingdings 2"/>
            </a:pPr>
            <a:r>
              <a:rPr lang="en-US" b="1" dirty="0"/>
              <a:t>Integrated</a:t>
            </a:r>
            <a:endParaRPr lang="en-US" dirty="0"/>
          </a:p>
          <a:p>
            <a:pPr>
              <a:buFont typeface="Wingdings 2"/>
            </a:pPr>
            <a:r>
              <a:rPr lang="en-US" b="1" dirty="0"/>
              <a:t>Time-Variant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>
              <a:buFont typeface="Wingdings 2"/>
            </a:pPr>
            <a:r>
              <a:rPr lang="en-US" b="1" dirty="0"/>
              <a:t>Non-volatile" - Bill Inmon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compare to </a:t>
            </a:r>
            <a:br>
              <a:rPr lang="en-US"/>
            </a:br>
            <a:r>
              <a:rPr lang="en-US"/>
              <a:t>a data warehouse?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462" y="1874838"/>
            <a:ext cx="7620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Data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Lake Store</a:t>
            </a:r>
          </a:p>
          <a:p>
            <a:pPr marL="383540" lvl="1"/>
            <a:r>
              <a:rPr lang="en-US"/>
              <a:t>Hadoop Distributed File System</a:t>
            </a:r>
          </a:p>
          <a:p>
            <a:pPr marL="383540" lvl="1"/>
            <a:r>
              <a:rPr lang="en-US"/>
              <a:t>Big data store</a:t>
            </a:r>
          </a:p>
          <a:p>
            <a:pPr marL="383540" lvl="1"/>
            <a:endParaRPr lang="en-US"/>
          </a:p>
          <a:p>
            <a:endParaRPr lang="en-US"/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C9EFA-8493-4D73-90F2-8BE34557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05" y="1845734"/>
            <a:ext cx="5581299" cy="4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Data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Lake Analytics</a:t>
            </a:r>
          </a:p>
          <a:p>
            <a:pPr marL="383540" lvl="1"/>
            <a:r>
              <a:rPr lang="en-US"/>
              <a:t>Runs analysis jobs primarily on big data sources</a:t>
            </a:r>
          </a:p>
          <a:p>
            <a:pPr marL="383540" lvl="1"/>
            <a:r>
              <a:rPr lang="en-US"/>
              <a:t>Has automatic scaling</a:t>
            </a:r>
          </a:p>
          <a:p>
            <a:pPr marL="383540" lvl="1"/>
            <a:r>
              <a:rPr lang="en-US"/>
              <a:t>Uses U-SQL</a:t>
            </a:r>
          </a:p>
          <a:p>
            <a:pPr marL="566420" lvl="2"/>
            <a:r>
              <a:rPr lang="en-US"/>
              <a:t>A combination of .NET and SQL</a:t>
            </a:r>
          </a:p>
          <a:p>
            <a:pPr marL="566420" lvl="2"/>
            <a:r>
              <a:rPr lang="en-US"/>
              <a:t>We'll talk more about it later</a:t>
            </a:r>
          </a:p>
          <a:p>
            <a:pPr marL="383540" lvl="1"/>
            <a:r>
              <a:rPr lang="en-US"/>
              <a:t>Can also be used to query Azure Blob storage and Azure SQL DB and DW</a:t>
            </a:r>
          </a:p>
          <a:p>
            <a:pPr marL="383540"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Lake (4 TB)</a:t>
            </a:r>
          </a:p>
          <a:p>
            <a:pPr marL="383540" lvl="1"/>
            <a:r>
              <a:rPr lang="en-US"/>
              <a:t>Pay-As-You-Go: $156 per month</a:t>
            </a:r>
          </a:p>
          <a:p>
            <a:pPr marL="383540" lvl="1"/>
            <a:r>
              <a:rPr lang="en-US"/>
              <a:t>Monthly Commitment: $140 per month</a:t>
            </a:r>
          </a:p>
          <a:p>
            <a:r>
              <a:rPr lang="en-US"/>
              <a:t>Hadoop (4 TB)</a:t>
            </a:r>
          </a:p>
          <a:p>
            <a:pPr marL="383540" lvl="1"/>
            <a:r>
              <a:rPr lang="en-US"/>
              <a:t>Server and storage: $4000</a:t>
            </a:r>
          </a:p>
          <a:p>
            <a:r>
              <a:rPr lang="en-US"/>
              <a:t>I'm not saying one is better than another.</a:t>
            </a:r>
            <a:endParaRPr lang="en-US">
              <a:solidFill>
                <a:srgbClr val="404040"/>
              </a:solidFill>
            </a:endParaRPr>
          </a:p>
          <a:p>
            <a:pPr marL="383540"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86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Files (raw, </a:t>
            </a:r>
            <a:r>
              <a:rPr lang="en-US" err="1"/>
              <a:t>structed</a:t>
            </a:r>
            <a:r>
              <a:rPr lang="en-US"/>
              <a:t>, semi-structured, and non-structured)</a:t>
            </a:r>
          </a:p>
          <a:p>
            <a:r>
              <a:rPr lang="en-US"/>
              <a:t>Blobs</a:t>
            </a:r>
          </a:p>
          <a:p>
            <a:r>
              <a:rPr lang="en-US"/>
              <a:t>Databases</a:t>
            </a:r>
          </a:p>
          <a:p>
            <a:r>
              <a:rPr lang="en-US"/>
              <a:t>Streaming</a:t>
            </a:r>
          </a:p>
          <a:p>
            <a:r>
              <a:rPr lang="en-US"/>
              <a:t>Event Hubs</a:t>
            </a:r>
          </a:p>
          <a:p>
            <a:r>
              <a:rPr lang="en-US"/>
              <a:t>Stream Analytics</a:t>
            </a:r>
          </a:p>
          <a:p>
            <a:r>
              <a:rPr lang="en-US"/>
              <a:t>HDInsight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ETL/ELT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Data Factory V1</a:t>
            </a:r>
          </a:p>
          <a:p>
            <a:r>
              <a:rPr lang="en-US"/>
              <a:t>U-SQL</a:t>
            </a:r>
          </a:p>
          <a:p>
            <a:r>
              <a:rPr lang="en-US"/>
              <a:t>Azure Data Factory V2</a:t>
            </a:r>
          </a:p>
          <a:p>
            <a:r>
              <a:rPr lang="en-US"/>
              <a:t>SSIS</a:t>
            </a:r>
          </a:p>
          <a:p>
            <a:r>
              <a:rPr lang="en-US" err="1"/>
              <a:t>PolyBase</a:t>
            </a:r>
            <a:endParaRPr lang="en-US"/>
          </a:p>
          <a:p>
            <a:r>
              <a:rPr lang="en-US"/>
              <a:t>Hadoop technologies (Hive, Pig, </a:t>
            </a:r>
            <a:r>
              <a:rPr lang="en-US" err="1"/>
              <a:t>MapReduce</a:t>
            </a:r>
            <a:r>
              <a:rPr lang="en-US"/>
              <a:t>, </a:t>
            </a:r>
            <a:r>
              <a:rPr lang="en-US" err="1"/>
              <a:t>HadoopStreaming</a:t>
            </a:r>
            <a:r>
              <a:rPr lang="en-US"/>
              <a:t>, and Spark) &lt;--Run on HDInsight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Business sales training presentation</vt:lpstr>
      <vt:lpstr>Azure Data Lake: Tools of the Trade</vt:lpstr>
      <vt:lpstr>What is a data lake?</vt:lpstr>
      <vt:lpstr>What is a data WAREHOUSE?</vt:lpstr>
      <vt:lpstr>How does it compare to  a data warehouse?</vt:lpstr>
      <vt:lpstr>What is Azure Data Lake</vt:lpstr>
      <vt:lpstr>What is Azure Data Lake</vt:lpstr>
      <vt:lpstr>Cost</vt:lpstr>
      <vt:lpstr>Sources</vt:lpstr>
      <vt:lpstr>ETL/ELT Overview</vt:lpstr>
      <vt:lpstr>ETL/ELT</vt:lpstr>
      <vt:lpstr>ETL/ELT</vt:lpstr>
      <vt:lpstr>ETL/ELT</vt:lpstr>
      <vt:lpstr>ETL/ELT</vt:lpstr>
      <vt:lpstr>ETL/ELT</vt:lpstr>
      <vt:lpstr>ETL/ELT</vt:lpstr>
      <vt:lpstr>ETL/ELT</vt:lpstr>
      <vt:lpstr>ETL/ELT</vt:lpstr>
      <vt:lpstr>ETL/ELT</vt:lpstr>
      <vt:lpstr>ETL/ELT</vt:lpstr>
      <vt:lpstr>ETL/ELT</vt:lpstr>
      <vt:lpstr>Destinations</vt:lpstr>
      <vt:lpstr>Destinations</vt:lpstr>
      <vt:lpstr>Destinations</vt:lpstr>
      <vt:lpstr>Destinations</vt:lpstr>
      <vt:lpstr>Destinations</vt:lpstr>
      <vt:lpstr>Destinations</vt:lpstr>
      <vt:lpstr>Traditional BI</vt:lpstr>
      <vt:lpstr>MODERN BI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Lake: Tools of the Trade</dc:title>
  <cp:revision>18</cp:revision>
  <dcterms:modified xsi:type="dcterms:W3CDTF">2018-01-08T01:02:54Z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