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82" r:id="rId2"/>
    <p:sldId id="283" r:id="rId3"/>
    <p:sldId id="286" r:id="rId4"/>
    <p:sldId id="287" r:id="rId5"/>
    <p:sldId id="288" r:id="rId6"/>
    <p:sldId id="290" r:id="rId7"/>
    <p:sldId id="289" r:id="rId8"/>
    <p:sldId id="291" r:id="rId9"/>
    <p:sldId id="292" r:id="rId10"/>
    <p:sldId id="293" r:id="rId11"/>
    <p:sldId id="294" r:id="rId12"/>
    <p:sldId id="295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A3F"/>
    <a:srgbClr val="7D8491"/>
    <a:srgbClr val="C0C5C1"/>
    <a:srgbClr val="353535"/>
    <a:srgbClr val="3C6E71"/>
    <a:srgbClr val="FFFCF9"/>
    <a:srgbClr val="CEE7E6"/>
    <a:srgbClr val="EAF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75" autoAdjust="0"/>
    <p:restoredTop sz="79777"/>
  </p:normalViewPr>
  <p:slideViewPr>
    <p:cSldViewPr snapToGrid="0" showGuides="1">
      <p:cViewPr>
        <p:scale>
          <a:sx n="100" d="100"/>
          <a:sy n="100" d="100"/>
        </p:scale>
        <p:origin x="-36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325D-7C6B-4659-A656-A772019985A7}" type="datetimeFigureOut">
              <a:rPr lang="en-US" smtClean="0"/>
              <a:t>12/26/17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6F1DE-7011-44EB-ACA9-621AFE57E0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5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FD80F-0FDC-4A05-9EF1-C028EC4EDC0A}" type="datetimeFigureOut">
              <a:rPr lang="en-US" smtClean="0"/>
              <a:t>12/26/17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39D5-9119-4C2A-87C5-029C8B6BF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step is to bring data or query for data 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docs.microsoft.com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-us/power-bi/desktop-data-sources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39D5-9119-4C2A-87C5-029C8B6BFF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62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BI allows for a</a:t>
            </a:r>
            <a:r>
              <a:rPr lang="en-US" baseline="0" dirty="0" smtClean="0"/>
              <a:t> number of data source</a:t>
            </a:r>
          </a:p>
          <a:p>
            <a:r>
              <a:rPr lang="en-US" baseline="0" dirty="0" smtClean="0"/>
              <a:t>My work with Power BI vision has been with limited data source types and a single data source at a time</a:t>
            </a:r>
          </a:p>
          <a:p>
            <a:r>
              <a:rPr lang="en-US" baseline="0" dirty="0" smtClean="0"/>
              <a:t>e.g. excel, SQL server, SharePoint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39D5-9119-4C2A-87C5-029C8B6BF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09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Power</a:t>
            </a:r>
            <a:r>
              <a:rPr lang="en-US" baseline="0" dirty="0" smtClean="0"/>
              <a:t> BI has the data various transformations can be performed in atomic operations</a:t>
            </a:r>
          </a:p>
          <a:p>
            <a:r>
              <a:rPr lang="en-US" baseline="0" dirty="0" smtClean="0"/>
              <a:t>e.g. setting types, </a:t>
            </a:r>
            <a:r>
              <a:rPr lang="en-US" baseline="0" dirty="0" err="1" smtClean="0"/>
              <a:t>unpivoting</a:t>
            </a:r>
            <a:r>
              <a:rPr lang="en-US" baseline="0" dirty="0" smtClean="0"/>
              <a:t> columns, add columns, edit columns,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39D5-9119-4C2A-87C5-029C8B6BF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36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r>
              <a:rPr lang="en-US" baseline="0" dirty="0" smtClean="0"/>
              <a:t> a single data source you may need to make multiples and model the data in such a way that it can be utilized by the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39D5-9119-4C2A-87C5-029C8B6BF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62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Tables can</a:t>
            </a:r>
            <a:r>
              <a:rPr lang="en-US" baseline="0" dirty="0" smtClean="0"/>
              <a:t> be added a model in order to leverage visualizations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39D5-9119-4C2A-87C5-029C8B6BFF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40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DAX</a:t>
            </a:r>
            <a:r>
              <a:rPr lang="en-US" baseline="0" dirty="0" smtClean="0"/>
              <a:t> to create measures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docs.microsoft.com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-us/power-bi/desktop-</a:t>
            </a:r>
            <a:r>
              <a:rPr lang="en-US" dirty="0" err="1" smtClean="0"/>
              <a:t>quickstart</a:t>
            </a:r>
            <a:r>
              <a:rPr lang="en-US" dirty="0" smtClean="0"/>
              <a:t>-learn-</a:t>
            </a:r>
            <a:r>
              <a:rPr lang="en-US" dirty="0" err="1" smtClean="0"/>
              <a:t>dax</a:t>
            </a:r>
            <a:r>
              <a:rPr lang="en-US" dirty="0" smtClean="0"/>
              <a:t>-basics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39D5-9119-4C2A-87C5-029C8B6BFF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4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203200" y="153923"/>
            <a:ext cx="8940800" cy="6553200"/>
          </a:xfrm>
          <a:prstGeom prst="rect">
            <a:avLst/>
          </a:prstGeom>
          <a:solidFill>
            <a:srgbClr val="7D8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rgbClr val="AAC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12/26/17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266" y="4518702"/>
            <a:ext cx="2489507" cy="17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355847"/>
            <a:ext cx="939800" cy="92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rgbClr val="7D8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47319"/>
            <a:ext cx="2608061" cy="6556248"/>
          </a:xfrm>
          <a:prstGeom prst="rect">
            <a:avLst/>
          </a:prstGeom>
          <a:solidFill>
            <a:srgbClr val="AAC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200" y="153923"/>
            <a:ext cx="8940800" cy="6553200"/>
          </a:xfrm>
          <a:prstGeom prst="rect">
            <a:avLst/>
          </a:prstGeom>
          <a:solidFill>
            <a:srgbClr val="7D8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rgbClr val="AAC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12/26/17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266" y="4604967"/>
            <a:ext cx="2489507" cy="17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355847"/>
            <a:ext cx="939800" cy="92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355847"/>
            <a:ext cx="939800" cy="92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2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355847"/>
            <a:ext cx="939800" cy="92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rgbClr val="7D8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50876"/>
            <a:ext cx="2641600" cy="6556248"/>
          </a:xfrm>
          <a:prstGeom prst="rect">
            <a:avLst/>
          </a:prstGeom>
          <a:solidFill>
            <a:srgbClr val="AAC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3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266" y="4535954"/>
            <a:ext cx="2489507" cy="17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2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solidFill>
            <a:srgbClr val="7D8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266" y="4484196"/>
            <a:ext cx="2489507" cy="17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92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199" y="152401"/>
            <a:ext cx="11752063" cy="1346447"/>
          </a:xfrm>
          <a:prstGeom prst="rect">
            <a:avLst/>
          </a:prstGeom>
          <a:solidFill>
            <a:srgbClr val="AAC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rgbClr val="7D8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Silver Cree 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355847"/>
            <a:ext cx="939800" cy="92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sz="2400" kern="1200" spc="15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20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6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Wingdings" pitchFamily="2" charset="2"/>
        <a:buChar char="§"/>
        <a:defRPr sz="1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§"/>
        <a:defRPr sz="13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2366010" indent="-17145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bi 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 dirty="0" smtClean="0"/>
              <a:t>Michael Lo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63528" y="3197455"/>
            <a:ext cx="547887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As used by one Business Analyst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29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" y="487680"/>
            <a:ext cx="108966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21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6" y="410210"/>
            <a:ext cx="10528300" cy="6045200"/>
          </a:xfrm>
          <a:prstGeom prst="rect">
            <a:avLst/>
          </a:prstGeom>
        </p:spPr>
      </p:pic>
      <p:sp>
        <p:nvSpPr>
          <p:cNvPr id="4" name="Down Arrow Callout 3"/>
          <p:cNvSpPr/>
          <p:nvPr/>
        </p:nvSpPr>
        <p:spPr>
          <a:xfrm>
            <a:off x="7965440" y="4389120"/>
            <a:ext cx="1137920" cy="1097280"/>
          </a:xfrm>
          <a:prstGeom prst="downArrowCallout">
            <a:avLst/>
          </a:prstGeom>
          <a:solidFill>
            <a:schemeClr val="tx1">
              <a:lumMod val="65000"/>
              <a:lumOff val="35000"/>
            </a:schemeClr>
          </a:solidFill>
          <a:ln w="47625" cap="rnd">
            <a:solidFill>
              <a:schemeClr val="bg1"/>
            </a:solidFill>
            <a:miter lim="800000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Highlight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36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51" y="425766"/>
            <a:ext cx="105029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28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90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Data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Transformation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Visualization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Examples</a:t>
            </a:r>
            <a:endParaRPr lang="en-US" sz="400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27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1" y="412611"/>
            <a:ext cx="8924925" cy="5943600"/>
          </a:xfrm>
          <a:prstGeom prst="rect">
            <a:avLst/>
          </a:prstGeom>
        </p:spPr>
      </p:pic>
      <p:sp>
        <p:nvSpPr>
          <p:cNvPr id="3" name="Right Arrow Callout 2"/>
          <p:cNvSpPr/>
          <p:nvPr/>
        </p:nvSpPr>
        <p:spPr>
          <a:xfrm>
            <a:off x="1041400" y="1079499"/>
            <a:ext cx="3081867" cy="500332"/>
          </a:xfrm>
          <a:prstGeom prst="rightArrowCallout">
            <a:avLst>
              <a:gd name="adj1" fmla="val 64304"/>
              <a:gd name="adj2" fmla="val 50000"/>
              <a:gd name="adj3" fmla="val 121456"/>
              <a:gd name="adj4" fmla="val 49511"/>
            </a:avLst>
          </a:prstGeom>
          <a:solidFill>
            <a:schemeClr val="tx1">
              <a:lumMod val="65000"/>
              <a:lumOff val="35000"/>
            </a:schemeClr>
          </a:solidFill>
          <a:ln w="47625" cap="rnd">
            <a:solidFill>
              <a:schemeClr val="bg1"/>
            </a:solidFill>
            <a:miter lim="800000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Data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16400" y="939800"/>
            <a:ext cx="821266" cy="787400"/>
          </a:xfrm>
          <a:prstGeom prst="ellipse">
            <a:avLst/>
          </a:prstGeom>
          <a:noFill/>
          <a:ln w="698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44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3375342" y="388189"/>
            <a:ext cx="544131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20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90" y="552155"/>
            <a:ext cx="11003280" cy="5801360"/>
          </a:xfrm>
          <a:prstGeom prst="rect">
            <a:avLst/>
          </a:prstGeom>
        </p:spPr>
      </p:pic>
      <p:sp>
        <p:nvSpPr>
          <p:cNvPr id="5" name="Right Arrow Callout 4"/>
          <p:cNvSpPr/>
          <p:nvPr/>
        </p:nvSpPr>
        <p:spPr>
          <a:xfrm>
            <a:off x="6206130" y="3452835"/>
            <a:ext cx="3081867" cy="1198831"/>
          </a:xfrm>
          <a:prstGeom prst="rightArrowCallout">
            <a:avLst>
              <a:gd name="adj1" fmla="val 36760"/>
              <a:gd name="adj2" fmla="val 30931"/>
              <a:gd name="adj3" fmla="val 71666"/>
              <a:gd name="adj4" fmla="val 49511"/>
            </a:avLst>
          </a:prstGeom>
          <a:solidFill>
            <a:schemeClr val="tx1">
              <a:lumMod val="65000"/>
              <a:lumOff val="35000"/>
            </a:schemeClr>
          </a:solidFill>
          <a:ln w="47625" cap="rnd">
            <a:solidFill>
              <a:schemeClr val="bg1"/>
            </a:solidFill>
            <a:miter lim="800000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</a:t>
            </a:r>
          </a:p>
          <a:p>
            <a:pPr algn="ctr"/>
            <a:r>
              <a:rPr lang="en-US" dirty="0" smtClean="0"/>
              <a:t>&amp;</a:t>
            </a:r>
          </a:p>
          <a:p>
            <a:pPr algn="ctr"/>
            <a:r>
              <a:rPr lang="en-US" dirty="0" smtClean="0"/>
              <a:t>Transform</a:t>
            </a:r>
          </a:p>
          <a:p>
            <a:pPr algn="ctr"/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87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567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3539601" y="308345"/>
            <a:ext cx="8132445" cy="5943600"/>
          </a:xfrm>
          <a:prstGeom prst="rect">
            <a:avLst/>
          </a:prstGeom>
        </p:spPr>
      </p:pic>
      <p:sp>
        <p:nvSpPr>
          <p:cNvPr id="5" name="Right Arrow Callout 4"/>
          <p:cNvSpPr/>
          <p:nvPr/>
        </p:nvSpPr>
        <p:spPr>
          <a:xfrm>
            <a:off x="426721" y="1889760"/>
            <a:ext cx="2966720" cy="1136306"/>
          </a:xfrm>
          <a:prstGeom prst="rightArrowCallout">
            <a:avLst>
              <a:gd name="adj1" fmla="val 36760"/>
              <a:gd name="adj2" fmla="val 27541"/>
              <a:gd name="adj3" fmla="val 71666"/>
              <a:gd name="adj4" fmla="val 53621"/>
            </a:avLst>
          </a:prstGeom>
          <a:solidFill>
            <a:schemeClr val="tx1">
              <a:lumMod val="65000"/>
              <a:lumOff val="35000"/>
            </a:schemeClr>
          </a:solidFill>
          <a:ln w="47625" cap="rnd">
            <a:solidFill>
              <a:schemeClr val="bg1"/>
            </a:solidFill>
            <a:miter lim="800000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Create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91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3606800" y="2036953"/>
            <a:ext cx="8229600" cy="4512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354965"/>
            <a:ext cx="3218688" cy="1572768"/>
          </a:xfrm>
          <a:prstGeom prst="rect">
            <a:avLst/>
          </a:prstGeom>
        </p:spPr>
      </p:pic>
      <p:sp>
        <p:nvSpPr>
          <p:cNvPr id="5" name="Right Arrow Callout 4"/>
          <p:cNvSpPr/>
          <p:nvPr/>
        </p:nvSpPr>
        <p:spPr>
          <a:xfrm>
            <a:off x="1341121" y="2763520"/>
            <a:ext cx="2966720" cy="1136306"/>
          </a:xfrm>
          <a:prstGeom prst="rightArrowCallout">
            <a:avLst>
              <a:gd name="adj1" fmla="val 36760"/>
              <a:gd name="adj2" fmla="val 27541"/>
              <a:gd name="adj3" fmla="val 71666"/>
              <a:gd name="adj4" fmla="val 53621"/>
            </a:avLst>
          </a:prstGeom>
          <a:solidFill>
            <a:schemeClr val="tx1">
              <a:lumMod val="65000"/>
              <a:lumOff val="35000"/>
            </a:schemeClr>
          </a:solidFill>
          <a:ln w="47625" cap="rnd">
            <a:solidFill>
              <a:schemeClr val="bg1"/>
            </a:solidFill>
            <a:miter lim="800000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41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96" y="604520"/>
            <a:ext cx="10680700" cy="5689600"/>
          </a:xfrm>
          <a:prstGeom prst="rect">
            <a:avLst/>
          </a:prstGeom>
        </p:spPr>
      </p:pic>
      <p:sp>
        <p:nvSpPr>
          <p:cNvPr id="4" name="Left Arrow Callout 3"/>
          <p:cNvSpPr/>
          <p:nvPr/>
        </p:nvSpPr>
        <p:spPr>
          <a:xfrm>
            <a:off x="8818880" y="2600959"/>
            <a:ext cx="1808480" cy="730713"/>
          </a:xfrm>
          <a:prstGeom prst="leftArrowCallout">
            <a:avLst>
              <a:gd name="adj1" fmla="val 38904"/>
              <a:gd name="adj2" fmla="val 33690"/>
              <a:gd name="adj3" fmla="val 61499"/>
              <a:gd name="adj4" fmla="val 64977"/>
            </a:avLst>
          </a:prstGeom>
          <a:solidFill>
            <a:schemeClr val="tx1">
              <a:lumMod val="65000"/>
              <a:lumOff val="35000"/>
            </a:schemeClr>
          </a:solidFill>
          <a:ln w="47625" cap="rnd">
            <a:solidFill>
              <a:schemeClr val="bg1"/>
            </a:solidFill>
            <a:miter lim="800000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Drilldown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23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ales training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training presentation.potx" id="{43A08E4F-B0EF-4939-AE80-92C3CECADCD8}" vid="{E3DA271C-F552-4722-8084-29919216053E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</TotalTime>
  <Words>161</Words>
  <Application>Microsoft Macintosh PowerPoint</Application>
  <PresentationFormat>Widescreen</PresentationFormat>
  <Paragraphs>34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Wingdings</vt:lpstr>
      <vt:lpstr>Wingdings 2</vt:lpstr>
      <vt:lpstr>Arial</vt:lpstr>
      <vt:lpstr>Business sales training presentation</vt:lpstr>
      <vt:lpstr>Power bi  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GoA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Michael Lo</dc:creator>
  <cp:lastModifiedBy>Michael Lo</cp:lastModifiedBy>
  <cp:revision>22</cp:revision>
  <dcterms:created xsi:type="dcterms:W3CDTF">2017-10-19T13:40:25Z</dcterms:created>
  <dcterms:modified xsi:type="dcterms:W3CDTF">2017-12-28T03:10:11Z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74066600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