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57"/>
  </p:notesMasterIdLst>
  <p:sldIdLst>
    <p:sldId id="256" r:id="rId2"/>
    <p:sldId id="258" r:id="rId3"/>
    <p:sldId id="261" r:id="rId4"/>
    <p:sldId id="293" r:id="rId5"/>
    <p:sldId id="294" r:id="rId6"/>
    <p:sldId id="297" r:id="rId7"/>
    <p:sldId id="295" r:id="rId8"/>
    <p:sldId id="298" r:id="rId9"/>
    <p:sldId id="306" r:id="rId10"/>
    <p:sldId id="307" r:id="rId11"/>
    <p:sldId id="308" r:id="rId12"/>
    <p:sldId id="313" r:id="rId13"/>
    <p:sldId id="309" r:id="rId14"/>
    <p:sldId id="314" r:id="rId15"/>
    <p:sldId id="315" r:id="rId16"/>
    <p:sldId id="316" r:id="rId17"/>
    <p:sldId id="311" r:id="rId18"/>
    <p:sldId id="310" r:id="rId19"/>
    <p:sldId id="323" r:id="rId20"/>
    <p:sldId id="325" r:id="rId21"/>
    <p:sldId id="324" r:id="rId22"/>
    <p:sldId id="318" r:id="rId23"/>
    <p:sldId id="319" r:id="rId24"/>
    <p:sldId id="321" r:id="rId25"/>
    <p:sldId id="320" r:id="rId26"/>
    <p:sldId id="317" r:id="rId27"/>
    <p:sldId id="271" r:id="rId28"/>
    <p:sldId id="269" r:id="rId29"/>
    <p:sldId id="276" r:id="rId30"/>
    <p:sldId id="264" r:id="rId31"/>
    <p:sldId id="272" r:id="rId32"/>
    <p:sldId id="274" r:id="rId33"/>
    <p:sldId id="265" r:id="rId34"/>
    <p:sldId id="275" r:id="rId35"/>
    <p:sldId id="278" r:id="rId36"/>
    <p:sldId id="277" r:id="rId37"/>
    <p:sldId id="273" r:id="rId38"/>
    <p:sldId id="327" r:id="rId39"/>
    <p:sldId id="292" r:id="rId40"/>
    <p:sldId id="291" r:id="rId41"/>
    <p:sldId id="279" r:id="rId42"/>
    <p:sldId id="280" r:id="rId43"/>
    <p:sldId id="290" r:id="rId44"/>
    <p:sldId id="288" r:id="rId45"/>
    <p:sldId id="281" r:id="rId46"/>
    <p:sldId id="283" r:id="rId47"/>
    <p:sldId id="282" r:id="rId48"/>
    <p:sldId id="289" r:id="rId49"/>
    <p:sldId id="328" r:id="rId50"/>
    <p:sldId id="285" r:id="rId51"/>
    <p:sldId id="286" r:id="rId52"/>
    <p:sldId id="312" r:id="rId53"/>
    <p:sldId id="305" r:id="rId54"/>
    <p:sldId id="303" r:id="rId55"/>
    <p:sldId id="304"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259" autoAdjust="0"/>
  </p:normalViewPr>
  <p:slideViewPr>
    <p:cSldViewPr>
      <p:cViewPr>
        <p:scale>
          <a:sx n="114" d="100"/>
          <a:sy n="114" d="100"/>
        </p:scale>
        <p:origin x="-1554" y="-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350F8B-63E3-4352-807C-E0628BC42179}" type="datetimeFigureOut">
              <a:rPr lang="en-US" smtClean="0"/>
              <a:t>5/1/2018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B7F55-B6D7-4231-A27C-BFBBC33A010F}" type="slidenum">
              <a:rPr lang="en-US" smtClean="0"/>
              <a:t>‹#›</a:t>
            </a:fld>
            <a:endParaRPr lang="en-US"/>
          </a:p>
        </p:txBody>
      </p:sp>
    </p:spTree>
    <p:extLst>
      <p:ext uri="{BB962C8B-B14F-4D97-AF65-F5344CB8AC3E}">
        <p14:creationId xmlns:p14="http://schemas.microsoft.com/office/powerpoint/2010/main" val="4046353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SSMS is now a separate product</a:t>
            </a:r>
            <a:r>
              <a:rPr lang="en-US" baseline="0" dirty="0" smtClean="0"/>
              <a:t> from SQL server, which means new features can be released separately from the database engine.</a:t>
            </a:r>
          </a:p>
          <a:p>
            <a:r>
              <a:rPr lang="en-US" baseline="0" dirty="0" smtClean="0"/>
              <a:t>We will have a quick look at the Vulnerability Assessment and SQL Discovery and Classification.</a:t>
            </a:r>
          </a:p>
          <a:p>
            <a:r>
              <a:rPr lang="en-US" baseline="0" dirty="0" smtClean="0"/>
              <a:t>If time allows we can dip into Data Masking and Row Level Security.</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FD2B7F55-B6D7-4231-A27C-BFBBC33A010F}" type="slidenum">
              <a:rPr lang="en-US" smtClean="0"/>
              <a:t>2</a:t>
            </a:fld>
            <a:endParaRPr lang="en-US"/>
          </a:p>
        </p:txBody>
      </p:sp>
    </p:spTree>
    <p:extLst>
      <p:ext uri="{BB962C8B-B14F-4D97-AF65-F5344CB8AC3E}">
        <p14:creationId xmlns:p14="http://schemas.microsoft.com/office/powerpoint/2010/main" val="4080832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Sample</a:t>
            </a:r>
            <a:r>
              <a:rPr lang="en-US" baseline="0" dirty="0" smtClean="0"/>
              <a:t> report</a:t>
            </a:r>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13</a:t>
            </a:fld>
            <a:endParaRPr lang="en-US"/>
          </a:p>
        </p:txBody>
      </p:sp>
    </p:spTree>
    <p:extLst>
      <p:ext uri="{BB962C8B-B14F-4D97-AF65-F5344CB8AC3E}">
        <p14:creationId xmlns:p14="http://schemas.microsoft.com/office/powerpoint/2010/main" val="2263761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Drill into issues and resolve OR make part of the baseline.</a:t>
            </a:r>
          </a:p>
          <a:p>
            <a:endParaRPr lang="en-CA" dirty="0" smtClean="0"/>
          </a:p>
          <a:p>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14</a:t>
            </a:fld>
            <a:endParaRPr lang="en-US"/>
          </a:p>
        </p:txBody>
      </p:sp>
    </p:spTree>
    <p:extLst>
      <p:ext uri="{BB962C8B-B14F-4D97-AF65-F5344CB8AC3E}">
        <p14:creationId xmlns:p14="http://schemas.microsoft.com/office/powerpoint/2010/main" val="2263761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Detailed description of issue, impact, the</a:t>
            </a:r>
            <a:r>
              <a:rPr lang="en-CA" baseline="0" dirty="0" smtClean="0"/>
              <a:t> query that supports the assessment and recommendations (if available)</a:t>
            </a:r>
          </a:p>
          <a:p>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15</a:t>
            </a:fld>
            <a:endParaRPr lang="en-US"/>
          </a:p>
        </p:txBody>
      </p:sp>
    </p:spTree>
    <p:extLst>
      <p:ext uri="{BB962C8B-B14F-4D97-AF65-F5344CB8AC3E}">
        <p14:creationId xmlns:p14="http://schemas.microsoft.com/office/powerpoint/2010/main" val="4254146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Open Assessment</a:t>
            </a:r>
            <a:r>
              <a:rPr lang="en-CA" baseline="0" dirty="0" smtClean="0"/>
              <a:t> on desktop.</a:t>
            </a:r>
          </a:p>
          <a:p>
            <a:r>
              <a:rPr lang="en-CA" baseline="0" dirty="0" smtClean="0"/>
              <a:t>Run scan on CRud1_Demo</a:t>
            </a:r>
          </a:p>
          <a:p>
            <a:endParaRPr lang="en-CA" dirty="0" smtClean="0"/>
          </a:p>
          <a:p>
            <a:endParaRPr lang="en-CA" dirty="0" smtClean="0"/>
          </a:p>
          <a:p>
            <a:r>
              <a:rPr lang="en-CA" dirty="0" smtClean="0"/>
              <a:t>Location for SCANs: C:\storage\_CRUD_AlwaysEncrypted Presentation\scans</a:t>
            </a:r>
          </a:p>
          <a:p>
            <a:endParaRPr lang="en-CA" dirty="0" smtClean="0"/>
          </a:p>
          <a:p>
            <a:r>
              <a:rPr lang="en-CA" dirty="0" smtClean="0"/>
              <a:t>Default location: C:\Users\flesherb.z\Documents\SQL Server Management Studio\Vulnerability Assessment Reports</a:t>
            </a:r>
          </a:p>
          <a:p>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16</a:t>
            </a:fld>
            <a:endParaRPr lang="en-US"/>
          </a:p>
        </p:txBody>
      </p:sp>
    </p:spTree>
    <p:extLst>
      <p:ext uri="{BB962C8B-B14F-4D97-AF65-F5344CB8AC3E}">
        <p14:creationId xmlns:p14="http://schemas.microsoft.com/office/powerpoint/2010/main" val="4254146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Where is the baseline information save? Will that be added to the database being assessed or is it added in the profile of the user running SSMS? </a:t>
            </a:r>
          </a:p>
          <a:p>
            <a:r>
              <a:rPr lang="en-US" dirty="0" smtClean="0"/>
              <a:t>The baseline is saved together with the scan results in the file system. A network file share can be used to share the scan results and baselines between different machines running SSMS.</a:t>
            </a:r>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17</a:t>
            </a:fld>
            <a:endParaRPr lang="en-US"/>
          </a:p>
        </p:txBody>
      </p:sp>
    </p:spTree>
    <p:extLst>
      <p:ext uri="{BB962C8B-B14F-4D97-AF65-F5344CB8AC3E}">
        <p14:creationId xmlns:p14="http://schemas.microsoft.com/office/powerpoint/2010/main" val="2263761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So when</a:t>
            </a:r>
            <a:r>
              <a:rPr lang="en-CA" baseline="0" dirty="0" smtClean="0"/>
              <a:t> I called the Vulnerability Assessment the easy button how easy is it?</a:t>
            </a:r>
          </a:p>
          <a:p>
            <a:r>
              <a:rPr lang="en-CA" baseline="0" dirty="0" smtClean="0"/>
              <a:t>Lets look at the value it delivers:</a:t>
            </a:r>
          </a:p>
          <a:p>
            <a:r>
              <a:rPr lang="en-CA" baseline="0" dirty="0" smtClean="0"/>
              <a:t>	compares a database /server to MS recommended best practices</a:t>
            </a:r>
          </a:p>
          <a:p>
            <a:r>
              <a:rPr lang="en-CA" baseline="0" dirty="0" smtClean="0"/>
              <a:t>	documents exceptions with baselines</a:t>
            </a:r>
          </a:p>
          <a:p>
            <a:r>
              <a:rPr lang="en-CA" baseline="0" dirty="0" smtClean="0"/>
              <a:t>	produces an artifact </a:t>
            </a:r>
          </a:p>
          <a:p>
            <a:r>
              <a:rPr lang="en-CA" baseline="0" dirty="0" smtClean="0"/>
              <a:t>	allows tracking over time</a:t>
            </a:r>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18</a:t>
            </a:fld>
            <a:endParaRPr lang="en-US"/>
          </a:p>
        </p:txBody>
      </p:sp>
    </p:spTree>
    <p:extLst>
      <p:ext uri="{BB962C8B-B14F-4D97-AF65-F5344CB8AC3E}">
        <p14:creationId xmlns:p14="http://schemas.microsoft.com/office/powerpoint/2010/main" val="3663650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clever Segue to the Data Classification part of the presentation.</a:t>
            </a:r>
          </a:p>
          <a:p>
            <a:r>
              <a:rPr lang="en-US" dirty="0" smtClean="0"/>
              <a:t>In the “Data Protection” Category one of the Security Checks is that Sensitive</a:t>
            </a:r>
            <a:r>
              <a:rPr lang="en-US" baseline="0" dirty="0" smtClean="0"/>
              <a:t> Data should be classified.</a:t>
            </a:r>
          </a:p>
          <a:p>
            <a:r>
              <a:rPr lang="en-US" baseline="0" dirty="0" smtClean="0"/>
              <a:t>Once classified then we can decide what to do with it.</a:t>
            </a:r>
          </a:p>
          <a:p>
            <a:r>
              <a:rPr lang="en-US" baseline="0" dirty="0" smtClean="0"/>
              <a:t>DDM, RLS, Always Encrypted are some suggestions.</a:t>
            </a:r>
            <a:endParaRPr lang="en-US" dirty="0" smtClean="0"/>
          </a:p>
          <a:p>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19</a:t>
            </a:fld>
            <a:endParaRPr lang="en-US"/>
          </a:p>
        </p:txBody>
      </p:sp>
    </p:spTree>
    <p:extLst>
      <p:ext uri="{BB962C8B-B14F-4D97-AF65-F5344CB8AC3E}">
        <p14:creationId xmlns:p14="http://schemas.microsoft.com/office/powerpoint/2010/main" val="2263761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DDM </a:t>
            </a:r>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20</a:t>
            </a:fld>
            <a:endParaRPr lang="en-US"/>
          </a:p>
        </p:txBody>
      </p:sp>
    </p:spTree>
    <p:extLst>
      <p:ext uri="{BB962C8B-B14F-4D97-AF65-F5344CB8AC3E}">
        <p14:creationId xmlns:p14="http://schemas.microsoft.com/office/powerpoint/2010/main" val="2263761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22</a:t>
            </a:fld>
            <a:endParaRPr lang="en-US"/>
          </a:p>
        </p:txBody>
      </p:sp>
    </p:spTree>
    <p:extLst>
      <p:ext uri="{BB962C8B-B14F-4D97-AF65-F5344CB8AC3E}">
        <p14:creationId xmlns:p14="http://schemas.microsoft.com/office/powerpoint/2010/main" val="1339118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Classify Data on ARISQLMONAPP\SQL2016_RTM	AEGIS_INSURANCE</a:t>
            </a:r>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23</a:t>
            </a:fld>
            <a:endParaRPr lang="en-US"/>
          </a:p>
        </p:txBody>
      </p:sp>
    </p:spTree>
    <p:extLst>
      <p:ext uri="{BB962C8B-B14F-4D97-AF65-F5344CB8AC3E}">
        <p14:creationId xmlns:p14="http://schemas.microsoft.com/office/powerpoint/2010/main" val="1339118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smtClean="0"/>
              <a:t>What are “digital information and IT assets”? Data or info that has explicit or potential value?</a:t>
            </a:r>
          </a:p>
          <a:p>
            <a:r>
              <a:rPr lang="en-US" u="sng" dirty="0" smtClean="0"/>
              <a:t>The</a:t>
            </a:r>
            <a:r>
              <a:rPr lang="en-US" u="sng" baseline="0" dirty="0" smtClean="0"/>
              <a:t> value comes from being able to deliver the right data at the right time to the right audience.</a:t>
            </a:r>
          </a:p>
          <a:p>
            <a:r>
              <a:rPr lang="en-US" u="sng" baseline="0" dirty="0" smtClean="0"/>
              <a:t>Note that the audience could be a human user, could be a process, could be an algorithm </a:t>
            </a:r>
            <a:r>
              <a:rPr lang="en-US" u="sng" dirty="0" smtClean="0"/>
              <a:t> </a:t>
            </a:r>
          </a:p>
          <a:p>
            <a:endParaRPr lang="en-US" u="sng" dirty="0" smtClean="0"/>
          </a:p>
          <a:p>
            <a:r>
              <a:rPr lang="en-US" u="sng" dirty="0" smtClean="0"/>
              <a:t>Is this a good working</a:t>
            </a:r>
            <a:r>
              <a:rPr lang="en-US" u="sng" baseline="0" dirty="0" smtClean="0"/>
              <a:t> definition of security?</a:t>
            </a:r>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4</a:t>
            </a:fld>
            <a:endParaRPr lang="en-US"/>
          </a:p>
        </p:txBody>
      </p:sp>
    </p:spTree>
    <p:extLst>
      <p:ext uri="{BB962C8B-B14F-4D97-AF65-F5344CB8AC3E}">
        <p14:creationId xmlns:p14="http://schemas.microsoft.com/office/powerpoint/2010/main" val="1905247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Classify Data on ARISQLMONAPP\SQL2016_RTM	AEGIS_INSURANCE</a:t>
            </a:r>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24</a:t>
            </a:fld>
            <a:endParaRPr lang="en-US"/>
          </a:p>
        </p:txBody>
      </p:sp>
    </p:spTree>
    <p:extLst>
      <p:ext uri="{BB962C8B-B14F-4D97-AF65-F5344CB8AC3E}">
        <p14:creationId xmlns:p14="http://schemas.microsoft.com/office/powerpoint/2010/main" val="1339118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Classify Data on ARISQLMONAPP\SQL2016_RTM	AEGIS_INSURANCE</a:t>
            </a:r>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25</a:t>
            </a:fld>
            <a:endParaRPr lang="en-US"/>
          </a:p>
        </p:txBody>
      </p:sp>
    </p:spTree>
    <p:extLst>
      <p:ext uri="{BB962C8B-B14F-4D97-AF65-F5344CB8AC3E}">
        <p14:creationId xmlns:p14="http://schemas.microsoft.com/office/powerpoint/2010/main" val="1339118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types of Data Masking can we do?</a:t>
            </a:r>
          </a:p>
          <a:p>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28</a:t>
            </a:fld>
            <a:endParaRPr lang="en-US"/>
          </a:p>
        </p:txBody>
      </p:sp>
    </p:spTree>
    <p:extLst>
      <p:ext uri="{BB962C8B-B14F-4D97-AF65-F5344CB8AC3E}">
        <p14:creationId xmlns:p14="http://schemas.microsoft.com/office/powerpoint/2010/main" val="490826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although users receive masked data when querying the masked column, the same users can update the data if they have write permissions. A proper access control policy should still be used to limit update permissions</a:t>
            </a:r>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35</a:t>
            </a:fld>
            <a:endParaRPr lang="en-US"/>
          </a:p>
        </p:txBody>
      </p:sp>
    </p:spTree>
    <p:extLst>
      <p:ext uri="{BB962C8B-B14F-4D97-AF65-F5344CB8AC3E}">
        <p14:creationId xmlns:p14="http://schemas.microsoft.com/office/powerpoint/2010/main" val="9754675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smtClean="0">
                <a:solidFill>
                  <a:schemeClr val="tx1"/>
                </a:solidFill>
                <a:latin typeface="+mn-lt"/>
                <a:ea typeface="+mn-ea"/>
                <a:cs typeface="+mn-cs"/>
              </a:rPr>
              <a:t>SELECT *</a:t>
            </a:r>
          </a:p>
          <a:p>
            <a:r>
              <a:rPr lang="en-CA" sz="1200" kern="1200" dirty="0" smtClean="0">
                <a:solidFill>
                  <a:schemeClr val="tx1"/>
                </a:solidFill>
                <a:latin typeface="+mn-lt"/>
                <a:ea typeface="+mn-ea"/>
                <a:cs typeface="+mn-cs"/>
              </a:rPr>
              <a:t>  FROM [RLS].[</a:t>
            </a:r>
            <a:r>
              <a:rPr lang="en-CA" sz="1200" kern="1200" dirty="0" err="1" smtClean="0">
                <a:solidFill>
                  <a:schemeClr val="tx1"/>
                </a:solidFill>
                <a:latin typeface="+mn-lt"/>
                <a:ea typeface="+mn-ea"/>
                <a:cs typeface="+mn-cs"/>
              </a:rPr>
              <a:t>dbo</a:t>
            </a:r>
            <a:r>
              <a:rPr lang="en-CA" sz="1200" kern="1200" dirty="0" smtClean="0">
                <a:solidFill>
                  <a:schemeClr val="tx1"/>
                </a:solidFill>
                <a:latin typeface="+mn-lt"/>
                <a:ea typeface="+mn-ea"/>
                <a:cs typeface="+mn-cs"/>
              </a:rPr>
              <a:t>].[Customer]</a:t>
            </a:r>
          </a:p>
          <a:p>
            <a:endParaRPr lang="en-CA" sz="1200" kern="1200" dirty="0" smtClean="0">
              <a:solidFill>
                <a:schemeClr val="tx1"/>
              </a:solidFill>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38</a:t>
            </a:fld>
            <a:endParaRPr lang="en-US"/>
          </a:p>
        </p:txBody>
      </p:sp>
    </p:spTree>
    <p:extLst>
      <p:ext uri="{BB962C8B-B14F-4D97-AF65-F5344CB8AC3E}">
        <p14:creationId xmlns:p14="http://schemas.microsoft.com/office/powerpoint/2010/main" val="23068136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may have scrimped</a:t>
            </a:r>
            <a:r>
              <a:rPr lang="en-US" baseline="0" dirty="0" smtClean="0"/>
              <a:t> on the UAT…</a:t>
            </a:r>
          </a:p>
          <a:p>
            <a:r>
              <a:rPr lang="en-US" baseline="0" dirty="0" smtClean="0"/>
              <a:t>Lets have a look at the data and what the users saw</a:t>
            </a:r>
          </a:p>
          <a:p>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39</a:t>
            </a:fld>
            <a:endParaRPr lang="en-US"/>
          </a:p>
        </p:txBody>
      </p:sp>
    </p:spTree>
    <p:extLst>
      <p:ext uri="{BB962C8B-B14F-4D97-AF65-F5344CB8AC3E}">
        <p14:creationId xmlns:p14="http://schemas.microsoft.com/office/powerpoint/2010/main" val="3794990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For applications that do not use windows integrated</a:t>
            </a:r>
            <a:r>
              <a:rPr lang="en-CA" baseline="0" dirty="0" smtClean="0"/>
              <a:t> security</a:t>
            </a:r>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48</a:t>
            </a:fld>
            <a:endParaRPr lang="en-US"/>
          </a:p>
        </p:txBody>
      </p:sp>
    </p:spTree>
    <p:extLst>
      <p:ext uri="{BB962C8B-B14F-4D97-AF65-F5344CB8AC3E}">
        <p14:creationId xmlns:p14="http://schemas.microsoft.com/office/powerpoint/2010/main" val="2239913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DML is</a:t>
            </a:r>
            <a:r>
              <a:rPr lang="en-US" baseline="0" dirty="0" smtClean="0"/>
              <a:t> used to make changes, we grant and deny specific statements to specific users to </a:t>
            </a:r>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5</a:t>
            </a:fld>
            <a:endParaRPr lang="en-US"/>
          </a:p>
        </p:txBody>
      </p:sp>
    </p:spTree>
    <p:extLst>
      <p:ext uri="{BB962C8B-B14F-4D97-AF65-F5344CB8AC3E}">
        <p14:creationId xmlns:p14="http://schemas.microsoft.com/office/powerpoint/2010/main" val="3494028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Atomicity, Consistency, Isolation, Durability </a:t>
            </a:r>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6</a:t>
            </a:fld>
            <a:endParaRPr lang="en-US"/>
          </a:p>
        </p:txBody>
      </p:sp>
    </p:spTree>
    <p:extLst>
      <p:ext uri="{BB962C8B-B14F-4D97-AF65-F5344CB8AC3E}">
        <p14:creationId xmlns:p14="http://schemas.microsoft.com/office/powerpoint/2010/main" val="3494028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7</a:t>
            </a:fld>
            <a:endParaRPr lang="en-US"/>
          </a:p>
        </p:txBody>
      </p:sp>
    </p:spTree>
    <p:extLst>
      <p:ext uri="{BB962C8B-B14F-4D97-AF65-F5344CB8AC3E}">
        <p14:creationId xmlns:p14="http://schemas.microsoft.com/office/powerpoint/2010/main" val="797653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VA service runs a scan directly on your database. Basically it just runs a series of queries against a checklist.</a:t>
            </a:r>
          </a:p>
          <a:p>
            <a:r>
              <a:rPr lang="en-US" sz="1200" b="0" i="0" kern="1200" dirty="0" smtClean="0">
                <a:solidFill>
                  <a:schemeClr val="tx1"/>
                </a:solidFill>
                <a:effectLst/>
                <a:latin typeface="+mn-lt"/>
                <a:ea typeface="+mn-ea"/>
                <a:cs typeface="+mn-cs"/>
              </a:rPr>
              <a:t>The service employs a knowledge base of rules that flag security vulnerabilities and highlight deviations from best practices, such as misconfigurations, excessive permissions, and unprotected sensitive data. The rules are based on Microsoft’s recommended best practices, and focus on the security issues that present the biggest risks to your database and its valuable data. These rules also represent many of the requirements from various regulatory bodies to meet their compliance standards.</a:t>
            </a:r>
          </a:p>
          <a:p>
            <a:endParaRPr lang="en-CA" dirty="0" smtClean="0"/>
          </a:p>
          <a:p>
            <a:r>
              <a:rPr lang="en-CA" dirty="0" smtClean="0"/>
              <a:t>Re Automation:</a:t>
            </a:r>
            <a:r>
              <a:rPr lang="en-CA" baseline="0" dirty="0" smtClean="0"/>
              <a:t> haven’t found if it is exposed with </a:t>
            </a:r>
            <a:r>
              <a:rPr lang="en-CA" baseline="0" dirty="0" err="1" smtClean="0"/>
              <a:t>Powershell</a:t>
            </a:r>
            <a:r>
              <a:rPr lang="en-CA" baseline="0" dirty="0" smtClean="0"/>
              <a:t> yet. </a:t>
            </a:r>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9</a:t>
            </a:fld>
            <a:endParaRPr lang="en-US"/>
          </a:p>
        </p:txBody>
      </p:sp>
    </p:spTree>
    <p:extLst>
      <p:ext uri="{BB962C8B-B14F-4D97-AF65-F5344CB8AC3E}">
        <p14:creationId xmlns:p14="http://schemas.microsoft.com/office/powerpoint/2010/main" val="337495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VA service runs a scan directly on your database. The service employs a knowledge base of rules that flag security vulnerabilities and highlight deviations from best practices, such as misconfigurations, excessive permissions, and unprotected sensitive data. The rules are based on Microsoft’s recommended best practices, and focus on the security issues that present the biggest risks to your database and its valuable data. </a:t>
            </a:r>
            <a:r>
              <a:rPr lang="en-US" sz="1200" b="0" i="0" kern="1200" smtClean="0">
                <a:solidFill>
                  <a:schemeClr val="tx1"/>
                </a:solidFill>
                <a:effectLst/>
                <a:latin typeface="+mn-lt"/>
                <a:ea typeface="+mn-ea"/>
                <a:cs typeface="+mn-cs"/>
              </a:rPr>
              <a:t>These rules also represent many of the requirements from various regulatory bodies to meet their compliance standards.</a:t>
            </a:r>
            <a:endParaRPr lang="en-CA"/>
          </a:p>
        </p:txBody>
      </p:sp>
      <p:sp>
        <p:nvSpPr>
          <p:cNvPr id="4" name="Slide Number Placeholder 3"/>
          <p:cNvSpPr>
            <a:spLocks noGrp="1"/>
          </p:cNvSpPr>
          <p:nvPr>
            <p:ph type="sldNum" sz="quarter" idx="10"/>
          </p:nvPr>
        </p:nvSpPr>
        <p:spPr/>
        <p:txBody>
          <a:bodyPr/>
          <a:lstStyle/>
          <a:p>
            <a:fld id="{FD2B7F55-B6D7-4231-A27C-BFBBC33A010F}" type="slidenum">
              <a:rPr lang="en-US" smtClean="0"/>
              <a:t>10</a:t>
            </a:fld>
            <a:endParaRPr lang="en-US"/>
          </a:p>
        </p:txBody>
      </p:sp>
    </p:spTree>
    <p:extLst>
      <p:ext uri="{BB962C8B-B14F-4D97-AF65-F5344CB8AC3E}">
        <p14:creationId xmlns:p14="http://schemas.microsoft.com/office/powerpoint/2010/main" val="337495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VA service runs a scan directly on your database. The service employs a knowledge base of rules that flag security vulnerabilities and highlight deviations from best practices, such as misconfigurations, excessive permissions, and unprotected sensitive data. The rules are based on Microsoft’s recommended best practices, and focus on the security issues that present the biggest risks to your database and its valuable data. </a:t>
            </a:r>
            <a:r>
              <a:rPr lang="en-US" sz="1200" b="0" i="0" kern="1200" smtClean="0">
                <a:solidFill>
                  <a:schemeClr val="tx1"/>
                </a:solidFill>
                <a:effectLst/>
                <a:latin typeface="+mn-lt"/>
                <a:ea typeface="+mn-ea"/>
                <a:cs typeface="+mn-cs"/>
              </a:rPr>
              <a:t>These rules also represent many of the requirements from various regulatory bodies to meet their compliance standards.</a:t>
            </a:r>
            <a:endParaRPr lang="en-CA"/>
          </a:p>
        </p:txBody>
      </p:sp>
      <p:sp>
        <p:nvSpPr>
          <p:cNvPr id="4" name="Slide Number Placeholder 3"/>
          <p:cNvSpPr>
            <a:spLocks noGrp="1"/>
          </p:cNvSpPr>
          <p:nvPr>
            <p:ph type="sldNum" sz="quarter" idx="10"/>
          </p:nvPr>
        </p:nvSpPr>
        <p:spPr/>
        <p:txBody>
          <a:bodyPr/>
          <a:lstStyle/>
          <a:p>
            <a:fld id="{FD2B7F55-B6D7-4231-A27C-BFBBC33A010F}" type="slidenum">
              <a:rPr lang="en-US" smtClean="0"/>
              <a:t>11</a:t>
            </a:fld>
            <a:endParaRPr lang="en-US"/>
          </a:p>
        </p:txBody>
      </p:sp>
    </p:spTree>
    <p:extLst>
      <p:ext uri="{BB962C8B-B14F-4D97-AF65-F5344CB8AC3E}">
        <p14:creationId xmlns:p14="http://schemas.microsoft.com/office/powerpoint/2010/main" val="337495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scan is lightweight and safe. It takes a few seconds to run, and is entirely read-only. It does not make any changes to your database.</a:t>
            </a:r>
          </a:p>
          <a:p>
            <a:r>
              <a:rPr lang="en-US" dirty="0" smtClean="0"/>
              <a:t>Produces a report in </a:t>
            </a:r>
            <a:r>
              <a:rPr lang="en-US" dirty="0" err="1" smtClean="0"/>
              <a:t>json</a:t>
            </a:r>
            <a:r>
              <a:rPr lang="en-US" dirty="0" smtClean="0"/>
              <a:t> in specified directory.</a:t>
            </a:r>
            <a:endParaRPr lang="en-CA" dirty="0"/>
          </a:p>
        </p:txBody>
      </p:sp>
      <p:sp>
        <p:nvSpPr>
          <p:cNvPr id="4" name="Slide Number Placeholder 3"/>
          <p:cNvSpPr>
            <a:spLocks noGrp="1"/>
          </p:cNvSpPr>
          <p:nvPr>
            <p:ph type="sldNum" sz="quarter" idx="10"/>
          </p:nvPr>
        </p:nvSpPr>
        <p:spPr/>
        <p:txBody>
          <a:bodyPr/>
          <a:lstStyle/>
          <a:p>
            <a:fld id="{FD2B7F55-B6D7-4231-A27C-BFBBC33A010F}" type="slidenum">
              <a:rPr lang="en-US" smtClean="0"/>
              <a:t>12</a:t>
            </a:fld>
            <a:endParaRPr lang="en-US"/>
          </a:p>
        </p:txBody>
      </p:sp>
    </p:spTree>
    <p:extLst>
      <p:ext uri="{BB962C8B-B14F-4D97-AF65-F5344CB8AC3E}">
        <p14:creationId xmlns:p14="http://schemas.microsoft.com/office/powerpoint/2010/main" val="2263761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3E7E4996-1FF8-4FC6-B9A1-28CCA4F1E9D3}" type="datetime1">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17CF6-378D-4888-85A4-0BD7BEFD7B9F}" type="slidenum">
              <a:rPr lang="en-US" smtClean="0"/>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093B99-A9AA-4160-A30F-861B0FE01315}" type="datetime1">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17CF6-378D-4888-85A4-0BD7BEFD7B9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9DF418-091F-4716-8558-11C966C44506}" type="datetime1">
              <a:rPr lang="en-US" smtClean="0"/>
              <a:t>5/1/2018</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E9917CF6-378D-4888-85A4-0BD7BEFD7B9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89766B-E921-48DD-A573-991B39FB12CD}" type="datetime1">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17CF6-378D-4888-85A4-0BD7BEFD7B9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748B1EB-DC00-4FDC-90F0-8755374A4766}" type="datetime1">
              <a:rPr lang="en-US" smtClean="0"/>
              <a:t>5/1/2018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17CF6-378D-4888-85A4-0BD7BEFD7B9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0316A4F-D8CF-4A7C-80A3-2C28B844CD46}" type="datetime1">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17CF6-378D-4888-85A4-0BD7BEFD7B9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ED9415A-1FB7-4CDC-9847-C40392539261}" type="datetime1">
              <a:rPr lang="en-US" smtClean="0"/>
              <a:t>5/1/2018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917CF6-378D-4888-85A4-0BD7BEFD7B9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AFBDECA-E5DB-4FAA-99D8-1577A15195A3}" type="datetime1">
              <a:rPr lang="en-US" smtClean="0"/>
              <a:t>5/1/2018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917CF6-378D-4888-85A4-0BD7BEFD7B9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C7674-74E3-4157-B36B-A36E81ACBACA}" type="datetime1">
              <a:rPr lang="en-US" smtClean="0"/>
              <a:t>5/1/2018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917CF6-378D-4888-85A4-0BD7BEFD7B9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D8DA7BC-FC2C-4D16-AE3D-76994EDDF6E0}" type="datetime1">
              <a:rPr lang="en-US" smtClean="0"/>
              <a:t>5/1/2018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17CF6-378D-4888-85A4-0BD7BEFD7B9F}" type="slidenum">
              <a:rPr lang="en-US" smtClean="0"/>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AFAC30EC-97EC-457B-B8BC-36B9B63AC0A9}" type="datetime1">
              <a:rPr lang="en-US" smtClean="0"/>
              <a:t>5/1/2018</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E9917CF6-378D-4888-85A4-0BD7BEFD7B9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F874255-72E2-422B-8D52-F0C0857E31F8}" type="datetime1">
              <a:rPr lang="en-US" smtClean="0"/>
              <a:t>5/1/2018</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E9917CF6-378D-4888-85A4-0BD7BEFD7B9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brXXX.XXXX@XXX.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blogs.technet.microsoft.com/dataplatforminsider/2018/02/20/whats-new-in-ssms-17-5-data-discovery-and-classification/"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docs.microsoft.com/en-us/sql/relational-databases/security/sql-vulnerability-assessment?view=sql-server-2017/"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docs.microsoft.com/en-us/sql/sql-server/editions-and-components-of-sql-server-2016"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onelogin.com/blog/seven-security-lessons-from-rogue-one-a-star-wars-story" TargetMode="External"/><Relationship Id="rId2" Type="http://schemas.openxmlformats.org/officeDocument/2006/relationships/hyperlink" Target="https://blog.microfocus.com/what-rogue-one-teaches-us-about-archiving-securit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Vulnerability </a:t>
            </a:r>
            <a:r>
              <a:rPr lang="en-US" dirty="0"/>
              <a:t>Assessment</a:t>
            </a:r>
          </a:p>
        </p:txBody>
      </p:sp>
      <p:sp>
        <p:nvSpPr>
          <p:cNvPr id="3" name="Subtitle 2"/>
          <p:cNvSpPr>
            <a:spLocks noGrp="1"/>
          </p:cNvSpPr>
          <p:nvPr>
            <p:ph type="subTitle" idx="1"/>
          </p:nvPr>
        </p:nvSpPr>
        <p:spPr/>
        <p:txBody>
          <a:bodyPr>
            <a:normAutofit/>
          </a:bodyPr>
          <a:lstStyle/>
          <a:p>
            <a:r>
              <a:rPr lang="en-US" dirty="0"/>
              <a:t>Exploring the SQL Security </a:t>
            </a:r>
            <a:r>
              <a:rPr lang="en-US" dirty="0" smtClean="0"/>
              <a:t>Landscape</a:t>
            </a:r>
            <a:endParaRPr lang="en-US" dirty="0"/>
          </a:p>
        </p:txBody>
      </p:sp>
      <p:sp>
        <p:nvSpPr>
          <p:cNvPr id="4" name="Slide Number Placeholder 3"/>
          <p:cNvSpPr>
            <a:spLocks noGrp="1"/>
          </p:cNvSpPr>
          <p:nvPr>
            <p:ph type="sldNum" sz="quarter" idx="12"/>
          </p:nvPr>
        </p:nvSpPr>
        <p:spPr/>
        <p:txBody>
          <a:bodyPr/>
          <a:lstStyle/>
          <a:p>
            <a:fld id="{E9917CF6-378D-4888-85A4-0BD7BEFD7B9F}" type="slidenum">
              <a:rPr lang="en-US" smtClean="0"/>
              <a:t>1</a:t>
            </a:fld>
            <a:endParaRPr lang="en-US"/>
          </a:p>
        </p:txBody>
      </p:sp>
    </p:spTree>
    <p:extLst>
      <p:ext uri="{BB962C8B-B14F-4D97-AF65-F5344CB8AC3E}">
        <p14:creationId xmlns:p14="http://schemas.microsoft.com/office/powerpoint/2010/main" val="680063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0" dirty="0"/>
              <a:t>Vulnerability Assessment features</a:t>
            </a:r>
            <a:br>
              <a:rPr lang="en-CA" b="0" dirty="0"/>
            </a:br>
            <a:endParaRPr lang="en-CA" dirty="0"/>
          </a:p>
        </p:txBody>
      </p:sp>
      <p:sp>
        <p:nvSpPr>
          <p:cNvPr id="3" name="Content Placeholder 2"/>
          <p:cNvSpPr>
            <a:spLocks noGrp="1"/>
          </p:cNvSpPr>
          <p:nvPr>
            <p:ph idx="1"/>
          </p:nvPr>
        </p:nvSpPr>
        <p:spPr/>
        <p:txBody>
          <a:bodyPr/>
          <a:lstStyle/>
          <a:p>
            <a:r>
              <a:rPr lang="en-US" dirty="0" smtClean="0"/>
              <a:t>What is it? a </a:t>
            </a:r>
            <a:r>
              <a:rPr lang="en-US" dirty="0"/>
              <a:t>scan directly on your </a:t>
            </a:r>
            <a:r>
              <a:rPr lang="en-US" dirty="0" smtClean="0"/>
              <a:t>database</a:t>
            </a:r>
          </a:p>
          <a:p>
            <a:pPr lvl="1"/>
            <a:r>
              <a:rPr lang="en-US" dirty="0"/>
              <a:t>Meet compliance requirements that require database scan reports.</a:t>
            </a:r>
          </a:p>
          <a:p>
            <a:pPr lvl="1"/>
            <a:r>
              <a:rPr lang="en-US" dirty="0"/>
              <a:t>Meet data privacy standards.</a:t>
            </a:r>
          </a:p>
          <a:p>
            <a:pPr lvl="1"/>
            <a:r>
              <a:rPr lang="en-US" dirty="0"/>
              <a:t>Monitor a dynamic database environment where changes are difficult to track.</a:t>
            </a:r>
          </a:p>
          <a:p>
            <a:endParaRPr lang="en-US" dirty="0" smtClean="0"/>
          </a:p>
          <a:p>
            <a:endParaRPr lang="en-CA" dirty="0"/>
          </a:p>
        </p:txBody>
      </p:sp>
      <p:sp>
        <p:nvSpPr>
          <p:cNvPr id="4" name="Slide Number Placeholder 3"/>
          <p:cNvSpPr>
            <a:spLocks noGrp="1"/>
          </p:cNvSpPr>
          <p:nvPr>
            <p:ph type="sldNum" sz="quarter" idx="12"/>
          </p:nvPr>
        </p:nvSpPr>
        <p:spPr/>
        <p:txBody>
          <a:bodyPr/>
          <a:lstStyle/>
          <a:p>
            <a:fld id="{E9917CF6-378D-4888-85A4-0BD7BEFD7B9F}" type="slidenum">
              <a:rPr lang="en-US" smtClean="0"/>
              <a:t>10</a:t>
            </a:fld>
            <a:endParaRPr lang="en-US"/>
          </a:p>
        </p:txBody>
      </p:sp>
    </p:spTree>
    <p:extLst>
      <p:ext uri="{BB962C8B-B14F-4D97-AF65-F5344CB8AC3E}">
        <p14:creationId xmlns:p14="http://schemas.microsoft.com/office/powerpoint/2010/main" val="1421406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0" dirty="0"/>
              <a:t>Vulnerability Assessment features</a:t>
            </a:r>
            <a:br>
              <a:rPr lang="en-CA" b="0" dirty="0"/>
            </a:br>
            <a:endParaRPr lang="en-CA" dirty="0"/>
          </a:p>
        </p:txBody>
      </p:sp>
      <p:sp>
        <p:nvSpPr>
          <p:cNvPr id="3" name="Content Placeholder 2"/>
          <p:cNvSpPr>
            <a:spLocks noGrp="1"/>
          </p:cNvSpPr>
          <p:nvPr>
            <p:ph idx="1"/>
          </p:nvPr>
        </p:nvSpPr>
        <p:spPr/>
        <p:txBody>
          <a:bodyPr/>
          <a:lstStyle/>
          <a:p>
            <a:r>
              <a:rPr lang="en-US" dirty="0" smtClean="0"/>
              <a:t>What is it? a </a:t>
            </a:r>
            <a:r>
              <a:rPr lang="en-US" dirty="0"/>
              <a:t>scan directly on your </a:t>
            </a:r>
            <a:r>
              <a:rPr lang="en-US" dirty="0" smtClean="0"/>
              <a:t>database</a:t>
            </a:r>
          </a:p>
          <a:p>
            <a:pPr lvl="1"/>
            <a:r>
              <a:rPr lang="en-US" dirty="0"/>
              <a:t>Meet compliance requirements that require database scan reports.</a:t>
            </a:r>
          </a:p>
          <a:p>
            <a:pPr lvl="1"/>
            <a:r>
              <a:rPr lang="en-US" dirty="0"/>
              <a:t>Meet data privacy standards.</a:t>
            </a:r>
          </a:p>
          <a:p>
            <a:pPr lvl="1"/>
            <a:r>
              <a:rPr lang="en-US" dirty="0"/>
              <a:t>Monitor a dynamic database environment where changes are difficult to track.</a:t>
            </a:r>
          </a:p>
          <a:p>
            <a:endParaRPr lang="en-US" dirty="0" smtClean="0"/>
          </a:p>
          <a:p>
            <a:endParaRPr lang="en-CA" dirty="0"/>
          </a:p>
        </p:txBody>
      </p:sp>
      <p:sp>
        <p:nvSpPr>
          <p:cNvPr id="4" name="Slide Number Placeholder 3"/>
          <p:cNvSpPr>
            <a:spLocks noGrp="1"/>
          </p:cNvSpPr>
          <p:nvPr>
            <p:ph type="sldNum" sz="quarter" idx="12"/>
          </p:nvPr>
        </p:nvSpPr>
        <p:spPr/>
        <p:txBody>
          <a:bodyPr/>
          <a:lstStyle/>
          <a:p>
            <a:fld id="{E9917CF6-378D-4888-85A4-0BD7BEFD7B9F}" type="slidenum">
              <a:rPr lang="en-US" smtClean="0"/>
              <a:t>11</a:t>
            </a:fld>
            <a:endParaRPr lang="en-US"/>
          </a:p>
        </p:txBody>
      </p:sp>
    </p:spTree>
    <p:extLst>
      <p:ext uri="{BB962C8B-B14F-4D97-AF65-F5344CB8AC3E}">
        <p14:creationId xmlns:p14="http://schemas.microsoft.com/office/powerpoint/2010/main" val="1925115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Vulnerability Assessment</a:t>
            </a:r>
            <a:endParaRPr lang="en-CA" dirty="0"/>
          </a:p>
        </p:txBody>
      </p:sp>
      <p:sp>
        <p:nvSpPr>
          <p:cNvPr id="4" name="Slide Number Placeholder 3"/>
          <p:cNvSpPr>
            <a:spLocks noGrp="1"/>
          </p:cNvSpPr>
          <p:nvPr>
            <p:ph type="sldNum" sz="quarter" idx="12"/>
          </p:nvPr>
        </p:nvSpPr>
        <p:spPr/>
        <p:txBody>
          <a:bodyPr/>
          <a:lstStyle/>
          <a:p>
            <a:fld id="{E9917CF6-378D-4888-85A4-0BD7BEFD7B9F}" type="slidenum">
              <a:rPr lang="en-US" smtClean="0"/>
              <a:t>12</a:t>
            </a:fld>
            <a:endParaRPr lang="en-US"/>
          </a:p>
        </p:txBody>
      </p:sp>
      <p:pic>
        <p:nvPicPr>
          <p:cNvPr id="5"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66092" y="1774825"/>
            <a:ext cx="6811815" cy="462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get-start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133600"/>
            <a:ext cx="5499100" cy="373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77561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Vulnerability Assessment</a:t>
            </a:r>
            <a:endParaRPr lang="en-CA" dirty="0"/>
          </a:p>
        </p:txBody>
      </p:sp>
      <p:sp>
        <p:nvSpPr>
          <p:cNvPr id="4" name="Slide Number Placeholder 3"/>
          <p:cNvSpPr>
            <a:spLocks noGrp="1"/>
          </p:cNvSpPr>
          <p:nvPr>
            <p:ph type="sldNum" sz="quarter" idx="12"/>
          </p:nvPr>
        </p:nvSpPr>
        <p:spPr/>
        <p:txBody>
          <a:bodyPr/>
          <a:lstStyle/>
          <a:p>
            <a:fld id="{E9917CF6-378D-4888-85A4-0BD7BEFD7B9F}" type="slidenum">
              <a:rPr lang="en-US" smtClean="0"/>
              <a:t>13</a:t>
            </a:fld>
            <a:endParaRPr lang="en-US"/>
          </a:p>
        </p:txBody>
      </p:sp>
      <p:sp>
        <p:nvSpPr>
          <p:cNvPr id="3" name="Content Placeholder 2"/>
          <p:cNvSpPr>
            <a:spLocks noGrp="1"/>
          </p:cNvSpPr>
          <p:nvPr>
            <p:ph idx="1"/>
          </p:nvPr>
        </p:nvSpPr>
        <p:spPr/>
        <p:txBody>
          <a:bodyPr/>
          <a:lstStyle/>
          <a:p>
            <a:endParaRPr lang="en-CA"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42601"/>
            <a:ext cx="6858000" cy="4310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8842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Vulnerability Assessment</a:t>
            </a:r>
            <a:endParaRPr lang="en-CA" dirty="0"/>
          </a:p>
        </p:txBody>
      </p:sp>
      <p:sp>
        <p:nvSpPr>
          <p:cNvPr id="4" name="Slide Number Placeholder 3"/>
          <p:cNvSpPr>
            <a:spLocks noGrp="1"/>
          </p:cNvSpPr>
          <p:nvPr>
            <p:ph type="sldNum" sz="quarter" idx="12"/>
          </p:nvPr>
        </p:nvSpPr>
        <p:spPr/>
        <p:txBody>
          <a:bodyPr/>
          <a:lstStyle/>
          <a:p>
            <a:fld id="{E9917CF6-378D-4888-85A4-0BD7BEFD7B9F}" type="slidenum">
              <a:rPr lang="en-US" smtClean="0"/>
              <a:t>14</a:t>
            </a:fld>
            <a:endParaRPr lang="en-US"/>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02238" y="1774825"/>
            <a:ext cx="5939523" cy="4625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51118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Vulnerability Assessment</a:t>
            </a:r>
            <a:endParaRPr lang="en-CA" dirty="0"/>
          </a:p>
        </p:txBody>
      </p:sp>
      <p:sp>
        <p:nvSpPr>
          <p:cNvPr id="4" name="Slide Number Placeholder 3"/>
          <p:cNvSpPr>
            <a:spLocks noGrp="1"/>
          </p:cNvSpPr>
          <p:nvPr>
            <p:ph type="sldNum" sz="quarter" idx="12"/>
          </p:nvPr>
        </p:nvSpPr>
        <p:spPr/>
        <p:txBody>
          <a:bodyPr/>
          <a:lstStyle/>
          <a:p>
            <a:fld id="{E9917CF6-378D-4888-85A4-0BD7BEFD7B9F}" type="slidenum">
              <a:rPr lang="en-US" smtClean="0"/>
              <a:t>15</a:t>
            </a:fld>
            <a:endParaRPr lang="en-US"/>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7200" y="2494837"/>
            <a:ext cx="8229600" cy="3185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2137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Vulnerability Assessment</a:t>
            </a:r>
            <a:endParaRPr lang="en-CA" dirty="0"/>
          </a:p>
        </p:txBody>
      </p:sp>
      <p:sp>
        <p:nvSpPr>
          <p:cNvPr id="4" name="Slide Number Placeholder 3"/>
          <p:cNvSpPr>
            <a:spLocks noGrp="1"/>
          </p:cNvSpPr>
          <p:nvPr>
            <p:ph type="sldNum" sz="quarter" idx="12"/>
          </p:nvPr>
        </p:nvSpPr>
        <p:spPr/>
        <p:txBody>
          <a:bodyPr/>
          <a:lstStyle/>
          <a:p>
            <a:fld id="{E9917CF6-378D-4888-85A4-0BD7BEFD7B9F}" type="slidenum">
              <a:rPr lang="en-US" smtClean="0"/>
              <a:t>16</a:t>
            </a:fld>
            <a:endParaRPr lang="en-US"/>
          </a:p>
        </p:txBody>
      </p:sp>
      <p:sp>
        <p:nvSpPr>
          <p:cNvPr id="3" name="Content Placeholder 2"/>
          <p:cNvSpPr>
            <a:spLocks noGrp="1"/>
          </p:cNvSpPr>
          <p:nvPr>
            <p:ph idx="1"/>
          </p:nvPr>
        </p:nvSpPr>
        <p:spPr/>
        <p:txBody>
          <a:bodyPr>
            <a:normAutofit/>
          </a:bodyPr>
          <a:lstStyle/>
          <a:p>
            <a:r>
              <a:rPr lang="en-CA" sz="4800" dirty="0" smtClean="0"/>
              <a:t>Demo Time!</a:t>
            </a:r>
            <a:endParaRPr lang="en-CA" sz="4800" dirty="0"/>
          </a:p>
        </p:txBody>
      </p:sp>
    </p:spTree>
    <p:extLst>
      <p:ext uri="{BB962C8B-B14F-4D97-AF65-F5344CB8AC3E}">
        <p14:creationId xmlns:p14="http://schemas.microsoft.com/office/powerpoint/2010/main" val="1082702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Vulnerability Assessment</a:t>
            </a:r>
            <a:endParaRPr lang="en-CA" dirty="0"/>
          </a:p>
        </p:txBody>
      </p:sp>
      <p:sp>
        <p:nvSpPr>
          <p:cNvPr id="4" name="Slide Number Placeholder 3"/>
          <p:cNvSpPr>
            <a:spLocks noGrp="1"/>
          </p:cNvSpPr>
          <p:nvPr>
            <p:ph type="sldNum" sz="quarter" idx="12"/>
          </p:nvPr>
        </p:nvSpPr>
        <p:spPr/>
        <p:txBody>
          <a:bodyPr/>
          <a:lstStyle/>
          <a:p>
            <a:fld id="{E9917CF6-378D-4888-85A4-0BD7BEFD7B9F}" type="slidenum">
              <a:rPr lang="en-US" smtClean="0"/>
              <a:t>17</a:t>
            </a:fld>
            <a:endParaRPr lang="en-US"/>
          </a:p>
        </p:txBody>
      </p:sp>
      <p:sp>
        <p:nvSpPr>
          <p:cNvPr id="3" name="Content Placeholder 2"/>
          <p:cNvSpPr>
            <a:spLocks noGrp="1"/>
          </p:cNvSpPr>
          <p:nvPr>
            <p:ph idx="1"/>
          </p:nvPr>
        </p:nvSpPr>
        <p:spPr/>
        <p:txBody>
          <a:bodyPr/>
          <a:lstStyle/>
          <a:p>
            <a:r>
              <a:rPr lang="en-US" dirty="0" smtClean="0"/>
              <a:t>Can we Automate it?</a:t>
            </a:r>
          </a:p>
          <a:p>
            <a:pPr lvl="1"/>
            <a:r>
              <a:rPr lang="en-US" dirty="0" err="1" smtClean="0"/>
              <a:t>Powershell</a:t>
            </a:r>
            <a:r>
              <a:rPr lang="en-US" dirty="0" smtClean="0"/>
              <a:t>?</a:t>
            </a:r>
          </a:p>
          <a:p>
            <a:r>
              <a:rPr lang="en-US" dirty="0" smtClean="0"/>
              <a:t>Can we Customize the assessment?</a:t>
            </a:r>
          </a:p>
          <a:p>
            <a:pPr lvl="1"/>
            <a:r>
              <a:rPr lang="en-US" dirty="0" smtClean="0"/>
              <a:t>Not yet, but on the roadmap.</a:t>
            </a:r>
            <a:endParaRPr lang="en-CA" dirty="0"/>
          </a:p>
        </p:txBody>
      </p:sp>
    </p:spTree>
    <p:extLst>
      <p:ext uri="{BB962C8B-B14F-4D97-AF65-F5344CB8AC3E}">
        <p14:creationId xmlns:p14="http://schemas.microsoft.com/office/powerpoint/2010/main" val="31316004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0" dirty="0" smtClean="0"/>
              <a:t>SQL Vulnerability </a:t>
            </a:r>
            <a:r>
              <a:rPr lang="en-CA" b="0" dirty="0"/>
              <a:t>Assessment</a:t>
            </a:r>
            <a:endParaRPr lang="en-CA" dirty="0"/>
          </a:p>
        </p:txBody>
      </p:sp>
      <p:sp>
        <p:nvSpPr>
          <p:cNvPr id="4" name="Slide Number Placeholder 3"/>
          <p:cNvSpPr>
            <a:spLocks noGrp="1"/>
          </p:cNvSpPr>
          <p:nvPr>
            <p:ph type="sldNum" sz="quarter" idx="12"/>
          </p:nvPr>
        </p:nvSpPr>
        <p:spPr/>
        <p:txBody>
          <a:bodyPr/>
          <a:lstStyle/>
          <a:p>
            <a:fld id="{E9917CF6-378D-4888-85A4-0BD7BEFD7B9F}" type="slidenum">
              <a:rPr lang="en-US" smtClean="0"/>
              <a:t>18</a:t>
            </a:fld>
            <a:endParaRPr lang="en-US"/>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0" y="1923722"/>
            <a:ext cx="5486400" cy="4106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554061" y="3810000"/>
            <a:ext cx="2258952" cy="1384995"/>
          </a:xfrm>
          <a:prstGeom prst="rect">
            <a:avLst/>
          </a:prstGeom>
        </p:spPr>
        <p:txBody>
          <a:bodyPr wrap="none">
            <a:spAutoFit/>
          </a:bodyPr>
          <a:lstStyle/>
          <a:p>
            <a:r>
              <a:rPr lang="en-CA" sz="2800" b="1" dirty="0" smtClean="0"/>
              <a:t>Vulnerability </a:t>
            </a:r>
          </a:p>
          <a:p>
            <a:r>
              <a:rPr lang="en-CA" sz="2800" b="1" dirty="0" smtClean="0"/>
              <a:t>Assessment </a:t>
            </a:r>
          </a:p>
          <a:p>
            <a:r>
              <a:rPr lang="en-CA" sz="2800" b="1" dirty="0" smtClean="0"/>
              <a:t>Reports</a:t>
            </a:r>
            <a:endParaRPr lang="en-CA" sz="2800" b="1" dirty="0"/>
          </a:p>
        </p:txBody>
      </p:sp>
      <p:sp>
        <p:nvSpPr>
          <p:cNvPr id="6" name="Rectangle 5"/>
          <p:cNvSpPr/>
          <p:nvPr/>
        </p:nvSpPr>
        <p:spPr>
          <a:xfrm>
            <a:off x="4572000" y="4114800"/>
            <a:ext cx="1752403" cy="584775"/>
          </a:xfrm>
          <a:prstGeom prst="rect">
            <a:avLst/>
          </a:prstGeom>
        </p:spPr>
        <p:txBody>
          <a:bodyPr wrap="none">
            <a:spAutoFit/>
          </a:bodyPr>
          <a:lstStyle/>
          <a:p>
            <a:r>
              <a:rPr lang="en-CA" sz="3200" b="1" dirty="0" smtClean="0"/>
              <a:t>Secure!!!</a:t>
            </a:r>
            <a:endParaRPr lang="en-CA" sz="3200" b="1" dirty="0"/>
          </a:p>
        </p:txBody>
      </p:sp>
      <p:sp>
        <p:nvSpPr>
          <p:cNvPr id="7" name="TextBox 6"/>
          <p:cNvSpPr txBox="1"/>
          <p:nvPr/>
        </p:nvSpPr>
        <p:spPr>
          <a:xfrm>
            <a:off x="3048000" y="4656386"/>
            <a:ext cx="1981200" cy="1077218"/>
          </a:xfrm>
          <a:prstGeom prst="rect">
            <a:avLst/>
          </a:prstGeom>
          <a:noFill/>
        </p:spPr>
        <p:txBody>
          <a:bodyPr wrap="square" rtlCol="0">
            <a:spAutoFit/>
          </a:bodyPr>
          <a:lstStyle/>
          <a:p>
            <a:r>
              <a:rPr lang="en-CA" sz="3200" b="1" dirty="0" smtClean="0">
                <a:solidFill>
                  <a:srgbClr val="00B050"/>
                </a:solidFill>
              </a:rPr>
              <a:t>Security </a:t>
            </a:r>
          </a:p>
          <a:p>
            <a:r>
              <a:rPr lang="en-CA" sz="3200" b="1" dirty="0" smtClean="0">
                <a:solidFill>
                  <a:srgbClr val="00B050"/>
                </a:solidFill>
              </a:rPr>
              <a:t>Plan</a:t>
            </a:r>
            <a:endParaRPr lang="en-CA" sz="3200" b="1" dirty="0">
              <a:solidFill>
                <a:srgbClr val="00B050"/>
              </a:solidFill>
            </a:endParaRPr>
          </a:p>
        </p:txBody>
      </p:sp>
    </p:spTree>
    <p:extLst>
      <p:ext uri="{BB962C8B-B14F-4D97-AF65-F5344CB8AC3E}">
        <p14:creationId xmlns:p14="http://schemas.microsoft.com/office/powerpoint/2010/main" val="3389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ppt_w</p:attrName>
                                        </p:attrNameLst>
                                      </p:cBhvr>
                                      <p:tavLst>
                                        <p:tav tm="0">
                                          <p:val>
                                            <p:fltVal val="0"/>
                                          </p:val>
                                        </p:tav>
                                        <p:tav tm="100000">
                                          <p:val>
                                            <p:strVal val="#ppt_w"/>
                                          </p:val>
                                        </p:tav>
                                      </p:tavLst>
                                    </p:anim>
                                    <p:anim calcmode="lin" valueType="num">
                                      <p:cBhvr>
                                        <p:cTn id="19" dur="1000" fill="hold"/>
                                        <p:tgtEl>
                                          <p:spTgt spid="7"/>
                                        </p:tgtEl>
                                        <p:attrNameLst>
                                          <p:attrName>ppt_h</p:attrName>
                                        </p:attrNameLst>
                                      </p:cBhvr>
                                      <p:tavLst>
                                        <p:tav tm="0">
                                          <p:val>
                                            <p:fltVal val="0"/>
                                          </p:val>
                                        </p:tav>
                                        <p:tav tm="100000">
                                          <p:val>
                                            <p:strVal val="#ppt_h"/>
                                          </p:val>
                                        </p:tav>
                                      </p:tavLst>
                                    </p:anim>
                                    <p:anim calcmode="lin" valueType="num">
                                      <p:cBhvr>
                                        <p:cTn id="20" dur="1000" fill="hold"/>
                                        <p:tgtEl>
                                          <p:spTgt spid="7"/>
                                        </p:tgtEl>
                                        <p:attrNameLst>
                                          <p:attrName>style.rotation</p:attrName>
                                        </p:attrNameLst>
                                      </p:cBhvr>
                                      <p:tavLst>
                                        <p:tav tm="0">
                                          <p:val>
                                            <p:fltVal val="90"/>
                                          </p:val>
                                        </p:tav>
                                        <p:tav tm="100000">
                                          <p:val>
                                            <p:fltVal val="0"/>
                                          </p:val>
                                        </p:tav>
                                      </p:tavLst>
                                    </p:anim>
                                    <p:animEffect transition="in" filter="fade">
                                      <p:cBhvr>
                                        <p:cTn id="2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Vulnerability Assessment</a:t>
            </a:r>
            <a:endParaRPr lang="en-CA" dirty="0"/>
          </a:p>
        </p:txBody>
      </p:sp>
      <p:sp>
        <p:nvSpPr>
          <p:cNvPr id="4" name="Slide Number Placeholder 3"/>
          <p:cNvSpPr>
            <a:spLocks noGrp="1"/>
          </p:cNvSpPr>
          <p:nvPr>
            <p:ph type="sldNum" sz="quarter" idx="12"/>
          </p:nvPr>
        </p:nvSpPr>
        <p:spPr/>
        <p:txBody>
          <a:bodyPr/>
          <a:lstStyle/>
          <a:p>
            <a:fld id="{E9917CF6-378D-4888-85A4-0BD7BEFD7B9F}" type="slidenum">
              <a:rPr lang="en-US" smtClean="0"/>
              <a:t>19</a:t>
            </a:fld>
            <a:endParaRPr lang="en-US"/>
          </a:p>
        </p:txBody>
      </p:sp>
      <p:pic>
        <p:nvPicPr>
          <p:cNvPr id="819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45160" y="2590800"/>
            <a:ext cx="5867400" cy="5130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57200" y="1764376"/>
            <a:ext cx="6324600" cy="369332"/>
          </a:xfrm>
          <a:prstGeom prst="rect">
            <a:avLst/>
          </a:prstGeom>
        </p:spPr>
        <p:txBody>
          <a:bodyPr wrap="square">
            <a:spAutoFit/>
          </a:bodyPr>
          <a:lstStyle/>
          <a:p>
            <a:r>
              <a:rPr lang="en-US" b="1" dirty="0"/>
              <a:t>VA1287 - Sensitive data columns should be classified</a:t>
            </a:r>
            <a:endParaRPr lang="en-CA" b="1" dirty="0"/>
          </a:p>
        </p:txBody>
      </p:sp>
      <p:sp>
        <p:nvSpPr>
          <p:cNvPr id="11" name="Rectangle 10"/>
          <p:cNvSpPr/>
          <p:nvPr/>
        </p:nvSpPr>
        <p:spPr>
          <a:xfrm>
            <a:off x="958442" y="3429000"/>
            <a:ext cx="6124697" cy="523220"/>
          </a:xfrm>
          <a:prstGeom prst="rect">
            <a:avLst/>
          </a:prstGeom>
        </p:spPr>
        <p:txBody>
          <a:bodyPr wrap="square">
            <a:spAutoFit/>
          </a:bodyPr>
          <a:lstStyle/>
          <a:p>
            <a:r>
              <a:rPr lang="en-CA" sz="2800" b="1" dirty="0"/>
              <a:t>SQL Data Discovery &amp; </a:t>
            </a:r>
            <a:r>
              <a:rPr lang="en-CA" sz="2800" b="1" dirty="0" smtClean="0"/>
              <a:t>Classification </a:t>
            </a:r>
            <a:endParaRPr lang="en-CA" sz="2800" b="1" dirty="0"/>
          </a:p>
        </p:txBody>
      </p:sp>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191000"/>
            <a:ext cx="7315200" cy="1784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329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11">
                                            <p:txEl>
                                              <p:pRg st="0" end="0"/>
                                            </p:txEl>
                                          </p:spTgt>
                                        </p:tgtEl>
                                        <p:attrNameLst>
                                          <p:attrName>style.color</p:attrName>
                                        </p:attrNameLst>
                                      </p:cBhvr>
                                      <p:to>
                                        <a:schemeClr val="bg1"/>
                                      </p:to>
                                    </p:animClr>
                                    <p:animClr clrSpc="rgb" dir="cw">
                                      <p:cBhvr>
                                        <p:cTn id="7" dur="250" autoRev="1" fill="remove"/>
                                        <p:tgtEl>
                                          <p:spTgt spid="11">
                                            <p:txEl>
                                              <p:pRg st="0" end="0"/>
                                            </p:txEl>
                                          </p:spTgt>
                                        </p:tgtEl>
                                        <p:attrNameLst>
                                          <p:attrName>fillcolor</p:attrName>
                                        </p:attrNameLst>
                                      </p:cBhvr>
                                      <p:to>
                                        <a:schemeClr val="bg1"/>
                                      </p:to>
                                    </p:animClr>
                                    <p:set>
                                      <p:cBhvr>
                                        <p:cTn id="8" dur="250" autoRev="1" fill="remove"/>
                                        <p:tgtEl>
                                          <p:spTgt spid="11">
                                            <p:txEl>
                                              <p:pRg st="0" end="0"/>
                                            </p:txEl>
                                          </p:spTgt>
                                        </p:tgtEl>
                                        <p:attrNameLst>
                                          <p:attrName>fill.type</p:attrName>
                                        </p:attrNameLst>
                                      </p:cBhvr>
                                      <p:to>
                                        <p:strVal val="solid"/>
                                      </p:to>
                                    </p:set>
                                    <p:set>
                                      <p:cBhvr>
                                        <p:cTn id="9" dur="250" autoRev="1" fill="remove"/>
                                        <p:tgtEl>
                                          <p:spTgt spid="11">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195"/>
                                        </p:tgtEl>
                                        <p:attrNameLst>
                                          <p:attrName>style.visibility</p:attrName>
                                        </p:attrNameLst>
                                      </p:cBhvr>
                                      <p:to>
                                        <p:strVal val="visible"/>
                                      </p:to>
                                    </p:set>
                                    <p:anim calcmode="lin" valueType="num">
                                      <p:cBhvr additive="base">
                                        <p:cTn id="14" dur="500" fill="hold"/>
                                        <p:tgtEl>
                                          <p:spTgt spid="8195"/>
                                        </p:tgtEl>
                                        <p:attrNameLst>
                                          <p:attrName>ppt_x</p:attrName>
                                        </p:attrNameLst>
                                      </p:cBhvr>
                                      <p:tavLst>
                                        <p:tav tm="0">
                                          <p:val>
                                            <p:strVal val="#ppt_x"/>
                                          </p:val>
                                        </p:tav>
                                        <p:tav tm="100000">
                                          <p:val>
                                            <p:strVal val="#ppt_x"/>
                                          </p:val>
                                        </p:tav>
                                      </p:tavLst>
                                    </p:anim>
                                    <p:anim calcmode="lin" valueType="num">
                                      <p:cBhvr additive="base">
                                        <p:cTn id="15"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this Presentation? </a:t>
            </a:r>
            <a:endParaRPr lang="en-US" dirty="0"/>
          </a:p>
        </p:txBody>
      </p:sp>
      <p:sp>
        <p:nvSpPr>
          <p:cNvPr id="3" name="Content Placeholder 2"/>
          <p:cNvSpPr>
            <a:spLocks noGrp="1"/>
          </p:cNvSpPr>
          <p:nvPr>
            <p:ph idx="1"/>
          </p:nvPr>
        </p:nvSpPr>
        <p:spPr/>
        <p:txBody>
          <a:bodyPr>
            <a:normAutofit/>
          </a:bodyPr>
          <a:lstStyle/>
          <a:p>
            <a:r>
              <a:rPr lang="en-US" b="1" dirty="0" smtClean="0"/>
              <a:t>Vulnerability Assessment</a:t>
            </a:r>
          </a:p>
          <a:p>
            <a:pPr lvl="1"/>
            <a:r>
              <a:rPr lang="en-US" b="1" dirty="0" smtClean="0"/>
              <a:t>New tool in SSMS 17.4</a:t>
            </a:r>
          </a:p>
          <a:p>
            <a:r>
              <a:rPr lang="en-US" b="1" dirty="0"/>
              <a:t>SQL Data Discovery and Classification</a:t>
            </a:r>
          </a:p>
          <a:p>
            <a:pPr lvl="1"/>
            <a:r>
              <a:rPr lang="en-US" b="1" dirty="0" smtClean="0"/>
              <a:t>New tool in SSMS 17.5</a:t>
            </a:r>
          </a:p>
          <a:p>
            <a:pPr lvl="1"/>
            <a:endParaRPr lang="en-US" b="1" dirty="0" smtClean="0"/>
          </a:p>
          <a:p>
            <a:pPr lvl="1"/>
            <a:r>
              <a:rPr lang="en-US" b="1" dirty="0" smtClean="0"/>
              <a:t>Data Masking</a:t>
            </a:r>
          </a:p>
          <a:p>
            <a:pPr lvl="1"/>
            <a:r>
              <a:rPr lang="en-US" b="1" dirty="0" smtClean="0"/>
              <a:t>Row Level Security</a:t>
            </a:r>
          </a:p>
          <a:p>
            <a:pPr marL="457200" lvl="1" indent="0">
              <a:buNone/>
            </a:pPr>
            <a:endParaRPr lang="en-US" dirty="0" smtClean="0"/>
          </a:p>
          <a:p>
            <a:pPr lvl="1"/>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E9917CF6-378D-4888-85A4-0BD7BEFD7B9F}" type="slidenum">
              <a:rPr lang="en-US" smtClean="0"/>
              <a:t>2</a:t>
            </a:fld>
            <a:endParaRPr lang="en-US"/>
          </a:p>
        </p:txBody>
      </p:sp>
    </p:spTree>
    <p:extLst>
      <p:ext uri="{BB962C8B-B14F-4D97-AF65-F5344CB8AC3E}">
        <p14:creationId xmlns:p14="http://schemas.microsoft.com/office/powerpoint/2010/main" val="18575592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Vulnerability Assessment</a:t>
            </a:r>
            <a:endParaRPr lang="en-CA" dirty="0"/>
          </a:p>
        </p:txBody>
      </p:sp>
      <p:sp>
        <p:nvSpPr>
          <p:cNvPr id="4" name="Slide Number Placeholder 3"/>
          <p:cNvSpPr>
            <a:spLocks noGrp="1"/>
          </p:cNvSpPr>
          <p:nvPr>
            <p:ph type="sldNum" sz="quarter" idx="12"/>
          </p:nvPr>
        </p:nvSpPr>
        <p:spPr/>
        <p:txBody>
          <a:bodyPr/>
          <a:lstStyle/>
          <a:p>
            <a:fld id="{E9917CF6-378D-4888-85A4-0BD7BEFD7B9F}" type="slidenum">
              <a:rPr lang="en-US" smtClean="0"/>
              <a:t>20</a:t>
            </a:fld>
            <a:endParaRPr lang="en-US"/>
          </a:p>
        </p:txBody>
      </p:sp>
      <p:sp>
        <p:nvSpPr>
          <p:cNvPr id="8" name="Rectangle 7"/>
          <p:cNvSpPr/>
          <p:nvPr/>
        </p:nvSpPr>
        <p:spPr>
          <a:xfrm>
            <a:off x="990600" y="4606152"/>
            <a:ext cx="7010400" cy="923330"/>
          </a:xfrm>
          <a:prstGeom prst="rect">
            <a:avLst/>
          </a:prstGeom>
        </p:spPr>
        <p:txBody>
          <a:bodyPr wrap="square">
            <a:spAutoFit/>
          </a:bodyPr>
          <a:lstStyle/>
          <a:p>
            <a:r>
              <a:rPr lang="en-US" b="1" dirty="0"/>
              <a:t>Row Level Security </a:t>
            </a:r>
          </a:p>
          <a:p>
            <a:r>
              <a:rPr lang="en-US" dirty="0"/>
              <a:t>	restrict access to data rows by creating a security policy based on characteristics of the user executing a query </a:t>
            </a:r>
          </a:p>
        </p:txBody>
      </p:sp>
      <p:sp>
        <p:nvSpPr>
          <p:cNvPr id="9" name="Rectangle 8"/>
          <p:cNvSpPr/>
          <p:nvPr/>
        </p:nvSpPr>
        <p:spPr>
          <a:xfrm>
            <a:off x="838200" y="3420071"/>
            <a:ext cx="6934200" cy="923330"/>
          </a:xfrm>
          <a:prstGeom prst="rect">
            <a:avLst/>
          </a:prstGeom>
        </p:spPr>
        <p:txBody>
          <a:bodyPr wrap="square">
            <a:spAutoFit/>
          </a:bodyPr>
          <a:lstStyle/>
          <a:p>
            <a:r>
              <a:rPr lang="en-US" b="1" dirty="0"/>
              <a:t>Dynamic Data Masking </a:t>
            </a:r>
          </a:p>
          <a:p>
            <a:r>
              <a:rPr lang="en-US" dirty="0"/>
              <a:t>	limits sensitive data exposure by dynamically masking it to non-privileged users when data is returned from the server to the client </a:t>
            </a:r>
          </a:p>
        </p:txBody>
      </p:sp>
      <p:sp>
        <p:nvSpPr>
          <p:cNvPr id="10" name="Rectangle 9"/>
          <p:cNvSpPr/>
          <p:nvPr/>
        </p:nvSpPr>
        <p:spPr>
          <a:xfrm>
            <a:off x="943062" y="5672951"/>
            <a:ext cx="6829338" cy="646331"/>
          </a:xfrm>
          <a:prstGeom prst="rect">
            <a:avLst/>
          </a:prstGeom>
        </p:spPr>
        <p:txBody>
          <a:bodyPr wrap="square">
            <a:spAutoFit/>
          </a:bodyPr>
          <a:lstStyle/>
          <a:p>
            <a:r>
              <a:rPr lang="en-US" b="1" dirty="0"/>
              <a:t>Always Encrypted </a:t>
            </a:r>
          </a:p>
          <a:p>
            <a:r>
              <a:rPr lang="en-US" dirty="0"/>
              <a:t>	keeps sensitive data columns encrypted on the server side </a:t>
            </a:r>
            <a:endParaRPr lang="en-CA" dirty="0"/>
          </a:p>
        </p:txBody>
      </p:sp>
      <p:sp>
        <p:nvSpPr>
          <p:cNvPr id="11" name="Rectangle 10"/>
          <p:cNvSpPr/>
          <p:nvPr/>
        </p:nvSpPr>
        <p:spPr>
          <a:xfrm>
            <a:off x="657102" y="2864408"/>
            <a:ext cx="6124697" cy="523220"/>
          </a:xfrm>
          <a:prstGeom prst="rect">
            <a:avLst/>
          </a:prstGeom>
        </p:spPr>
        <p:txBody>
          <a:bodyPr wrap="square">
            <a:spAutoFit/>
          </a:bodyPr>
          <a:lstStyle/>
          <a:p>
            <a:r>
              <a:rPr lang="en-CA" sz="2800" b="1" dirty="0"/>
              <a:t>SQL Data Discovery &amp; </a:t>
            </a:r>
            <a:r>
              <a:rPr lang="en-CA" sz="2800" b="1" dirty="0" smtClean="0"/>
              <a:t>Classification </a:t>
            </a:r>
            <a:endParaRPr lang="en-CA" sz="2800" b="1" dirty="0"/>
          </a:p>
        </p:txBody>
      </p:sp>
    </p:spTree>
    <p:extLst>
      <p:ext uri="{BB962C8B-B14F-4D97-AF65-F5344CB8AC3E}">
        <p14:creationId xmlns:p14="http://schemas.microsoft.com/office/powerpoint/2010/main" val="194315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ircle(in)">
                                      <p:cBhvr>
                                        <p:cTn id="12" dur="2000"/>
                                        <p:tgtEl>
                                          <p:spTgt spid="8">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circle(in)">
                                      <p:cBhvr>
                                        <p:cTn id="15" dur="20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80">
                                          <p:stCondLst>
                                            <p:cond delay="0"/>
                                          </p:stCondLst>
                                        </p:cTn>
                                        <p:tgtEl>
                                          <p:spTgt spid="10"/>
                                        </p:tgtEl>
                                      </p:cBhvr>
                                    </p:animEffect>
                                    <p:anim calcmode="lin" valueType="num">
                                      <p:cBhvr>
                                        <p:cTn id="21"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6" dur="26">
                                          <p:stCondLst>
                                            <p:cond delay="650"/>
                                          </p:stCondLst>
                                        </p:cTn>
                                        <p:tgtEl>
                                          <p:spTgt spid="10"/>
                                        </p:tgtEl>
                                      </p:cBhvr>
                                      <p:to x="100000" y="60000"/>
                                    </p:animScale>
                                    <p:animScale>
                                      <p:cBhvr>
                                        <p:cTn id="27" dur="166" decel="50000">
                                          <p:stCondLst>
                                            <p:cond delay="676"/>
                                          </p:stCondLst>
                                        </p:cTn>
                                        <p:tgtEl>
                                          <p:spTgt spid="10"/>
                                        </p:tgtEl>
                                      </p:cBhvr>
                                      <p:to x="100000" y="100000"/>
                                    </p:animScale>
                                    <p:animScale>
                                      <p:cBhvr>
                                        <p:cTn id="28" dur="26">
                                          <p:stCondLst>
                                            <p:cond delay="1312"/>
                                          </p:stCondLst>
                                        </p:cTn>
                                        <p:tgtEl>
                                          <p:spTgt spid="10"/>
                                        </p:tgtEl>
                                      </p:cBhvr>
                                      <p:to x="100000" y="80000"/>
                                    </p:animScale>
                                    <p:animScale>
                                      <p:cBhvr>
                                        <p:cTn id="29" dur="166" decel="50000">
                                          <p:stCondLst>
                                            <p:cond delay="1338"/>
                                          </p:stCondLst>
                                        </p:cTn>
                                        <p:tgtEl>
                                          <p:spTgt spid="10"/>
                                        </p:tgtEl>
                                      </p:cBhvr>
                                      <p:to x="100000" y="100000"/>
                                    </p:animScale>
                                    <p:animScale>
                                      <p:cBhvr>
                                        <p:cTn id="30" dur="26">
                                          <p:stCondLst>
                                            <p:cond delay="1642"/>
                                          </p:stCondLst>
                                        </p:cTn>
                                        <p:tgtEl>
                                          <p:spTgt spid="10"/>
                                        </p:tgtEl>
                                      </p:cBhvr>
                                      <p:to x="100000" y="90000"/>
                                    </p:animScale>
                                    <p:animScale>
                                      <p:cBhvr>
                                        <p:cTn id="31" dur="166" decel="50000">
                                          <p:stCondLst>
                                            <p:cond delay="1668"/>
                                          </p:stCondLst>
                                        </p:cTn>
                                        <p:tgtEl>
                                          <p:spTgt spid="10"/>
                                        </p:tgtEl>
                                      </p:cBhvr>
                                      <p:to x="100000" y="100000"/>
                                    </p:animScale>
                                    <p:animScale>
                                      <p:cBhvr>
                                        <p:cTn id="32" dur="26">
                                          <p:stCondLst>
                                            <p:cond delay="1808"/>
                                          </p:stCondLst>
                                        </p:cTn>
                                        <p:tgtEl>
                                          <p:spTgt spid="10"/>
                                        </p:tgtEl>
                                      </p:cBhvr>
                                      <p:to x="100000" y="95000"/>
                                    </p:animScale>
                                    <p:animScale>
                                      <p:cBhvr>
                                        <p:cTn id="33"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Data Discovery and Classification</a:t>
            </a:r>
          </a:p>
        </p:txBody>
      </p:sp>
      <p:sp>
        <p:nvSpPr>
          <p:cNvPr id="3" name="Content Placeholder 2"/>
          <p:cNvSpPr>
            <a:spLocks noGrp="1"/>
          </p:cNvSpPr>
          <p:nvPr>
            <p:ph idx="1"/>
          </p:nvPr>
        </p:nvSpPr>
        <p:spPr/>
        <p:txBody>
          <a:bodyPr>
            <a:normAutofit fontScale="85000" lnSpcReduction="10000"/>
          </a:bodyPr>
          <a:lstStyle/>
          <a:p>
            <a:r>
              <a:rPr lang="en-US" dirty="0"/>
              <a:t>Data Discovery &amp; Classification is </a:t>
            </a:r>
            <a:r>
              <a:rPr lang="en-US" b="1" dirty="0"/>
              <a:t>supported for SQL Server 2008 and </a:t>
            </a:r>
            <a:r>
              <a:rPr lang="en-US" b="1" dirty="0" smtClean="0"/>
              <a:t>later</a:t>
            </a:r>
          </a:p>
          <a:p>
            <a:endParaRPr lang="en-US" b="1" dirty="0">
              <a:latin typeface="Arial" panose="020B0604020202020204" pitchFamily="34" charset="0"/>
              <a:cs typeface="Arial" panose="020B0604020202020204" pitchFamily="34" charset="0"/>
            </a:endParaRPr>
          </a:p>
          <a:p>
            <a:r>
              <a:rPr lang="en-US" b="1" dirty="0" smtClean="0"/>
              <a:t>“Protect </a:t>
            </a:r>
            <a:r>
              <a:rPr lang="en-US" b="1" dirty="0"/>
              <a:t>the data, not just the </a:t>
            </a:r>
            <a:r>
              <a:rPr lang="en-US" b="1" dirty="0" smtClean="0"/>
              <a:t>database”</a:t>
            </a:r>
          </a:p>
          <a:p>
            <a:endParaRPr lang="en-US" dirty="0"/>
          </a:p>
          <a:p>
            <a:r>
              <a:rPr lang="en-US" b="1" dirty="0"/>
              <a:t>Discovery &amp; recommendations</a:t>
            </a:r>
            <a:r>
              <a:rPr lang="en-US" dirty="0"/>
              <a:t> – The classification engine scans your database and identifies columns containing potentially sensitive </a:t>
            </a:r>
            <a:r>
              <a:rPr lang="en-US" dirty="0" smtClean="0"/>
              <a:t>data</a:t>
            </a:r>
            <a:endParaRPr lang="en-US" dirty="0"/>
          </a:p>
          <a:p>
            <a:r>
              <a:rPr lang="en-US" b="1" dirty="0"/>
              <a:t>Labeling</a:t>
            </a:r>
            <a:r>
              <a:rPr lang="en-US" dirty="0"/>
              <a:t> – Sensitivity classification labels can be persistently tagged on </a:t>
            </a:r>
            <a:r>
              <a:rPr lang="en-US" dirty="0" smtClean="0"/>
              <a:t>columns</a:t>
            </a:r>
            <a:endParaRPr lang="en-US" dirty="0"/>
          </a:p>
          <a:p>
            <a:r>
              <a:rPr lang="en-US" b="1" dirty="0"/>
              <a:t>Visibility</a:t>
            </a:r>
            <a:r>
              <a:rPr lang="en-US" dirty="0"/>
              <a:t> - The database classification state can be viewed in a detailed </a:t>
            </a:r>
            <a:r>
              <a:rPr lang="en-US" dirty="0" smtClean="0"/>
              <a:t>report</a:t>
            </a:r>
            <a:endParaRPr lang="en-US" dirty="0"/>
          </a:p>
          <a:p>
            <a:endParaRPr lang="en-US"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9917CF6-378D-4888-85A4-0BD7BEFD7B9F}" type="slidenum">
              <a:rPr lang="en-US" smtClean="0"/>
              <a:t>21</a:t>
            </a:fld>
            <a:endParaRPr lang="en-US"/>
          </a:p>
        </p:txBody>
      </p:sp>
    </p:spTree>
    <p:extLst>
      <p:ext uri="{BB962C8B-B14F-4D97-AF65-F5344CB8AC3E}">
        <p14:creationId xmlns:p14="http://schemas.microsoft.com/office/powerpoint/2010/main" val="2062767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p:cTn id="15"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p:cTn id="23"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p:cTn id="39"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0"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1"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Data Discovery and Classification</a:t>
            </a:r>
          </a:p>
        </p:txBody>
      </p:sp>
      <p:sp>
        <p:nvSpPr>
          <p:cNvPr id="4" name="Slide Number Placeholder 3"/>
          <p:cNvSpPr>
            <a:spLocks noGrp="1"/>
          </p:cNvSpPr>
          <p:nvPr>
            <p:ph type="sldNum" sz="quarter" idx="12"/>
          </p:nvPr>
        </p:nvSpPr>
        <p:spPr/>
        <p:txBody>
          <a:bodyPr/>
          <a:lstStyle/>
          <a:p>
            <a:fld id="{E9917CF6-378D-4888-85A4-0BD7BEFD7B9F}" type="slidenum">
              <a:rPr lang="en-US" smtClean="0"/>
              <a:t>22</a:t>
            </a:fld>
            <a:endParaRPr lang="en-US"/>
          </a:p>
        </p:txBody>
      </p:sp>
      <p:pic>
        <p:nvPicPr>
          <p:cNvPr id="5122"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76337" y="1897062"/>
            <a:ext cx="6791325" cy="438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46169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Data Discovery and Classification</a:t>
            </a:r>
          </a:p>
        </p:txBody>
      </p:sp>
      <p:sp>
        <p:nvSpPr>
          <p:cNvPr id="4" name="Slide Number Placeholder 3"/>
          <p:cNvSpPr>
            <a:spLocks noGrp="1"/>
          </p:cNvSpPr>
          <p:nvPr>
            <p:ph type="sldNum" sz="quarter" idx="12"/>
          </p:nvPr>
        </p:nvSpPr>
        <p:spPr/>
        <p:txBody>
          <a:bodyPr/>
          <a:lstStyle/>
          <a:p>
            <a:fld id="{E9917CF6-378D-4888-85A4-0BD7BEFD7B9F}" type="slidenum">
              <a:rPr lang="en-US" smtClean="0"/>
              <a:t>23</a:t>
            </a:fld>
            <a:endParaRPr lang="en-US"/>
          </a:p>
        </p:txBody>
      </p:sp>
      <p:sp>
        <p:nvSpPr>
          <p:cNvPr id="3" name="Content Placeholder 2"/>
          <p:cNvSpPr>
            <a:spLocks noGrp="1"/>
          </p:cNvSpPr>
          <p:nvPr>
            <p:ph idx="1"/>
          </p:nvPr>
        </p:nvSpPr>
        <p:spPr/>
        <p:txBody>
          <a:bodyPr/>
          <a:lstStyle/>
          <a:p>
            <a:r>
              <a:rPr lang="en-CA" dirty="0" smtClean="0"/>
              <a:t>Automatic and manual classification</a:t>
            </a:r>
          </a:p>
          <a:p>
            <a:endParaRPr lang="en-CA"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590800"/>
            <a:ext cx="4781550" cy="3519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23940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Data Discovery and Classification</a:t>
            </a:r>
          </a:p>
        </p:txBody>
      </p:sp>
      <p:sp>
        <p:nvSpPr>
          <p:cNvPr id="4" name="Slide Number Placeholder 3"/>
          <p:cNvSpPr>
            <a:spLocks noGrp="1"/>
          </p:cNvSpPr>
          <p:nvPr>
            <p:ph type="sldNum" sz="quarter" idx="12"/>
          </p:nvPr>
        </p:nvSpPr>
        <p:spPr/>
        <p:txBody>
          <a:bodyPr/>
          <a:lstStyle/>
          <a:p>
            <a:fld id="{E9917CF6-378D-4888-85A4-0BD7BEFD7B9F}" type="slidenum">
              <a:rPr lang="en-US" smtClean="0"/>
              <a:t>24</a:t>
            </a:fld>
            <a:endParaRPr lang="en-US"/>
          </a:p>
        </p:txBody>
      </p:sp>
      <p:sp>
        <p:nvSpPr>
          <p:cNvPr id="3" name="Content Placeholder 2"/>
          <p:cNvSpPr>
            <a:spLocks noGrp="1"/>
          </p:cNvSpPr>
          <p:nvPr>
            <p:ph idx="1"/>
          </p:nvPr>
        </p:nvSpPr>
        <p:spPr/>
        <p:txBody>
          <a:bodyPr/>
          <a:lstStyle/>
          <a:p>
            <a:r>
              <a:rPr lang="en-CA" dirty="0" smtClean="0"/>
              <a:t>Pretty reports</a:t>
            </a:r>
          </a:p>
          <a:p>
            <a:endParaRPr lang="en-CA"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460122"/>
            <a:ext cx="5400675" cy="4249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65680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Data Discovery and Classification</a:t>
            </a:r>
          </a:p>
        </p:txBody>
      </p:sp>
      <p:sp>
        <p:nvSpPr>
          <p:cNvPr id="4" name="Slide Number Placeholder 3"/>
          <p:cNvSpPr>
            <a:spLocks noGrp="1"/>
          </p:cNvSpPr>
          <p:nvPr>
            <p:ph type="sldNum" sz="quarter" idx="12"/>
          </p:nvPr>
        </p:nvSpPr>
        <p:spPr/>
        <p:txBody>
          <a:bodyPr/>
          <a:lstStyle/>
          <a:p>
            <a:fld id="{E9917CF6-378D-4888-85A4-0BD7BEFD7B9F}" type="slidenum">
              <a:rPr lang="en-US" smtClean="0"/>
              <a:t>25</a:t>
            </a:fld>
            <a:endParaRPr lang="en-US"/>
          </a:p>
        </p:txBody>
      </p:sp>
      <p:sp>
        <p:nvSpPr>
          <p:cNvPr id="3" name="Content Placeholder 2"/>
          <p:cNvSpPr>
            <a:spLocks noGrp="1"/>
          </p:cNvSpPr>
          <p:nvPr>
            <p:ph idx="1"/>
          </p:nvPr>
        </p:nvSpPr>
        <p:spPr/>
        <p:txBody>
          <a:bodyPr/>
          <a:lstStyle/>
          <a:p>
            <a:r>
              <a:rPr lang="en-CA" dirty="0" smtClean="0"/>
              <a:t>Demo Time!</a:t>
            </a:r>
            <a:endParaRPr lang="en-CA" dirty="0"/>
          </a:p>
        </p:txBody>
      </p:sp>
    </p:spTree>
    <p:extLst>
      <p:ext uri="{BB962C8B-B14F-4D97-AF65-F5344CB8AC3E}">
        <p14:creationId xmlns:p14="http://schemas.microsoft.com/office/powerpoint/2010/main" val="36652158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DDM Dynamic Data Masking</a:t>
            </a:r>
            <a:endParaRPr lang="en-US" dirty="0"/>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Security Feature: prevents data exfiltration by obfuscating data.</a:t>
            </a:r>
          </a:p>
          <a:p>
            <a:pPr lvl="1"/>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Credit cards	xxxx-xxxxxx-x6815</a:t>
            </a:r>
          </a:p>
          <a:p>
            <a:pPr lvl="1"/>
            <a:r>
              <a:rPr lang="en-US" dirty="0" smtClean="0">
                <a:latin typeface="Arial" panose="020B0604020202020204" pitchFamily="34" charset="0"/>
                <a:cs typeface="Arial" panose="020B0604020202020204" pitchFamily="34" charset="0"/>
              </a:rPr>
              <a:t>Email	</a:t>
            </a:r>
            <a:r>
              <a:rPr lang="en-US" dirty="0" smtClean="0">
                <a:latin typeface="Arial" panose="020B0604020202020204" pitchFamily="34" charset="0"/>
                <a:cs typeface="Arial" panose="020B0604020202020204" pitchFamily="34" charset="0"/>
                <a:hlinkClick r:id="rId2"/>
              </a:rPr>
              <a:t>brXXX.XXXX@XXX.COM</a:t>
            </a:r>
            <a:endParaRPr lang="en-US" dirty="0" smtClean="0">
              <a:latin typeface="Arial" panose="020B0604020202020204" pitchFamily="34" charset="0"/>
              <a:cs typeface="Arial" panose="020B0604020202020204" pitchFamily="34" charset="0"/>
            </a:endParaRPr>
          </a:p>
          <a:p>
            <a:pPr lvl="1"/>
            <a:r>
              <a:rPr lang="en-US" dirty="0" smtClean="0">
                <a:latin typeface="Arial" panose="020B0604020202020204" pitchFamily="34" charset="0"/>
                <a:cs typeface="Arial" panose="020B0604020202020204" pitchFamily="34" charset="0"/>
              </a:rPr>
              <a:t>SIN#	XXX-XXX-X12</a:t>
            </a:r>
          </a:p>
        </p:txBody>
      </p:sp>
      <p:sp>
        <p:nvSpPr>
          <p:cNvPr id="4" name="Slide Number Placeholder 3"/>
          <p:cNvSpPr>
            <a:spLocks noGrp="1"/>
          </p:cNvSpPr>
          <p:nvPr>
            <p:ph type="sldNum" sz="quarter" idx="12"/>
          </p:nvPr>
        </p:nvSpPr>
        <p:spPr/>
        <p:txBody>
          <a:bodyPr/>
          <a:lstStyle/>
          <a:p>
            <a:fld id="{E9917CF6-378D-4888-85A4-0BD7BEFD7B9F}" type="slidenum">
              <a:rPr lang="en-US" smtClean="0"/>
              <a:t>26</a:t>
            </a:fld>
            <a:endParaRPr lang="en-US"/>
          </a:p>
        </p:txBody>
      </p:sp>
    </p:spTree>
    <p:extLst>
      <p:ext uri="{BB962C8B-B14F-4D97-AF65-F5344CB8AC3E}">
        <p14:creationId xmlns:p14="http://schemas.microsoft.com/office/powerpoint/2010/main" val="22499689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DDM Dynamic Data Masking</a:t>
            </a:r>
            <a:endParaRPr lang="en-US" dirty="0"/>
          </a:p>
        </p:txBody>
      </p:sp>
      <p:sp>
        <p:nvSpPr>
          <p:cNvPr id="3" name="Content Placeholder 2"/>
          <p:cNvSpPr>
            <a:spLocks noGrp="1"/>
          </p:cNvSpPr>
          <p:nvPr>
            <p:ph idx="1"/>
          </p:nvPr>
        </p:nvSpPr>
        <p:spPr/>
        <p:txBody>
          <a:bodyPr/>
          <a:lstStyle/>
          <a:p>
            <a:r>
              <a:rPr lang="en-US" dirty="0" smtClean="0"/>
              <a:t>Meta data operation. Data remains unchanged, masking is applied when queried.</a:t>
            </a:r>
          </a:p>
          <a:p>
            <a:pPr marL="118872" indent="0">
              <a:buNone/>
            </a:pP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118872" indent="0">
              <a:buNone/>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ALTER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TABLE </a:t>
            </a:r>
            <a:r>
              <a:rPr lang="en-US"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HR.Employee</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118872" indent="0">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ALTER COLUMN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SALARY decimal(12,2) MASKED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WITH (FUNCTION = 'default()');</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E9917CF6-378D-4888-85A4-0BD7BEFD7B9F}" type="slidenum">
              <a:rPr lang="en-US" smtClean="0"/>
              <a:t>27</a:t>
            </a:fld>
            <a:endParaRPr lang="en-US"/>
          </a:p>
        </p:txBody>
      </p:sp>
    </p:spTree>
    <p:extLst>
      <p:ext uri="{BB962C8B-B14F-4D97-AF65-F5344CB8AC3E}">
        <p14:creationId xmlns:p14="http://schemas.microsoft.com/office/powerpoint/2010/main" val="28989481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DDM Dynamic Data Masking</a:t>
            </a:r>
            <a:endParaRPr lang="en-US" dirty="0"/>
          </a:p>
        </p:txBody>
      </p:sp>
      <p:sp>
        <p:nvSpPr>
          <p:cNvPr id="3" name="Content Placeholder 2"/>
          <p:cNvSpPr>
            <a:spLocks noGrp="1"/>
          </p:cNvSpPr>
          <p:nvPr>
            <p:ph idx="1"/>
          </p:nvPr>
        </p:nvSpPr>
        <p:spPr/>
        <p:txBody>
          <a:bodyPr>
            <a:normAutofit/>
          </a:bodyPr>
          <a:lstStyle/>
          <a:p>
            <a:pPr lvl="1"/>
            <a:r>
              <a:rPr lang="en-US" sz="2200" b="1" dirty="0" smtClean="0">
                <a:latin typeface="Arial" panose="020B0604020202020204" pitchFamily="34" charset="0"/>
                <a:cs typeface="Arial" panose="020B0604020202020204" pitchFamily="34" charset="0"/>
              </a:rPr>
              <a:t>Default</a:t>
            </a:r>
            <a:r>
              <a:rPr lang="en-US" sz="2200" b="1" dirty="0">
                <a:latin typeface="Arial" panose="020B0604020202020204" pitchFamily="34" charset="0"/>
                <a:cs typeface="Arial" panose="020B0604020202020204" pitchFamily="34" charset="0"/>
              </a:rPr>
              <a:t>: (varies by data type):</a:t>
            </a:r>
            <a:r>
              <a:rPr lang="en-US" sz="2200" dirty="0">
                <a:latin typeface="Arial" panose="020B0604020202020204" pitchFamily="34" charset="0"/>
                <a:cs typeface="Arial" panose="020B0604020202020204" pitchFamily="34" charset="0"/>
              </a:rPr>
              <a:t> </a:t>
            </a:r>
          </a:p>
          <a:p>
            <a:pPr lvl="2"/>
            <a:r>
              <a:rPr lang="en-US" sz="2200" dirty="0">
                <a:latin typeface="Arial" panose="020B0604020202020204" pitchFamily="34" charset="0"/>
                <a:cs typeface="Arial" panose="020B0604020202020204" pitchFamily="34" charset="0"/>
              </a:rPr>
              <a:t>binary, </a:t>
            </a:r>
            <a:r>
              <a:rPr lang="en-US" sz="2200" dirty="0" err="1">
                <a:latin typeface="Arial" panose="020B0604020202020204" pitchFamily="34" charset="0"/>
                <a:cs typeface="Arial" panose="020B0604020202020204" pitchFamily="34" charset="0"/>
              </a:rPr>
              <a:t>varbinary</a:t>
            </a:r>
            <a:r>
              <a:rPr lang="en-US" sz="2200" dirty="0">
                <a:latin typeface="Arial" panose="020B0604020202020204" pitchFamily="34" charset="0"/>
                <a:cs typeface="Arial" panose="020B0604020202020204" pitchFamily="34" charset="0"/>
              </a:rPr>
              <a:t> or </a:t>
            </a:r>
            <a:r>
              <a:rPr lang="en-US" sz="2200" dirty="0" smtClean="0">
                <a:latin typeface="Arial" panose="020B0604020202020204" pitchFamily="34" charset="0"/>
                <a:cs typeface="Arial" panose="020B0604020202020204" pitchFamily="34" charset="0"/>
              </a:rPr>
              <a:t>image: “0“</a:t>
            </a:r>
            <a:endParaRPr lang="en-US" sz="2200" dirty="0">
              <a:latin typeface="Arial" panose="020B0604020202020204" pitchFamily="34" charset="0"/>
              <a:cs typeface="Arial" panose="020B0604020202020204" pitchFamily="34" charset="0"/>
            </a:endParaRPr>
          </a:p>
          <a:p>
            <a:pPr lvl="2"/>
            <a:r>
              <a:rPr lang="en-US" sz="2200" dirty="0">
                <a:latin typeface="Arial" panose="020B0604020202020204" pitchFamily="34" charset="0"/>
                <a:cs typeface="Arial" panose="020B0604020202020204" pitchFamily="34" charset="0"/>
              </a:rPr>
              <a:t>date and time data </a:t>
            </a:r>
            <a:r>
              <a:rPr lang="en-US" sz="2200" dirty="0" smtClean="0">
                <a:latin typeface="Arial" panose="020B0604020202020204" pitchFamily="34" charset="0"/>
                <a:cs typeface="Arial" panose="020B0604020202020204" pitchFamily="34" charset="0"/>
              </a:rPr>
              <a:t>types:</a:t>
            </a:r>
            <a:r>
              <a:rPr lang="en-US" sz="2200" dirty="0">
                <a:latin typeface="Arial" panose="020B0604020202020204" pitchFamily="34" charset="0"/>
                <a:cs typeface="Arial" panose="020B0604020202020204" pitchFamily="34" charset="0"/>
              </a:rPr>
              <a:t>  “01.01.1900 00:00:00.0000000”</a:t>
            </a:r>
          </a:p>
          <a:p>
            <a:pPr lvl="2"/>
            <a:r>
              <a:rPr lang="en-US" sz="2200" dirty="0" smtClean="0">
                <a:latin typeface="Arial" panose="020B0604020202020204" pitchFamily="34" charset="0"/>
                <a:cs typeface="Arial" panose="020B0604020202020204" pitchFamily="34" charset="0"/>
              </a:rPr>
              <a:t>Numeric data types: </a:t>
            </a:r>
            <a:r>
              <a:rPr lang="en-US" sz="2200" dirty="0">
                <a:latin typeface="Arial" panose="020B0604020202020204" pitchFamily="34" charset="0"/>
                <a:cs typeface="Arial" panose="020B0604020202020204" pitchFamily="34" charset="0"/>
              </a:rPr>
              <a:t>“0”</a:t>
            </a:r>
          </a:p>
          <a:p>
            <a:pPr lvl="2"/>
            <a:r>
              <a:rPr lang="en-US" sz="2200" dirty="0" smtClean="0">
                <a:latin typeface="Arial" panose="020B0604020202020204" pitchFamily="34" charset="0"/>
                <a:cs typeface="Arial" panose="020B0604020202020204" pitchFamily="34" charset="0"/>
              </a:rPr>
              <a:t>Strings:</a:t>
            </a:r>
            <a:r>
              <a:rPr lang="en-US" sz="2200" dirty="0">
                <a:latin typeface="Arial" panose="020B0604020202020204" pitchFamily="34" charset="0"/>
                <a:cs typeface="Arial" panose="020B0604020202020204" pitchFamily="34" charset="0"/>
              </a:rPr>
              <a:t>  “XXXX”</a:t>
            </a:r>
          </a:p>
          <a:p>
            <a:pPr lvl="1"/>
            <a:r>
              <a:rPr lang="en-US" sz="2200" b="1" dirty="0" smtClean="0">
                <a:latin typeface="Arial" panose="020B0604020202020204" pitchFamily="34" charset="0"/>
                <a:cs typeface="Arial" panose="020B0604020202020204" pitchFamily="34" charset="0"/>
              </a:rPr>
              <a:t>Email:</a:t>
            </a:r>
            <a:r>
              <a:rPr lang="en-US" sz="2200" dirty="0" smtClean="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first char plus mask</a:t>
            </a:r>
            <a:r>
              <a:rPr lang="en-US" sz="2200" b="1" dirty="0">
                <a:latin typeface="Arial" panose="020B0604020202020204" pitchFamily="34" charset="0"/>
                <a:cs typeface="Arial" panose="020B0604020202020204" pitchFamily="34" charset="0"/>
              </a:rPr>
              <a:t> </a:t>
            </a:r>
            <a:r>
              <a:rPr lang="en-US" sz="2200" b="1"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eg</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aXXX@XXXX.com”</a:t>
            </a:r>
          </a:p>
          <a:p>
            <a:pPr lvl="1"/>
            <a:r>
              <a:rPr lang="en-US" sz="2200" b="1" dirty="0">
                <a:latin typeface="Arial" panose="020B0604020202020204" pitchFamily="34" charset="0"/>
                <a:cs typeface="Arial" panose="020B0604020202020204" pitchFamily="34" charset="0"/>
              </a:rPr>
              <a:t>Random</a:t>
            </a:r>
            <a:r>
              <a:rPr lang="en-US" sz="2200" dirty="0">
                <a:latin typeface="Arial" panose="020B0604020202020204" pitchFamily="34" charset="0"/>
                <a:cs typeface="Arial" panose="020B0604020202020204" pitchFamily="34" charset="0"/>
              </a:rPr>
              <a:t> replaces the original value with a random value within the range specified in that function.</a:t>
            </a:r>
          </a:p>
          <a:p>
            <a:pPr lvl="1"/>
            <a:r>
              <a:rPr lang="en-US" sz="2200" b="1" dirty="0">
                <a:latin typeface="Arial" panose="020B0604020202020204" pitchFamily="34" charset="0"/>
                <a:cs typeface="Arial" panose="020B0604020202020204" pitchFamily="34" charset="0"/>
              </a:rPr>
              <a:t>Custom</a:t>
            </a:r>
            <a:r>
              <a:rPr lang="en-US" sz="2200" dirty="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eg</a:t>
            </a:r>
            <a:r>
              <a:rPr lang="en-US" sz="2200" dirty="0" smtClean="0">
                <a:latin typeface="Arial" panose="020B0604020202020204" pitchFamily="34" charset="0"/>
                <a:cs typeface="Arial" panose="020B0604020202020204" pitchFamily="34" charset="0"/>
              </a:rPr>
              <a:t> first </a:t>
            </a:r>
            <a:r>
              <a:rPr lang="en-US" sz="2200" dirty="0">
                <a:latin typeface="Arial" panose="020B0604020202020204" pitchFamily="34" charset="0"/>
                <a:cs typeface="Arial" panose="020B0604020202020204" pitchFamily="34" charset="0"/>
              </a:rPr>
              <a:t>and last letters and </a:t>
            </a:r>
            <a:r>
              <a:rPr lang="en-US" sz="2200" dirty="0" smtClean="0">
                <a:latin typeface="Arial" panose="020B0604020202020204" pitchFamily="34" charset="0"/>
                <a:cs typeface="Arial" panose="020B0604020202020204" pitchFamily="34" charset="0"/>
              </a:rPr>
              <a:t>padding </a:t>
            </a:r>
            <a:r>
              <a:rPr lang="en-US" sz="2200" dirty="0" err="1" smtClean="0">
                <a:latin typeface="Arial" panose="020B0604020202020204" pitchFamily="34" charset="0"/>
                <a:cs typeface="Arial" panose="020B0604020202020204" pitchFamily="34" charset="0"/>
              </a:rPr>
              <a:t>ie</a:t>
            </a:r>
            <a:r>
              <a:rPr lang="en-US" sz="2200" dirty="0" smtClean="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prefix, [padding value], suffix</a:t>
            </a:r>
          </a:p>
          <a:p>
            <a:pPr lvl="1"/>
            <a:endParaRPr lang="en-US" sz="2200" dirty="0" smtClean="0">
              <a:latin typeface="Arial" panose="020B0604020202020204" pitchFamily="34" charset="0"/>
              <a:cs typeface="Arial" panose="020B0604020202020204" pitchFamily="34" charset="0"/>
            </a:endParaRPr>
          </a:p>
          <a:p>
            <a:pPr lvl="1"/>
            <a:endParaRPr lang="en-US" sz="22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E9917CF6-378D-4888-85A4-0BD7BEFD7B9F}" type="slidenum">
              <a:rPr lang="en-US" smtClean="0"/>
              <a:t>28</a:t>
            </a:fld>
            <a:endParaRPr lang="en-US"/>
          </a:p>
        </p:txBody>
      </p:sp>
    </p:spTree>
    <p:extLst>
      <p:ext uri="{BB962C8B-B14F-4D97-AF65-F5344CB8AC3E}">
        <p14:creationId xmlns:p14="http://schemas.microsoft.com/office/powerpoint/2010/main" val="1372437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DDM Dynamic Data Masking</a:t>
            </a:r>
            <a:endParaRPr lang="en-US" dirty="0"/>
          </a:p>
        </p:txBody>
      </p:sp>
      <p:sp>
        <p:nvSpPr>
          <p:cNvPr id="3" name="Content Placeholder 2"/>
          <p:cNvSpPr>
            <a:spLocks noGrp="1"/>
          </p:cNvSpPr>
          <p:nvPr>
            <p:ph idx="1"/>
          </p:nvPr>
        </p:nvSpPr>
        <p:spPr/>
        <p:txBody>
          <a:bodyPr>
            <a:normAutofit/>
          </a:bodyPr>
          <a:lstStyle/>
          <a:p>
            <a:r>
              <a:rPr lang="en-US" dirty="0" smtClean="0"/>
              <a:t>Random masking function</a:t>
            </a:r>
          </a:p>
          <a:p>
            <a:endParaRPr lang="en-US" dirty="0" smtClean="0"/>
          </a:p>
          <a:p>
            <a:pPr marL="457200" lvl="1" indent="0">
              <a:buNone/>
            </a:pPr>
            <a:r>
              <a:rPr lang="en-US" sz="2400" dirty="0" err="1" smtClean="0"/>
              <a:t>Account_Number</a:t>
            </a:r>
            <a:r>
              <a:rPr lang="en-US" sz="2400" dirty="0" smtClean="0"/>
              <a:t> </a:t>
            </a:r>
            <a:r>
              <a:rPr lang="en-US" sz="2400" dirty="0" err="1"/>
              <a:t>bigint</a:t>
            </a:r>
            <a:r>
              <a:rPr lang="en-US" sz="2400" dirty="0"/>
              <a:t> MASKED WITH (FUNCTION = 'random([start range], [end range</a:t>
            </a:r>
            <a:r>
              <a:rPr lang="en-US" sz="2400" dirty="0" smtClean="0"/>
              <a:t>])')</a:t>
            </a:r>
          </a:p>
          <a:p>
            <a:pPr marL="457200" lvl="1" indent="0">
              <a:buNone/>
            </a:pPr>
            <a:endParaRPr lang="en-US" sz="2200" dirty="0" smtClean="0">
              <a:latin typeface="Arial" panose="020B0604020202020204" pitchFamily="34" charset="0"/>
              <a:cs typeface="Arial" panose="020B0604020202020204" pitchFamily="34" charset="0"/>
            </a:endParaRPr>
          </a:p>
          <a:p>
            <a:pPr lvl="1"/>
            <a:r>
              <a:rPr lang="en-US" sz="2200" dirty="0" smtClean="0">
                <a:latin typeface="Arial" panose="020B0604020202020204" pitchFamily="34" charset="0"/>
                <a:cs typeface="Arial" panose="020B0604020202020204" pitchFamily="34" charset="0"/>
              </a:rPr>
              <a:t>Mask may accidentally be the correct number. Pick appropriate ranges. </a:t>
            </a:r>
          </a:p>
          <a:p>
            <a:pPr lvl="1"/>
            <a:endParaRPr lang="en-US" sz="2200" dirty="0" smtClean="0">
              <a:latin typeface="Arial" panose="020B0604020202020204" pitchFamily="34" charset="0"/>
              <a:cs typeface="Arial" panose="020B0604020202020204" pitchFamily="34" charset="0"/>
            </a:endParaRPr>
          </a:p>
          <a:p>
            <a:pPr marL="411480" lvl="1" indent="0">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ALTER TABLE </a:t>
            </a:r>
            <a:r>
              <a:rPr lang="en-US" sz="1600" dirty="0" err="1" smtClean="0">
                <a:latin typeface="Arial Unicode MS" panose="020B0604020202020204" pitchFamily="34" charset="-128"/>
                <a:ea typeface="Arial Unicode MS" panose="020B0604020202020204" pitchFamily="34" charset="-128"/>
                <a:cs typeface="Arial Unicode MS" panose="020B0604020202020204" pitchFamily="34" charset="-128"/>
              </a:rPr>
              <a:t>JuniorHighSchool.Student</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411480" lvl="1" indent="0">
              <a:buNone/>
            </a:pP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ALTER COLUMN </a:t>
            </a:r>
            <a:r>
              <a:rPr lang="en-US" sz="1600" dirty="0" smtClean="0">
                <a:latin typeface="Arial Unicode MS" panose="020B0604020202020204" pitchFamily="34" charset="-128"/>
                <a:ea typeface="Arial Unicode MS" panose="020B0604020202020204" pitchFamily="34" charset="-128"/>
                <a:cs typeface="Arial Unicode MS" panose="020B0604020202020204" pitchFamily="34" charset="-128"/>
              </a:rPr>
              <a:t>Age integer MASKED </a:t>
            </a:r>
            <a:r>
              <a:rPr lang="en-US" sz="1600" dirty="0">
                <a:latin typeface="Arial Unicode MS" panose="020B0604020202020204" pitchFamily="34" charset="-128"/>
                <a:ea typeface="Arial Unicode MS" panose="020B0604020202020204" pitchFamily="34" charset="-128"/>
                <a:cs typeface="Arial Unicode MS" panose="020B0604020202020204" pitchFamily="34" charset="-128"/>
              </a:rPr>
              <a:t>WITH (FUNCTION = </a:t>
            </a:r>
            <a:r>
              <a:rPr lang="en-US" sz="1600" dirty="0" smtClean="0">
                <a:latin typeface="Arial Unicode MS" panose="020B0604020202020204" pitchFamily="34" charset="-128"/>
                <a:ea typeface="Arial Unicode MS" panose="020B0604020202020204" pitchFamily="34" charset="-128"/>
                <a:cs typeface="Arial Unicode MS" panose="020B0604020202020204" pitchFamily="34" charset="-128"/>
              </a:rPr>
              <a:t>'random(12, 14')</a:t>
            </a: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E9917CF6-378D-4888-85A4-0BD7BEFD7B9F}" type="slidenum">
              <a:rPr lang="en-US" smtClean="0"/>
              <a:t>29</a:t>
            </a:fld>
            <a:endParaRPr lang="en-US"/>
          </a:p>
        </p:txBody>
      </p:sp>
    </p:spTree>
    <p:extLst>
      <p:ext uri="{BB962C8B-B14F-4D97-AF65-F5344CB8AC3E}">
        <p14:creationId xmlns:p14="http://schemas.microsoft.com/office/powerpoint/2010/main" val="1697296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this presentation is not.</a:t>
            </a:r>
            <a:endParaRPr lang="en-US" dirty="0"/>
          </a:p>
        </p:txBody>
      </p:sp>
      <p:sp>
        <p:nvSpPr>
          <p:cNvPr id="3" name="Content Placeholder 2"/>
          <p:cNvSpPr>
            <a:spLocks noGrp="1"/>
          </p:cNvSpPr>
          <p:nvPr>
            <p:ph idx="1"/>
          </p:nvPr>
        </p:nvSpPr>
        <p:spPr/>
        <p:txBody>
          <a:bodyPr/>
          <a:lstStyle/>
          <a:p>
            <a:r>
              <a:rPr lang="en-US" dirty="0" smtClean="0"/>
              <a:t>Not an encyclopedic definition of all security features</a:t>
            </a:r>
          </a:p>
          <a:p>
            <a:r>
              <a:rPr lang="en-US" dirty="0" smtClean="0"/>
              <a:t>Not prescriptive</a:t>
            </a:r>
          </a:p>
        </p:txBody>
      </p:sp>
      <p:sp>
        <p:nvSpPr>
          <p:cNvPr id="4" name="Slide Number Placeholder 3"/>
          <p:cNvSpPr>
            <a:spLocks noGrp="1"/>
          </p:cNvSpPr>
          <p:nvPr>
            <p:ph type="sldNum" sz="quarter" idx="12"/>
          </p:nvPr>
        </p:nvSpPr>
        <p:spPr/>
        <p:txBody>
          <a:bodyPr/>
          <a:lstStyle/>
          <a:p>
            <a:fld id="{E9917CF6-378D-4888-85A4-0BD7BEFD7B9F}" type="slidenum">
              <a:rPr lang="en-US" smtClean="0"/>
              <a:t>3</a:t>
            </a:fld>
            <a:endParaRPr lang="en-US"/>
          </a:p>
        </p:txBody>
      </p:sp>
    </p:spTree>
    <p:extLst>
      <p:ext uri="{BB962C8B-B14F-4D97-AF65-F5344CB8AC3E}">
        <p14:creationId xmlns:p14="http://schemas.microsoft.com/office/powerpoint/2010/main" val="38115231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DDM Dynamic Data Masking</a:t>
            </a:r>
            <a:endParaRPr lang="en-US" dirty="0"/>
          </a:p>
        </p:txBody>
      </p:sp>
      <p:sp>
        <p:nvSpPr>
          <p:cNvPr id="3" name="Content Placeholder 2"/>
          <p:cNvSpPr>
            <a:spLocks noGrp="1"/>
          </p:cNvSpPr>
          <p:nvPr>
            <p:ph idx="1"/>
          </p:nvPr>
        </p:nvSpPr>
        <p:spPr/>
        <p:txBody>
          <a:bodyPr/>
          <a:lstStyle/>
          <a:p>
            <a:pPr lvl="1"/>
            <a:r>
              <a:rPr lang="en-US" b="1" dirty="0" smtClean="0"/>
              <a:t>Who </a:t>
            </a:r>
          </a:p>
          <a:p>
            <a:pPr lvl="2"/>
            <a:r>
              <a:rPr lang="en-US" b="1" dirty="0" err="1" smtClean="0"/>
              <a:t>Db_owner</a:t>
            </a:r>
            <a:r>
              <a:rPr lang="en-US" b="1" dirty="0" smtClean="0"/>
              <a:t> role members always see unmasked data by default</a:t>
            </a:r>
          </a:p>
          <a:p>
            <a:pPr lvl="2"/>
            <a:r>
              <a:rPr lang="en-US" b="1" dirty="0" smtClean="0"/>
              <a:t>All other users see masked data.</a:t>
            </a:r>
          </a:p>
          <a:p>
            <a:pPr lvl="2"/>
            <a:endParaRPr lang="en-US" b="1" dirty="0" smtClean="0"/>
          </a:p>
          <a:p>
            <a:pPr lvl="1"/>
            <a:endParaRPr lang="en-US" b="1" dirty="0"/>
          </a:p>
        </p:txBody>
      </p:sp>
      <p:sp>
        <p:nvSpPr>
          <p:cNvPr id="4" name="Slide Number Placeholder 3"/>
          <p:cNvSpPr>
            <a:spLocks noGrp="1"/>
          </p:cNvSpPr>
          <p:nvPr>
            <p:ph type="sldNum" sz="quarter" idx="12"/>
          </p:nvPr>
        </p:nvSpPr>
        <p:spPr/>
        <p:txBody>
          <a:bodyPr/>
          <a:lstStyle/>
          <a:p>
            <a:fld id="{E9917CF6-378D-4888-85A4-0BD7BEFD7B9F}" type="slidenum">
              <a:rPr lang="en-US" smtClean="0"/>
              <a:t>30</a:t>
            </a:fld>
            <a:endParaRPr lang="en-US"/>
          </a:p>
        </p:txBody>
      </p:sp>
    </p:spTree>
    <p:extLst>
      <p:ext uri="{BB962C8B-B14F-4D97-AF65-F5344CB8AC3E}">
        <p14:creationId xmlns:p14="http://schemas.microsoft.com/office/powerpoint/2010/main" val="2715617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DDM Dynamic Data Masking</a:t>
            </a:r>
            <a:endParaRPr lang="en-US" dirty="0"/>
          </a:p>
        </p:txBody>
      </p:sp>
      <p:sp>
        <p:nvSpPr>
          <p:cNvPr id="3" name="Content Placeholder 2"/>
          <p:cNvSpPr>
            <a:spLocks noGrp="1"/>
          </p:cNvSpPr>
          <p:nvPr>
            <p:ph idx="1"/>
          </p:nvPr>
        </p:nvSpPr>
        <p:spPr/>
        <p:txBody>
          <a:bodyPr/>
          <a:lstStyle/>
          <a:p>
            <a:pPr lvl="1"/>
            <a:r>
              <a:rPr lang="en-US" b="1" dirty="0" smtClean="0"/>
              <a:t>Who </a:t>
            </a:r>
          </a:p>
          <a:p>
            <a:pPr lvl="2"/>
            <a:r>
              <a:rPr lang="en-US" b="1" dirty="0" smtClean="0"/>
              <a:t>Grant/Revoke MASK/UNMASK to users/groups</a:t>
            </a:r>
          </a:p>
          <a:p>
            <a:pPr lvl="2"/>
            <a:r>
              <a:rPr lang="en-US" b="1" dirty="0" smtClean="0"/>
              <a:t>MASK/UNMASK is database level permission</a:t>
            </a:r>
          </a:p>
          <a:p>
            <a:pPr lvl="2"/>
            <a:r>
              <a:rPr lang="en-US" b="1" dirty="0" err="1" smtClean="0"/>
              <a:t>eg</a:t>
            </a:r>
            <a:r>
              <a:rPr lang="en-US" b="1" dirty="0" smtClean="0"/>
              <a:t> Social committee needs to know birthdays to plan birthday parties, but granting unmask to the HR database will also show SIN# and Salary….</a:t>
            </a:r>
          </a:p>
          <a:p>
            <a:pPr lvl="2"/>
            <a:endParaRPr lang="en-US" b="1" dirty="0" smtClean="0"/>
          </a:p>
          <a:p>
            <a:pPr lvl="1"/>
            <a:endParaRPr lang="en-US" b="1" dirty="0"/>
          </a:p>
        </p:txBody>
      </p:sp>
      <p:sp>
        <p:nvSpPr>
          <p:cNvPr id="4" name="Slide Number Placeholder 3"/>
          <p:cNvSpPr>
            <a:spLocks noGrp="1"/>
          </p:cNvSpPr>
          <p:nvPr>
            <p:ph type="sldNum" sz="quarter" idx="12"/>
          </p:nvPr>
        </p:nvSpPr>
        <p:spPr/>
        <p:txBody>
          <a:bodyPr/>
          <a:lstStyle/>
          <a:p>
            <a:fld id="{E9917CF6-378D-4888-85A4-0BD7BEFD7B9F}" type="slidenum">
              <a:rPr lang="en-US" smtClean="0"/>
              <a:t>31</a:t>
            </a:fld>
            <a:endParaRPr lang="en-US"/>
          </a:p>
        </p:txBody>
      </p:sp>
    </p:spTree>
    <p:extLst>
      <p:ext uri="{BB962C8B-B14F-4D97-AF65-F5344CB8AC3E}">
        <p14:creationId xmlns:p14="http://schemas.microsoft.com/office/powerpoint/2010/main" val="33507601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DDM Dynamic Data Masking</a:t>
            </a:r>
            <a:endParaRPr lang="en-US" dirty="0"/>
          </a:p>
        </p:txBody>
      </p:sp>
      <p:sp>
        <p:nvSpPr>
          <p:cNvPr id="3" name="Content Placeholder 2"/>
          <p:cNvSpPr>
            <a:spLocks noGrp="1"/>
          </p:cNvSpPr>
          <p:nvPr>
            <p:ph idx="1"/>
          </p:nvPr>
        </p:nvSpPr>
        <p:spPr/>
        <p:txBody>
          <a:bodyPr/>
          <a:lstStyle/>
          <a:p>
            <a:r>
              <a:rPr lang="en-US" b="1" dirty="0" smtClean="0"/>
              <a:t>Behavior </a:t>
            </a:r>
          </a:p>
          <a:p>
            <a:pPr lvl="1"/>
            <a:r>
              <a:rPr lang="en-US" b="1" dirty="0" smtClean="0"/>
              <a:t>Data remains masked regardless of mechanism to select, even select into another table</a:t>
            </a:r>
          </a:p>
          <a:p>
            <a:pPr marL="457200" lvl="1" indent="0">
              <a:buNone/>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Select </a:t>
            </a:r>
            <a:r>
              <a:rPr lang="en-US"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fname</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lname</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Salary into </a:t>
            </a:r>
            <a:r>
              <a:rPr lang="en-US"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MyTable</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pPr marL="457200" lvl="1" indent="0">
              <a:buNone/>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from </a:t>
            </a:r>
            <a:r>
              <a:rPr lang="en-US" sz="2000" dirty="0" err="1" smtClean="0">
                <a:latin typeface="Arial Unicode MS" panose="020B0604020202020204" pitchFamily="34" charset="-128"/>
                <a:ea typeface="Arial Unicode MS" panose="020B0604020202020204" pitchFamily="34" charset="-128"/>
                <a:cs typeface="Arial Unicode MS" panose="020B0604020202020204" pitchFamily="34" charset="-128"/>
              </a:rPr>
              <a:t>HR.Employee</a:t>
            </a:r>
            <a:endPar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2"/>
            <a:endParaRPr lang="en-US" b="1" dirty="0" smtClean="0"/>
          </a:p>
          <a:p>
            <a:pPr lvl="1"/>
            <a:endParaRPr lang="en-US" b="1" dirty="0"/>
          </a:p>
        </p:txBody>
      </p:sp>
      <p:sp>
        <p:nvSpPr>
          <p:cNvPr id="4" name="Slide Number Placeholder 3"/>
          <p:cNvSpPr>
            <a:spLocks noGrp="1"/>
          </p:cNvSpPr>
          <p:nvPr>
            <p:ph type="sldNum" sz="quarter" idx="12"/>
          </p:nvPr>
        </p:nvSpPr>
        <p:spPr/>
        <p:txBody>
          <a:bodyPr/>
          <a:lstStyle/>
          <a:p>
            <a:fld id="{E9917CF6-378D-4888-85A4-0BD7BEFD7B9F}" type="slidenum">
              <a:rPr lang="en-US" smtClean="0"/>
              <a:t>32</a:t>
            </a:fld>
            <a:endParaRPr lang="en-US"/>
          </a:p>
        </p:txBody>
      </p:sp>
    </p:spTree>
    <p:extLst>
      <p:ext uri="{BB962C8B-B14F-4D97-AF65-F5344CB8AC3E}">
        <p14:creationId xmlns:p14="http://schemas.microsoft.com/office/powerpoint/2010/main" val="12713619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DDM Dynamic Data Masking</a:t>
            </a:r>
            <a:endParaRPr lang="en-US" dirty="0"/>
          </a:p>
        </p:txBody>
      </p:sp>
      <p:sp>
        <p:nvSpPr>
          <p:cNvPr id="3" name="Content Placeholder 2"/>
          <p:cNvSpPr>
            <a:spLocks noGrp="1"/>
          </p:cNvSpPr>
          <p:nvPr>
            <p:ph idx="1"/>
          </p:nvPr>
        </p:nvSpPr>
        <p:spPr/>
        <p:txBody>
          <a:bodyPr/>
          <a:lstStyle/>
          <a:p>
            <a:r>
              <a:rPr lang="en-US" dirty="0" smtClean="0"/>
              <a:t>Finding masked Columns</a:t>
            </a:r>
          </a:p>
          <a:p>
            <a:r>
              <a:rPr lang="en-US" dirty="0" err="1">
                <a:latin typeface="Arial Unicode MS" panose="020B0604020202020204" pitchFamily="34" charset="-128"/>
                <a:ea typeface="Arial Unicode MS" panose="020B0604020202020204" pitchFamily="34" charset="-128"/>
                <a:cs typeface="Arial Unicode MS" panose="020B0604020202020204" pitchFamily="34" charset="-128"/>
              </a:rPr>
              <a:t>sys.masked_columns</a:t>
            </a:r>
            <a:endParaRPr lang="en-US" dirty="0"/>
          </a:p>
          <a:p>
            <a:endParaRPr lang="en-US" dirty="0" smtClean="0"/>
          </a:p>
          <a:p>
            <a:pPr marL="118872" indent="0">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SELECT c.name, tbl.name as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table_name</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c.is_masked</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c.masking_function</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18872" indent="0">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FROM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sys.masked_columns</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AS c</a:t>
            </a:r>
          </a:p>
          <a:p>
            <a:pPr marL="118872" indent="0">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JOIN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sys.tables</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AS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tbl</a:t>
            </a: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18872" indent="0">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ON c.[</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object_id</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tbl</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object_id</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8872" indent="0">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WHERE </a:t>
            </a:r>
            <a:r>
              <a:rPr lang="en-US" sz="2000" dirty="0" err="1">
                <a:latin typeface="Arial Unicode MS" panose="020B0604020202020204" pitchFamily="34" charset="-128"/>
                <a:ea typeface="Arial Unicode MS" panose="020B0604020202020204" pitchFamily="34" charset="-128"/>
                <a:cs typeface="Arial Unicode MS" panose="020B0604020202020204" pitchFamily="34" charset="-128"/>
              </a:rPr>
              <a:t>is_masked</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 1;</a:t>
            </a:r>
          </a:p>
          <a:p>
            <a:endParaRPr lang="en-US" dirty="0"/>
          </a:p>
        </p:txBody>
      </p:sp>
      <p:sp>
        <p:nvSpPr>
          <p:cNvPr id="4" name="Slide Number Placeholder 3"/>
          <p:cNvSpPr>
            <a:spLocks noGrp="1"/>
          </p:cNvSpPr>
          <p:nvPr>
            <p:ph type="sldNum" sz="quarter" idx="12"/>
          </p:nvPr>
        </p:nvSpPr>
        <p:spPr/>
        <p:txBody>
          <a:bodyPr/>
          <a:lstStyle/>
          <a:p>
            <a:fld id="{E9917CF6-378D-4888-85A4-0BD7BEFD7B9F}" type="slidenum">
              <a:rPr lang="en-US" smtClean="0"/>
              <a:t>33</a:t>
            </a:fld>
            <a:endParaRPr lang="en-US"/>
          </a:p>
        </p:txBody>
      </p:sp>
    </p:spTree>
    <p:extLst>
      <p:ext uri="{BB962C8B-B14F-4D97-AF65-F5344CB8AC3E}">
        <p14:creationId xmlns:p14="http://schemas.microsoft.com/office/powerpoint/2010/main" val="29476391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DDM Dynamic Data Masking</a:t>
            </a:r>
            <a:endParaRPr lang="en-US" dirty="0"/>
          </a:p>
        </p:txBody>
      </p:sp>
      <p:sp>
        <p:nvSpPr>
          <p:cNvPr id="3" name="Content Placeholder 2"/>
          <p:cNvSpPr>
            <a:spLocks noGrp="1"/>
          </p:cNvSpPr>
          <p:nvPr>
            <p:ph idx="1"/>
          </p:nvPr>
        </p:nvSpPr>
        <p:spPr/>
        <p:txBody>
          <a:bodyPr>
            <a:normAutofit/>
          </a:bodyPr>
          <a:lstStyle/>
          <a:p>
            <a:r>
              <a:rPr lang="en-US" b="1" dirty="0"/>
              <a:t>Bypassing masking using inference or brute-force </a:t>
            </a:r>
            <a:r>
              <a:rPr lang="en-US" b="1" dirty="0" smtClean="0"/>
              <a:t>techniques</a:t>
            </a:r>
          </a:p>
          <a:p>
            <a:endParaRPr lang="en-US" b="1" dirty="0">
              <a:effectLst/>
            </a:endParaRPr>
          </a:p>
          <a:p>
            <a:pPr marL="411480" lvl="1" indent="0">
              <a:buNone/>
            </a:pPr>
            <a:r>
              <a:rPr lang="en-US" dirty="0"/>
              <a:t>SELECT ID, Name, Salary </a:t>
            </a:r>
            <a:endParaRPr lang="en-US" dirty="0" smtClean="0"/>
          </a:p>
          <a:p>
            <a:pPr marL="411480" lvl="1" indent="0">
              <a:buNone/>
            </a:pPr>
            <a:r>
              <a:rPr lang="en-US" dirty="0" smtClean="0"/>
              <a:t>FROM </a:t>
            </a:r>
            <a:r>
              <a:rPr lang="en-US" dirty="0"/>
              <a:t>Employees </a:t>
            </a:r>
            <a:endParaRPr lang="en-US" dirty="0" smtClean="0"/>
          </a:p>
          <a:p>
            <a:pPr marL="411480" lvl="1" indent="0">
              <a:buNone/>
            </a:pPr>
            <a:r>
              <a:rPr lang="en-US" dirty="0" smtClean="0"/>
              <a:t>WHERE Salary </a:t>
            </a:r>
            <a:r>
              <a:rPr lang="en-US" dirty="0"/>
              <a:t>&gt; 99999 and Salary &lt; 100001</a:t>
            </a:r>
            <a:r>
              <a:rPr lang="en-US" dirty="0" smtClean="0"/>
              <a:t>;</a:t>
            </a:r>
          </a:p>
          <a:p>
            <a:pPr marL="411480" lvl="1" indent="0">
              <a:buNone/>
            </a:pPr>
            <a:endParaRPr lang="en-US" dirty="0">
              <a:effectLst/>
            </a:endParaRPr>
          </a:p>
        </p:txBody>
      </p:sp>
      <p:sp>
        <p:nvSpPr>
          <p:cNvPr id="4" name="Slide Number Placeholder 3"/>
          <p:cNvSpPr>
            <a:spLocks noGrp="1"/>
          </p:cNvSpPr>
          <p:nvPr>
            <p:ph type="sldNum" sz="quarter" idx="12"/>
          </p:nvPr>
        </p:nvSpPr>
        <p:spPr/>
        <p:txBody>
          <a:bodyPr/>
          <a:lstStyle/>
          <a:p>
            <a:fld id="{E9917CF6-378D-4888-85A4-0BD7BEFD7B9F}" type="slidenum">
              <a:rPr lang="en-US" smtClean="0"/>
              <a:t>34</a:t>
            </a:fld>
            <a:endParaRPr lang="en-US"/>
          </a:p>
        </p:txBody>
      </p:sp>
    </p:spTree>
    <p:extLst>
      <p:ext uri="{BB962C8B-B14F-4D97-AF65-F5344CB8AC3E}">
        <p14:creationId xmlns:p14="http://schemas.microsoft.com/office/powerpoint/2010/main" val="27108400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DDM Dynamic Data Masking</a:t>
            </a:r>
            <a:endParaRPr lang="en-US" dirty="0"/>
          </a:p>
        </p:txBody>
      </p:sp>
      <p:sp>
        <p:nvSpPr>
          <p:cNvPr id="3" name="Content Placeholder 2"/>
          <p:cNvSpPr>
            <a:spLocks noGrp="1"/>
          </p:cNvSpPr>
          <p:nvPr>
            <p:ph idx="1"/>
          </p:nvPr>
        </p:nvSpPr>
        <p:spPr/>
        <p:txBody>
          <a:bodyPr>
            <a:normAutofit fontScale="77500" lnSpcReduction="20000"/>
          </a:bodyPr>
          <a:lstStyle/>
          <a:p>
            <a:r>
              <a:rPr lang="en-US" b="1" dirty="0"/>
              <a:t>Best Practices and Common Use Cases</a:t>
            </a:r>
          </a:p>
          <a:p>
            <a:r>
              <a:rPr lang="en-US" dirty="0"/>
              <a:t>Creating a mask on a column does not prevent updates to that </a:t>
            </a:r>
            <a:r>
              <a:rPr lang="en-US" dirty="0" smtClean="0"/>
              <a:t>column</a:t>
            </a:r>
            <a:endParaRPr lang="en-US" dirty="0"/>
          </a:p>
          <a:p>
            <a:endParaRPr lang="en-US" dirty="0"/>
          </a:p>
          <a:p>
            <a:r>
              <a:rPr lang="en-US" dirty="0"/>
              <a:t>Using SELECT INTO or INSERT INTO to copy data from a masked column into another table results in masked data in the target table. </a:t>
            </a:r>
            <a:endParaRPr lang="en-US" dirty="0" smtClean="0"/>
          </a:p>
          <a:p>
            <a:endParaRPr lang="en-US" dirty="0"/>
          </a:p>
          <a:p>
            <a:r>
              <a:rPr lang="en-US" dirty="0"/>
              <a:t>Dynamic Data Masking is applied when running SQL Server Import and Export. A database containing masked columns will result in a backup file with masked data (assuming it is exported by a user without </a:t>
            </a:r>
            <a:r>
              <a:rPr lang="en-US" b="1" dirty="0"/>
              <a:t>UNMASK</a:t>
            </a:r>
            <a:r>
              <a:rPr lang="en-US" dirty="0"/>
              <a:t> privileges), and the imported database will contain statically masked data. </a:t>
            </a:r>
            <a:endParaRPr lang="en-US" dirty="0">
              <a:effectLst/>
            </a:endParaRPr>
          </a:p>
        </p:txBody>
      </p:sp>
      <p:sp>
        <p:nvSpPr>
          <p:cNvPr id="4" name="Slide Number Placeholder 3"/>
          <p:cNvSpPr>
            <a:spLocks noGrp="1"/>
          </p:cNvSpPr>
          <p:nvPr>
            <p:ph type="sldNum" sz="quarter" idx="12"/>
          </p:nvPr>
        </p:nvSpPr>
        <p:spPr/>
        <p:txBody>
          <a:bodyPr/>
          <a:lstStyle/>
          <a:p>
            <a:fld id="{E9917CF6-378D-4888-85A4-0BD7BEFD7B9F}" type="slidenum">
              <a:rPr lang="en-US" smtClean="0"/>
              <a:t>35</a:t>
            </a:fld>
            <a:endParaRPr lang="en-US"/>
          </a:p>
        </p:txBody>
      </p:sp>
    </p:spTree>
    <p:extLst>
      <p:ext uri="{BB962C8B-B14F-4D97-AF65-F5344CB8AC3E}">
        <p14:creationId xmlns:p14="http://schemas.microsoft.com/office/powerpoint/2010/main" val="42635742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DDM Dynamic Data Masking</a:t>
            </a:r>
            <a:endParaRPr lang="en-US" dirty="0"/>
          </a:p>
        </p:txBody>
      </p:sp>
      <p:sp>
        <p:nvSpPr>
          <p:cNvPr id="3" name="Content Placeholder 2"/>
          <p:cNvSpPr>
            <a:spLocks noGrp="1"/>
          </p:cNvSpPr>
          <p:nvPr>
            <p:ph idx="1"/>
          </p:nvPr>
        </p:nvSpPr>
        <p:spPr/>
        <p:txBody>
          <a:bodyPr/>
          <a:lstStyle/>
          <a:p>
            <a:pPr lvl="1"/>
            <a:r>
              <a:rPr lang="en-US" dirty="0" smtClean="0"/>
              <a:t>First Released in SQL 2016</a:t>
            </a:r>
          </a:p>
          <a:p>
            <a:pPr lvl="1"/>
            <a:r>
              <a:rPr lang="en-US" dirty="0" smtClean="0"/>
              <a:t>Enterprise and standard SKUs</a:t>
            </a:r>
            <a:endParaRPr lang="en-US" dirty="0"/>
          </a:p>
        </p:txBody>
      </p:sp>
      <p:sp>
        <p:nvSpPr>
          <p:cNvPr id="4" name="Slide Number Placeholder 3"/>
          <p:cNvSpPr>
            <a:spLocks noGrp="1"/>
          </p:cNvSpPr>
          <p:nvPr>
            <p:ph type="sldNum" sz="quarter" idx="12"/>
          </p:nvPr>
        </p:nvSpPr>
        <p:spPr/>
        <p:txBody>
          <a:bodyPr/>
          <a:lstStyle/>
          <a:p>
            <a:fld id="{E9917CF6-378D-4888-85A4-0BD7BEFD7B9F}" type="slidenum">
              <a:rPr lang="en-US" smtClean="0"/>
              <a:t>36</a:t>
            </a:fld>
            <a:endParaRPr lang="en-US"/>
          </a:p>
        </p:txBody>
      </p:sp>
    </p:spTree>
    <p:extLst>
      <p:ext uri="{BB962C8B-B14F-4D97-AF65-F5344CB8AC3E}">
        <p14:creationId xmlns:p14="http://schemas.microsoft.com/office/powerpoint/2010/main" val="14438864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DDM Dynamic Data Masking</a:t>
            </a:r>
            <a:endParaRPr lang="en-US" dirty="0"/>
          </a:p>
        </p:txBody>
      </p:sp>
      <p:sp>
        <p:nvSpPr>
          <p:cNvPr id="3" name="Content Placeholder 2"/>
          <p:cNvSpPr>
            <a:spLocks noGrp="1"/>
          </p:cNvSpPr>
          <p:nvPr>
            <p:ph idx="1"/>
          </p:nvPr>
        </p:nvSpPr>
        <p:spPr/>
        <p:txBody>
          <a:bodyPr/>
          <a:lstStyle/>
          <a:p>
            <a:r>
              <a:rPr lang="en-US" dirty="0" smtClean="0"/>
              <a:t>USAGE Scenario</a:t>
            </a:r>
          </a:p>
          <a:p>
            <a:r>
              <a:rPr lang="en-US" dirty="0" smtClean="0"/>
              <a:t>ACME Management is worried about Data Exfiltration of their Customer information. Implements Data Masking on Customer </a:t>
            </a:r>
            <a:r>
              <a:rPr lang="en-US" smtClean="0"/>
              <a:t>Contact Info.</a:t>
            </a:r>
            <a:endParaRPr lang="en-US" dirty="0" smtClean="0"/>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E9917CF6-378D-4888-85A4-0BD7BEFD7B9F}" type="slidenum">
              <a:rPr lang="en-US" smtClean="0"/>
              <a:t>37</a:t>
            </a:fld>
            <a:endParaRPr lang="en-US"/>
          </a:p>
        </p:txBody>
      </p:sp>
    </p:spTree>
    <p:extLst>
      <p:ext uri="{BB962C8B-B14F-4D97-AF65-F5344CB8AC3E}">
        <p14:creationId xmlns:p14="http://schemas.microsoft.com/office/powerpoint/2010/main" val="3357658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DDM Dynamic Data Masking</a:t>
            </a:r>
            <a:endParaRPr lang="en-US" dirty="0"/>
          </a:p>
        </p:txBody>
      </p:sp>
      <p:sp>
        <p:nvSpPr>
          <p:cNvPr id="3" name="Content Placeholder 2"/>
          <p:cNvSpPr>
            <a:spLocks noGrp="1"/>
          </p:cNvSpPr>
          <p:nvPr>
            <p:ph idx="1"/>
          </p:nvPr>
        </p:nvSpPr>
        <p:spPr/>
        <p:txBody>
          <a:bodyPr/>
          <a:lstStyle/>
          <a:p>
            <a:r>
              <a:rPr lang="en-US" dirty="0" smtClean="0"/>
              <a:t>Demo </a:t>
            </a:r>
          </a:p>
          <a:p>
            <a:endParaRPr lang="en-US" dirty="0" smtClean="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E9917CF6-378D-4888-85A4-0BD7BEFD7B9F}" type="slidenum">
              <a:rPr lang="en-US" smtClean="0"/>
              <a:t>38</a:t>
            </a:fld>
            <a:endParaRPr lang="en-US"/>
          </a:p>
        </p:txBody>
      </p:sp>
    </p:spTree>
    <p:extLst>
      <p:ext uri="{BB962C8B-B14F-4D97-AF65-F5344CB8AC3E}">
        <p14:creationId xmlns:p14="http://schemas.microsoft.com/office/powerpoint/2010/main" val="41370046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DDM Dynamic Data Masking</a:t>
            </a:r>
            <a:endParaRPr lang="en-US" dirty="0"/>
          </a:p>
        </p:txBody>
      </p:sp>
      <p:sp>
        <p:nvSpPr>
          <p:cNvPr id="3" name="Content Placeholder 2"/>
          <p:cNvSpPr>
            <a:spLocks noGrp="1"/>
          </p:cNvSpPr>
          <p:nvPr>
            <p:ph idx="1"/>
          </p:nvPr>
        </p:nvSpPr>
        <p:spPr/>
        <p:txBody>
          <a:bodyPr/>
          <a:lstStyle/>
          <a:p>
            <a:r>
              <a:rPr lang="en-US" dirty="0" smtClean="0"/>
              <a:t>ACME monthly Sales after Data Masking</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E9917CF6-378D-4888-85A4-0BD7BEFD7B9F}" type="slidenum">
              <a:rPr lang="en-US" smtClean="0"/>
              <a:t>39</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514600"/>
            <a:ext cx="5972175" cy="3199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2773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Security?</a:t>
            </a:r>
            <a:endParaRPr lang="en-US" dirty="0"/>
          </a:p>
        </p:txBody>
      </p:sp>
      <p:sp>
        <p:nvSpPr>
          <p:cNvPr id="3" name="Content Placeholder 2"/>
          <p:cNvSpPr>
            <a:spLocks noGrp="1"/>
          </p:cNvSpPr>
          <p:nvPr>
            <p:ph idx="1"/>
          </p:nvPr>
        </p:nvSpPr>
        <p:spPr/>
        <p:txBody>
          <a:bodyPr/>
          <a:lstStyle/>
          <a:p>
            <a:r>
              <a:rPr lang="en-US" b="1" dirty="0"/>
              <a:t>Security</a:t>
            </a:r>
            <a:r>
              <a:rPr lang="en-US" dirty="0"/>
              <a:t>, in </a:t>
            </a:r>
            <a:r>
              <a:rPr lang="en-US" dirty="0" smtClean="0"/>
              <a:t>(</a:t>
            </a:r>
            <a:r>
              <a:rPr lang="en-US" dirty="0"/>
              <a:t>IT), is the defense of </a:t>
            </a:r>
            <a:r>
              <a:rPr lang="en-US" u="sng" dirty="0"/>
              <a:t>digital information and IT assets</a:t>
            </a:r>
            <a:r>
              <a:rPr lang="en-US" dirty="0"/>
              <a:t> against internal and external, malicious and accidental threats.</a:t>
            </a:r>
            <a:endParaRPr lang="en-US" dirty="0" smtClean="0"/>
          </a:p>
          <a:p>
            <a:pPr lvl="1"/>
            <a:r>
              <a:rPr lang="en-US" dirty="0" smtClean="0"/>
              <a:t>Right Data</a:t>
            </a:r>
          </a:p>
          <a:p>
            <a:pPr lvl="1"/>
            <a:r>
              <a:rPr lang="en-US" dirty="0" smtClean="0"/>
              <a:t>Right Time</a:t>
            </a:r>
          </a:p>
          <a:p>
            <a:pPr lvl="1"/>
            <a:r>
              <a:rPr lang="en-US" dirty="0" smtClean="0"/>
              <a:t>Right Audience</a:t>
            </a:r>
          </a:p>
        </p:txBody>
      </p:sp>
      <p:sp>
        <p:nvSpPr>
          <p:cNvPr id="4" name="Slide Number Placeholder 3"/>
          <p:cNvSpPr>
            <a:spLocks noGrp="1"/>
          </p:cNvSpPr>
          <p:nvPr>
            <p:ph type="sldNum" sz="quarter" idx="12"/>
          </p:nvPr>
        </p:nvSpPr>
        <p:spPr/>
        <p:txBody>
          <a:bodyPr/>
          <a:lstStyle/>
          <a:p>
            <a:fld id="{E9917CF6-378D-4888-85A4-0BD7BEFD7B9F}" type="slidenum">
              <a:rPr lang="en-US" smtClean="0"/>
              <a:t>4</a:t>
            </a:fld>
            <a:endParaRPr lang="en-US"/>
          </a:p>
        </p:txBody>
      </p:sp>
    </p:spTree>
    <p:extLst>
      <p:ext uri="{BB962C8B-B14F-4D97-AF65-F5344CB8AC3E}">
        <p14:creationId xmlns:p14="http://schemas.microsoft.com/office/powerpoint/2010/main" val="24537104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DDM Dynamic Data Masking</a:t>
            </a:r>
            <a:endParaRPr lang="en-US" dirty="0"/>
          </a:p>
        </p:txBody>
      </p:sp>
      <p:sp>
        <p:nvSpPr>
          <p:cNvPr id="3" name="Content Placeholder 2"/>
          <p:cNvSpPr>
            <a:spLocks noGrp="1"/>
          </p:cNvSpPr>
          <p:nvPr>
            <p:ph idx="1"/>
          </p:nvPr>
        </p:nvSpPr>
        <p:spPr/>
        <p:txBody>
          <a:bodyPr/>
          <a:lstStyle/>
          <a:p>
            <a:r>
              <a:rPr lang="en-US" dirty="0" smtClean="0"/>
              <a:t>Questions?</a:t>
            </a:r>
          </a:p>
          <a:p>
            <a:pPr lvl="1"/>
            <a:r>
              <a:rPr lang="en-US" dirty="0" smtClean="0"/>
              <a:t>Can we mask </a:t>
            </a:r>
            <a:r>
              <a:rPr lang="en-US" dirty="0" err="1" smtClean="0"/>
              <a:t>en-cyrpted</a:t>
            </a:r>
            <a:r>
              <a:rPr lang="en-US" dirty="0" smtClean="0"/>
              <a:t> data? No, also pointless.</a:t>
            </a:r>
          </a:p>
          <a:p>
            <a:pPr lvl="1"/>
            <a:r>
              <a:rPr lang="en-US" dirty="0" smtClean="0"/>
              <a:t>Can we use the masked data in a calculation?</a:t>
            </a:r>
          </a:p>
          <a:p>
            <a:pPr lvl="1"/>
            <a:r>
              <a:rPr lang="en-US" dirty="0" err="1" smtClean="0"/>
              <a:t>Eg</a:t>
            </a:r>
            <a:r>
              <a:rPr lang="en-US" dirty="0" smtClean="0"/>
              <a:t> SUM or AVG of Salary? Salary *10</a:t>
            </a:r>
          </a:p>
          <a:p>
            <a:pPr lvl="1"/>
            <a:r>
              <a:rPr lang="en-US" dirty="0" smtClean="0"/>
              <a:t>Can the user bypass masking?</a:t>
            </a:r>
          </a:p>
          <a:p>
            <a:pPr lvl="1"/>
            <a:endParaRPr lang="en-US" dirty="0"/>
          </a:p>
        </p:txBody>
      </p:sp>
      <p:sp>
        <p:nvSpPr>
          <p:cNvPr id="4" name="Slide Number Placeholder 3"/>
          <p:cNvSpPr>
            <a:spLocks noGrp="1"/>
          </p:cNvSpPr>
          <p:nvPr>
            <p:ph type="sldNum" sz="quarter" idx="12"/>
          </p:nvPr>
        </p:nvSpPr>
        <p:spPr/>
        <p:txBody>
          <a:bodyPr/>
          <a:lstStyle/>
          <a:p>
            <a:fld id="{E9917CF6-378D-4888-85A4-0BD7BEFD7B9F}" type="slidenum">
              <a:rPr lang="en-US" smtClean="0"/>
              <a:t>40</a:t>
            </a:fld>
            <a:endParaRPr lang="en-US"/>
          </a:p>
        </p:txBody>
      </p:sp>
    </p:spTree>
    <p:extLst>
      <p:ext uri="{BB962C8B-B14F-4D97-AF65-F5344CB8AC3E}">
        <p14:creationId xmlns:p14="http://schemas.microsoft.com/office/powerpoint/2010/main" val="31919502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RLS Row Level Security</a:t>
            </a:r>
            <a:endParaRPr lang="en-US" dirty="0"/>
          </a:p>
        </p:txBody>
      </p:sp>
      <p:sp>
        <p:nvSpPr>
          <p:cNvPr id="3" name="Content Placeholder 2"/>
          <p:cNvSpPr>
            <a:spLocks noGrp="1"/>
          </p:cNvSpPr>
          <p:nvPr>
            <p:ph idx="1"/>
          </p:nvPr>
        </p:nvSpPr>
        <p:spPr/>
        <p:txBody>
          <a:bodyPr/>
          <a:lstStyle/>
          <a:p>
            <a:r>
              <a:rPr lang="en-US" dirty="0" smtClean="0"/>
              <a:t>Security Feature.</a:t>
            </a:r>
          </a:p>
          <a:p>
            <a:r>
              <a:rPr lang="en-US" dirty="0" smtClean="0"/>
              <a:t>Vertical filtering of tables to control access</a:t>
            </a:r>
            <a:endParaRPr lang="en-US" dirty="0"/>
          </a:p>
          <a:p>
            <a:r>
              <a:rPr lang="en-US" dirty="0" err="1" smtClean="0"/>
              <a:t>Eg</a:t>
            </a:r>
            <a:r>
              <a:rPr lang="en-US" dirty="0" smtClean="0"/>
              <a:t> allow salespeople to only see customers in their sales area.</a:t>
            </a:r>
          </a:p>
          <a:p>
            <a:endParaRPr lang="en-US" dirty="0" smtClean="0"/>
          </a:p>
        </p:txBody>
      </p:sp>
      <p:sp>
        <p:nvSpPr>
          <p:cNvPr id="4" name="Slide Number Placeholder 3"/>
          <p:cNvSpPr>
            <a:spLocks noGrp="1"/>
          </p:cNvSpPr>
          <p:nvPr>
            <p:ph type="sldNum" sz="quarter" idx="12"/>
          </p:nvPr>
        </p:nvSpPr>
        <p:spPr/>
        <p:txBody>
          <a:bodyPr/>
          <a:lstStyle/>
          <a:p>
            <a:fld id="{E9917CF6-378D-4888-85A4-0BD7BEFD7B9F}" type="slidenum">
              <a:rPr lang="en-US" smtClean="0"/>
              <a:t>41</a:t>
            </a:fld>
            <a:endParaRPr lang="en-US"/>
          </a:p>
        </p:txBody>
      </p:sp>
    </p:spTree>
    <p:extLst>
      <p:ext uri="{BB962C8B-B14F-4D97-AF65-F5344CB8AC3E}">
        <p14:creationId xmlns:p14="http://schemas.microsoft.com/office/powerpoint/2010/main" val="34697105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RLS Row Level Security</a:t>
            </a:r>
            <a:endParaRPr lang="en-US" dirty="0"/>
          </a:p>
        </p:txBody>
      </p:sp>
      <p:sp>
        <p:nvSpPr>
          <p:cNvPr id="3" name="Content Placeholder 2"/>
          <p:cNvSpPr>
            <a:spLocks noGrp="1"/>
          </p:cNvSpPr>
          <p:nvPr>
            <p:ph idx="1"/>
          </p:nvPr>
        </p:nvSpPr>
        <p:spPr/>
        <p:txBody>
          <a:bodyPr/>
          <a:lstStyle/>
          <a:p>
            <a:r>
              <a:rPr lang="en-US" dirty="0" smtClean="0"/>
              <a:t>Create a </a:t>
            </a:r>
            <a:r>
              <a:rPr lang="en-US" dirty="0" err="1"/>
              <a:t>schemabound</a:t>
            </a:r>
            <a:r>
              <a:rPr lang="en-US" dirty="0"/>
              <a:t> </a:t>
            </a:r>
            <a:r>
              <a:rPr lang="en-US" dirty="0" smtClean="0"/>
              <a:t>inline table function that evaluates to a zero value for rows for a user has access to</a:t>
            </a:r>
          </a:p>
          <a:p>
            <a:r>
              <a:rPr lang="en-US" dirty="0" smtClean="0"/>
              <a:t>Create Security policy to bind function to table(s)</a:t>
            </a:r>
          </a:p>
          <a:p>
            <a:r>
              <a:rPr lang="en-US" dirty="0" smtClean="0"/>
              <a:t>Use  filter and Block predicates restrict access to defined rows.</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E9917CF6-378D-4888-85A4-0BD7BEFD7B9F}" type="slidenum">
              <a:rPr lang="en-US" smtClean="0"/>
              <a:t>42</a:t>
            </a:fld>
            <a:endParaRPr lang="en-US"/>
          </a:p>
        </p:txBody>
      </p:sp>
    </p:spTree>
    <p:extLst>
      <p:ext uri="{BB962C8B-B14F-4D97-AF65-F5344CB8AC3E}">
        <p14:creationId xmlns:p14="http://schemas.microsoft.com/office/powerpoint/2010/main" val="28284563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RLS Row Level Security</a:t>
            </a:r>
            <a:endParaRPr lang="en-US" dirty="0"/>
          </a:p>
        </p:txBody>
      </p:sp>
      <p:sp>
        <p:nvSpPr>
          <p:cNvPr id="3" name="Content Placeholder 2"/>
          <p:cNvSpPr>
            <a:spLocks noGrp="1"/>
          </p:cNvSpPr>
          <p:nvPr>
            <p:ph idx="1"/>
          </p:nvPr>
        </p:nvSpPr>
        <p:spPr/>
        <p:txBody>
          <a:bodyPr/>
          <a:lstStyle/>
          <a:p>
            <a:pPr marL="118872" indent="0">
              <a:buNone/>
            </a:pP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CREATE SCHEMA Security</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118872" indent="0">
              <a:buNone/>
            </a:pP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GO </a:t>
            </a:r>
          </a:p>
          <a:p>
            <a:pPr marL="118872" indent="0">
              <a:buNone/>
            </a:pP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18872" indent="0">
              <a:buNone/>
            </a:pP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CREATE </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FUNCTION </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Security.fn_securitypredicate</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SalesRep</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AS </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sysname</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RETURNS TABLE WITH SCHEMABINDING AS RETURN </a:t>
            </a:r>
            <a:endPar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118872" indent="0">
              <a:buNone/>
            </a:pP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SELECT </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1 AS </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fn_securitypredicate_result</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118872" indent="0">
              <a:buNone/>
            </a:pP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WHERE </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SalesRep</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 USER_NAME() OR USER_NAME() = 'Manager</a:t>
            </a: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118872" indent="0">
              <a:buNone/>
            </a:pP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18872" indent="0">
              <a:buNone/>
            </a:pPr>
            <a:endPar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en-US" dirty="0" smtClean="0"/>
          </a:p>
        </p:txBody>
      </p:sp>
      <p:sp>
        <p:nvSpPr>
          <p:cNvPr id="4" name="Slide Number Placeholder 3"/>
          <p:cNvSpPr>
            <a:spLocks noGrp="1"/>
          </p:cNvSpPr>
          <p:nvPr>
            <p:ph type="sldNum" sz="quarter" idx="12"/>
          </p:nvPr>
        </p:nvSpPr>
        <p:spPr/>
        <p:txBody>
          <a:bodyPr/>
          <a:lstStyle/>
          <a:p>
            <a:fld id="{E9917CF6-378D-4888-85A4-0BD7BEFD7B9F}" type="slidenum">
              <a:rPr lang="en-US" smtClean="0"/>
              <a:t>43</a:t>
            </a:fld>
            <a:endParaRPr lang="en-US"/>
          </a:p>
        </p:txBody>
      </p:sp>
    </p:spTree>
    <p:extLst>
      <p:ext uri="{BB962C8B-B14F-4D97-AF65-F5344CB8AC3E}">
        <p14:creationId xmlns:p14="http://schemas.microsoft.com/office/powerpoint/2010/main" val="11543271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RLS Row Level Security</a:t>
            </a:r>
            <a:endParaRPr lang="en-US" dirty="0"/>
          </a:p>
        </p:txBody>
      </p:sp>
      <p:sp>
        <p:nvSpPr>
          <p:cNvPr id="3" name="Content Placeholder 2"/>
          <p:cNvSpPr>
            <a:spLocks noGrp="1"/>
          </p:cNvSpPr>
          <p:nvPr>
            <p:ph idx="1"/>
          </p:nvPr>
        </p:nvSpPr>
        <p:spPr/>
        <p:txBody>
          <a:bodyPr>
            <a:normAutofit/>
          </a:bodyPr>
          <a:lstStyle/>
          <a:p>
            <a:pPr marL="118872" indent="0">
              <a:buNone/>
            </a:pP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Security Policy</a:t>
            </a:r>
          </a:p>
          <a:p>
            <a:pPr marL="118872" indent="0">
              <a:buNone/>
            </a:pPr>
            <a:endParaRPr lang="en-US" sz="1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18872" indent="0">
              <a:buNone/>
            </a:pPr>
            <a:r>
              <a:rPr lang="en-US" sz="1800" dirty="0"/>
              <a:t>CREATE SECURITY POLICY </a:t>
            </a:r>
            <a:r>
              <a:rPr lang="en-US" sz="1800" dirty="0" err="1"/>
              <a:t>SalesFilter</a:t>
            </a:r>
            <a:r>
              <a:rPr lang="en-US" sz="1800" dirty="0"/>
              <a:t> </a:t>
            </a:r>
            <a:endParaRPr lang="en-US" sz="1800" dirty="0" smtClean="0"/>
          </a:p>
          <a:p>
            <a:pPr marL="118872" indent="0">
              <a:buNone/>
            </a:pPr>
            <a:r>
              <a:rPr lang="en-US" sz="1800" dirty="0" smtClean="0"/>
              <a:t>ADD </a:t>
            </a:r>
            <a:r>
              <a:rPr lang="en-US" sz="1800" dirty="0"/>
              <a:t>FILTER PREDICATE </a:t>
            </a:r>
            <a:r>
              <a:rPr lang="en-US" sz="1800" dirty="0" err="1"/>
              <a:t>Security.fn_securitypredicate</a:t>
            </a:r>
            <a:r>
              <a:rPr lang="en-US" sz="1800" dirty="0"/>
              <a:t>(</a:t>
            </a:r>
            <a:r>
              <a:rPr lang="en-US" sz="1800" dirty="0" err="1"/>
              <a:t>SalesRep</a:t>
            </a:r>
            <a:r>
              <a:rPr lang="en-US" sz="1800" dirty="0"/>
              <a:t>) </a:t>
            </a:r>
            <a:endParaRPr lang="en-US" sz="1800" dirty="0" smtClean="0"/>
          </a:p>
          <a:p>
            <a:pPr marL="118872" indent="0">
              <a:buNone/>
            </a:pPr>
            <a:r>
              <a:rPr lang="en-US" sz="1800" dirty="0" smtClean="0"/>
              <a:t>ON </a:t>
            </a:r>
            <a:r>
              <a:rPr lang="en-US" sz="1800" dirty="0" err="1"/>
              <a:t>dbo.Sales</a:t>
            </a:r>
            <a:r>
              <a:rPr lang="en-US" sz="1800" dirty="0"/>
              <a:t> WITH (STATE = ON); </a:t>
            </a:r>
            <a:endParaRPr lang="en-US" sz="1800" dirty="0" smtClean="0"/>
          </a:p>
          <a:p>
            <a:pPr marL="118872" indent="0">
              <a:buNone/>
            </a:pPr>
            <a:endPar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118872" indent="0">
              <a:buNone/>
            </a:pPr>
            <a:endParaRPr lang="en-CA" sz="1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E9917CF6-378D-4888-85A4-0BD7BEFD7B9F}" type="slidenum">
              <a:rPr lang="en-US" smtClean="0"/>
              <a:t>44</a:t>
            </a:fld>
            <a:endParaRPr lang="en-US"/>
          </a:p>
        </p:txBody>
      </p:sp>
    </p:spTree>
    <p:extLst>
      <p:ext uri="{BB962C8B-B14F-4D97-AF65-F5344CB8AC3E}">
        <p14:creationId xmlns:p14="http://schemas.microsoft.com/office/powerpoint/2010/main" val="17846887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RLS Row Level Security</a:t>
            </a:r>
            <a:endParaRPr lang="en-US" dirty="0"/>
          </a:p>
        </p:txBody>
      </p:sp>
      <p:sp>
        <p:nvSpPr>
          <p:cNvPr id="3" name="Content Placeholder 2"/>
          <p:cNvSpPr>
            <a:spLocks noGrp="1"/>
          </p:cNvSpPr>
          <p:nvPr>
            <p:ph idx="1"/>
          </p:nvPr>
        </p:nvSpPr>
        <p:spPr/>
        <p:txBody>
          <a:bodyPr/>
          <a:lstStyle/>
          <a:p>
            <a:r>
              <a:rPr lang="en-US" dirty="0" smtClean="0"/>
              <a:t>RLS can be added to existing tables. – minimal downtime</a:t>
            </a:r>
          </a:p>
          <a:p>
            <a:r>
              <a:rPr lang="en-US" dirty="0" smtClean="0"/>
              <a:t>Applies to members of </a:t>
            </a:r>
            <a:r>
              <a:rPr lang="en-US" dirty="0" err="1" smtClean="0"/>
              <a:t>db_owner</a:t>
            </a:r>
            <a:r>
              <a:rPr lang="en-US" dirty="0" smtClean="0"/>
              <a:t> role. </a:t>
            </a:r>
            <a:r>
              <a:rPr lang="en-US" dirty="0" err="1" smtClean="0"/>
              <a:t>Ie</a:t>
            </a:r>
            <a:r>
              <a:rPr lang="en-US" dirty="0" smtClean="0"/>
              <a:t> </a:t>
            </a:r>
            <a:r>
              <a:rPr lang="en-US" dirty="0" err="1" smtClean="0"/>
              <a:t>dbo</a:t>
            </a:r>
            <a:r>
              <a:rPr lang="en-US" dirty="0" smtClean="0"/>
              <a:t> will also be filtered. Use branching logic in function to allow </a:t>
            </a:r>
            <a:r>
              <a:rPr lang="en-US" dirty="0" err="1" smtClean="0"/>
              <a:t>dbo</a:t>
            </a:r>
            <a:r>
              <a:rPr lang="en-US" dirty="0" smtClean="0"/>
              <a:t> unfiltered access (if required).</a:t>
            </a:r>
          </a:p>
          <a:p>
            <a:endParaRPr lang="en-US" dirty="0" smtClean="0"/>
          </a:p>
        </p:txBody>
      </p:sp>
      <p:sp>
        <p:nvSpPr>
          <p:cNvPr id="4" name="Slide Number Placeholder 3"/>
          <p:cNvSpPr>
            <a:spLocks noGrp="1"/>
          </p:cNvSpPr>
          <p:nvPr>
            <p:ph type="sldNum" sz="quarter" idx="12"/>
          </p:nvPr>
        </p:nvSpPr>
        <p:spPr/>
        <p:txBody>
          <a:bodyPr/>
          <a:lstStyle/>
          <a:p>
            <a:fld id="{E9917CF6-378D-4888-85A4-0BD7BEFD7B9F}" type="slidenum">
              <a:rPr lang="en-US" smtClean="0"/>
              <a:t>45</a:t>
            </a:fld>
            <a:endParaRPr lang="en-US"/>
          </a:p>
        </p:txBody>
      </p:sp>
    </p:spTree>
    <p:extLst>
      <p:ext uri="{BB962C8B-B14F-4D97-AF65-F5344CB8AC3E}">
        <p14:creationId xmlns:p14="http://schemas.microsoft.com/office/powerpoint/2010/main" val="15929052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RLS Row Level Security</a:t>
            </a:r>
            <a:endParaRPr lang="en-US" dirty="0"/>
          </a:p>
        </p:txBody>
      </p:sp>
      <p:sp>
        <p:nvSpPr>
          <p:cNvPr id="3" name="Content Placeholder 2"/>
          <p:cNvSpPr>
            <a:spLocks noGrp="1"/>
          </p:cNvSpPr>
          <p:nvPr>
            <p:ph idx="1"/>
          </p:nvPr>
        </p:nvSpPr>
        <p:spPr/>
        <p:txBody>
          <a:bodyPr/>
          <a:lstStyle/>
          <a:p>
            <a:r>
              <a:rPr lang="en-US" dirty="0" smtClean="0"/>
              <a:t>Scenario: Management is concerned that </a:t>
            </a:r>
            <a:r>
              <a:rPr lang="en-US" dirty="0" err="1" smtClean="0"/>
              <a:t>SalesReps</a:t>
            </a:r>
            <a:r>
              <a:rPr lang="en-US" dirty="0" smtClean="0"/>
              <a:t> will download the company’s customer list and join a competitor. Data masking was implemented but sales declined precipitously when Sales Reps tried cold calling 1-XXX-XXX-XX## and tried talking to “</a:t>
            </a:r>
            <a:r>
              <a:rPr lang="en-US" dirty="0" err="1" smtClean="0"/>
              <a:t>Mr</a:t>
            </a:r>
            <a:r>
              <a:rPr lang="en-US" dirty="0" smtClean="0"/>
              <a:t> or </a:t>
            </a:r>
            <a:r>
              <a:rPr lang="en-US" dirty="0" err="1" smtClean="0"/>
              <a:t>Mrs</a:t>
            </a:r>
            <a:r>
              <a:rPr lang="en-US" dirty="0" smtClean="0"/>
              <a:t> </a:t>
            </a:r>
            <a:r>
              <a:rPr lang="en-US" dirty="0" err="1" smtClean="0"/>
              <a:t>Axxxx</a:t>
            </a:r>
            <a:r>
              <a:rPr lang="en-US" dirty="0" smtClean="0"/>
              <a:t> </a:t>
            </a:r>
            <a:r>
              <a:rPr lang="en-US" dirty="0" err="1" smtClean="0"/>
              <a:t>xxxxN</a:t>
            </a:r>
            <a:r>
              <a:rPr lang="en-US" dirty="0" smtClean="0"/>
              <a:t>”</a:t>
            </a:r>
          </a:p>
          <a:p>
            <a:endParaRPr lang="en-US" dirty="0" smtClean="0"/>
          </a:p>
        </p:txBody>
      </p:sp>
      <p:sp>
        <p:nvSpPr>
          <p:cNvPr id="4" name="Slide Number Placeholder 3"/>
          <p:cNvSpPr>
            <a:spLocks noGrp="1"/>
          </p:cNvSpPr>
          <p:nvPr>
            <p:ph type="sldNum" sz="quarter" idx="12"/>
          </p:nvPr>
        </p:nvSpPr>
        <p:spPr/>
        <p:txBody>
          <a:bodyPr/>
          <a:lstStyle/>
          <a:p>
            <a:fld id="{E9917CF6-378D-4888-85A4-0BD7BEFD7B9F}" type="slidenum">
              <a:rPr lang="en-US" smtClean="0"/>
              <a:t>46</a:t>
            </a:fld>
            <a:endParaRPr lang="en-US"/>
          </a:p>
        </p:txBody>
      </p:sp>
    </p:spTree>
    <p:extLst>
      <p:ext uri="{BB962C8B-B14F-4D97-AF65-F5344CB8AC3E}">
        <p14:creationId xmlns:p14="http://schemas.microsoft.com/office/powerpoint/2010/main" val="42500530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RLS Row Level Security</a:t>
            </a:r>
            <a:endParaRPr lang="en-US" dirty="0"/>
          </a:p>
        </p:txBody>
      </p:sp>
      <p:sp>
        <p:nvSpPr>
          <p:cNvPr id="3" name="Content Placeholder 2"/>
          <p:cNvSpPr>
            <a:spLocks noGrp="1"/>
          </p:cNvSpPr>
          <p:nvPr>
            <p:ph idx="1"/>
          </p:nvPr>
        </p:nvSpPr>
        <p:spPr/>
        <p:txBody>
          <a:bodyPr/>
          <a:lstStyle/>
          <a:p>
            <a:r>
              <a:rPr lang="en-US" dirty="0"/>
              <a:t>What about applications that have a single application user? </a:t>
            </a:r>
          </a:p>
          <a:p>
            <a:pPr lvl="1"/>
            <a:r>
              <a:rPr lang="en-US" dirty="0"/>
              <a:t>Session </a:t>
            </a:r>
            <a:r>
              <a:rPr lang="en-US" dirty="0" smtClean="0"/>
              <a:t>context</a:t>
            </a:r>
          </a:p>
          <a:p>
            <a:pPr lvl="1"/>
            <a:r>
              <a:rPr lang="en-CA" dirty="0"/>
              <a:t>EXEC </a:t>
            </a:r>
            <a:r>
              <a:rPr lang="en-CA" dirty="0" err="1" smtClean="0"/>
              <a:t>sp_set_session_context</a:t>
            </a:r>
            <a:r>
              <a:rPr lang="en-CA" dirty="0" smtClean="0"/>
              <a:t> </a:t>
            </a:r>
            <a:r>
              <a:rPr lang="en-CA" dirty="0"/>
              <a:t>@key=</a:t>
            </a:r>
            <a:r>
              <a:rPr lang="en-CA" dirty="0" err="1"/>
              <a:t>N'UserId</a:t>
            </a:r>
            <a:r>
              <a:rPr lang="en-CA" dirty="0"/>
              <a:t>', @value=1;</a:t>
            </a:r>
            <a:endParaRPr lang="en-US" dirty="0" smtClean="0"/>
          </a:p>
        </p:txBody>
      </p:sp>
      <p:sp>
        <p:nvSpPr>
          <p:cNvPr id="4" name="Slide Number Placeholder 3"/>
          <p:cNvSpPr>
            <a:spLocks noGrp="1"/>
          </p:cNvSpPr>
          <p:nvPr>
            <p:ph type="sldNum" sz="quarter" idx="12"/>
          </p:nvPr>
        </p:nvSpPr>
        <p:spPr/>
        <p:txBody>
          <a:bodyPr/>
          <a:lstStyle/>
          <a:p>
            <a:fld id="{E9917CF6-378D-4888-85A4-0BD7BEFD7B9F}" type="slidenum">
              <a:rPr lang="en-US" smtClean="0"/>
              <a:t>47</a:t>
            </a:fld>
            <a:endParaRPr lang="en-US"/>
          </a:p>
        </p:txBody>
      </p:sp>
    </p:spTree>
    <p:extLst>
      <p:ext uri="{BB962C8B-B14F-4D97-AF65-F5344CB8AC3E}">
        <p14:creationId xmlns:p14="http://schemas.microsoft.com/office/powerpoint/2010/main" val="39793525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RLS Row Level Security</a:t>
            </a:r>
            <a:endParaRPr lang="en-US" dirty="0"/>
          </a:p>
        </p:txBody>
      </p:sp>
      <p:sp>
        <p:nvSpPr>
          <p:cNvPr id="3" name="Content Placeholder 2"/>
          <p:cNvSpPr>
            <a:spLocks noGrp="1"/>
          </p:cNvSpPr>
          <p:nvPr>
            <p:ph idx="1"/>
          </p:nvPr>
        </p:nvSpPr>
        <p:spPr/>
        <p:txBody>
          <a:bodyPr>
            <a:normAutofit/>
          </a:bodyPr>
          <a:lstStyle/>
          <a:p>
            <a:pPr marL="118872" indent="0">
              <a:buNone/>
            </a:pP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Security Function that uses </a:t>
            </a:r>
            <a:r>
              <a:rPr lang="en-US" sz="1800" dirty="0" err="1" smtClean="0">
                <a:latin typeface="Arial Unicode MS" panose="020B0604020202020204" pitchFamily="34" charset="-128"/>
                <a:ea typeface="Arial Unicode MS" panose="020B0604020202020204" pitchFamily="34" charset="-128"/>
                <a:cs typeface="Arial Unicode MS" panose="020B0604020202020204" pitchFamily="34" charset="-128"/>
              </a:rPr>
              <a:t>session_context</a:t>
            </a:r>
            <a:endPar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118872" indent="0">
              <a:buNone/>
            </a:pPr>
            <a:endParaRPr lang="en-CA" sz="1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118872" indent="0">
              <a:buNone/>
            </a:pPr>
            <a:r>
              <a:rPr lang="en-CA" sz="1800" dirty="0" smtClean="0">
                <a:latin typeface="Arial Unicode MS" panose="020B0604020202020204" pitchFamily="34" charset="-128"/>
                <a:ea typeface="Arial Unicode MS" panose="020B0604020202020204" pitchFamily="34" charset="-128"/>
                <a:cs typeface="Arial Unicode MS" panose="020B0604020202020204" pitchFamily="34" charset="-128"/>
              </a:rPr>
              <a:t>CREATE </a:t>
            </a:r>
            <a:r>
              <a:rPr lang="en-CA" sz="1800" dirty="0">
                <a:latin typeface="Arial Unicode MS" panose="020B0604020202020204" pitchFamily="34" charset="-128"/>
                <a:ea typeface="Arial Unicode MS" panose="020B0604020202020204" pitchFamily="34" charset="-128"/>
                <a:cs typeface="Arial Unicode MS" panose="020B0604020202020204" pitchFamily="34" charset="-128"/>
              </a:rPr>
              <a:t>SCHEMA Security</a:t>
            </a:r>
            <a:r>
              <a:rPr lang="en-CA" sz="18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pPr marL="118872" indent="0">
              <a:buNone/>
            </a:pPr>
            <a:r>
              <a:rPr lang="en-CA" sz="1800" dirty="0" smtClean="0">
                <a:latin typeface="Arial Unicode MS" panose="020B0604020202020204" pitchFamily="34" charset="-128"/>
                <a:ea typeface="Arial Unicode MS" panose="020B0604020202020204" pitchFamily="34" charset="-128"/>
                <a:cs typeface="Arial Unicode MS" panose="020B0604020202020204" pitchFamily="34" charset="-128"/>
              </a:rPr>
              <a:t>GO </a:t>
            </a:r>
          </a:p>
          <a:p>
            <a:pPr marL="118872" indent="0">
              <a:buNone/>
            </a:pPr>
            <a:endParaRPr lang="en-CA" sz="1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118872" indent="0">
              <a:buNone/>
            </a:pP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CREATE </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FUNCTION </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Security.fn_securitypredicate</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AppUserId</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118872" indent="0">
              <a:buNone/>
            </a:pP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RETURNS </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TABLE WITH SCHEMABINDING AS </a:t>
            </a:r>
            <a:endPar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11480" lvl="1" indent="0">
              <a:buNone/>
            </a:pP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RETURN </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SELECT 1 AS </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fn_securitypredicate_result</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WHERE DATABASE_PRINCIPAL_ID() = DATABASE_PRINCIPAL_ID('</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AppUser</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AND CAST(SESSION_CONTEXT(</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N'UserId</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AS </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int</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1800" dirty="0" err="1">
                <a:latin typeface="Arial Unicode MS" panose="020B0604020202020204" pitchFamily="34" charset="-128"/>
                <a:ea typeface="Arial Unicode MS" panose="020B0604020202020204" pitchFamily="34" charset="-128"/>
                <a:cs typeface="Arial Unicode MS" panose="020B0604020202020204" pitchFamily="34" charset="-128"/>
              </a:rPr>
              <a:t>AppUserId</a:t>
            </a:r>
            <a:r>
              <a:rPr lang="en-US" sz="18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411480" lvl="1" indent="0">
              <a:buNone/>
            </a:pP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GO </a:t>
            </a:r>
          </a:p>
        </p:txBody>
      </p:sp>
      <p:sp>
        <p:nvSpPr>
          <p:cNvPr id="4" name="Slide Number Placeholder 3"/>
          <p:cNvSpPr>
            <a:spLocks noGrp="1"/>
          </p:cNvSpPr>
          <p:nvPr>
            <p:ph type="sldNum" sz="quarter" idx="12"/>
          </p:nvPr>
        </p:nvSpPr>
        <p:spPr/>
        <p:txBody>
          <a:bodyPr/>
          <a:lstStyle/>
          <a:p>
            <a:fld id="{E9917CF6-378D-4888-85A4-0BD7BEFD7B9F}" type="slidenum">
              <a:rPr lang="en-US" smtClean="0"/>
              <a:t>48</a:t>
            </a:fld>
            <a:endParaRPr lang="en-US"/>
          </a:p>
        </p:txBody>
      </p:sp>
    </p:spTree>
    <p:extLst>
      <p:ext uri="{BB962C8B-B14F-4D97-AF65-F5344CB8AC3E}">
        <p14:creationId xmlns:p14="http://schemas.microsoft.com/office/powerpoint/2010/main" val="11459194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RLS Row Level Security</a:t>
            </a:r>
            <a:endParaRPr lang="en-US" dirty="0"/>
          </a:p>
        </p:txBody>
      </p:sp>
      <p:sp>
        <p:nvSpPr>
          <p:cNvPr id="3" name="Content Placeholder 2"/>
          <p:cNvSpPr>
            <a:spLocks noGrp="1"/>
          </p:cNvSpPr>
          <p:nvPr>
            <p:ph idx="1"/>
          </p:nvPr>
        </p:nvSpPr>
        <p:spPr/>
        <p:txBody>
          <a:bodyPr>
            <a:normAutofit/>
          </a:bodyPr>
          <a:lstStyle/>
          <a:p>
            <a:pPr marL="118872" indent="0">
              <a:buNone/>
            </a:pPr>
            <a:r>
              <a:rPr lang="en-CA" sz="1800" dirty="0" smtClean="0">
                <a:latin typeface="Arial Unicode MS" panose="020B0604020202020204" pitchFamily="34" charset="-128"/>
                <a:ea typeface="Arial Unicode MS" panose="020B0604020202020204" pitchFamily="34" charset="-128"/>
                <a:cs typeface="Arial Unicode MS" panose="020B0604020202020204" pitchFamily="34" charset="-128"/>
              </a:rPr>
              <a:t>How to destroy performance with RLS</a:t>
            </a:r>
          </a:p>
          <a:p>
            <a:pPr marL="118872" indent="0">
              <a:buNone/>
            </a:pPr>
            <a:endPar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118872" indent="0">
              <a:buNone/>
            </a:pPr>
            <a:r>
              <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rPr>
              <a:t>The security predicate gets fired with every row. Complicated and expensive access logic in the security predicate function can destroy performance.</a:t>
            </a:r>
            <a:endParaRPr lang="en-US" sz="18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12"/>
          </p:nvPr>
        </p:nvSpPr>
        <p:spPr/>
        <p:txBody>
          <a:bodyPr/>
          <a:lstStyle/>
          <a:p>
            <a:fld id="{E9917CF6-378D-4888-85A4-0BD7BEFD7B9F}" type="slidenum">
              <a:rPr lang="en-US" smtClean="0"/>
              <a:t>49</a:t>
            </a:fld>
            <a:endParaRPr lang="en-US"/>
          </a:p>
        </p:txBody>
      </p:sp>
    </p:spTree>
    <p:extLst>
      <p:ext uri="{BB962C8B-B14F-4D97-AF65-F5344CB8AC3E}">
        <p14:creationId xmlns:p14="http://schemas.microsoft.com/office/powerpoint/2010/main" val="3835120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Right </a:t>
            </a:r>
            <a:r>
              <a:rPr lang="en-US" dirty="0" smtClean="0"/>
              <a:t>Data</a:t>
            </a:r>
            <a:endParaRPr lang="en-US" dirty="0"/>
          </a:p>
        </p:txBody>
      </p:sp>
      <p:sp>
        <p:nvSpPr>
          <p:cNvPr id="3" name="Content Placeholder 2"/>
          <p:cNvSpPr>
            <a:spLocks noGrp="1"/>
          </p:cNvSpPr>
          <p:nvPr>
            <p:ph idx="1"/>
          </p:nvPr>
        </p:nvSpPr>
        <p:spPr/>
        <p:txBody>
          <a:bodyPr/>
          <a:lstStyle/>
          <a:p>
            <a:r>
              <a:rPr lang="en-US" dirty="0" smtClean="0"/>
              <a:t>Data modification is done according to rules.</a:t>
            </a:r>
          </a:p>
          <a:p>
            <a:r>
              <a:rPr lang="en-US" dirty="0" smtClean="0"/>
              <a:t>Who can create records, how, with what controls</a:t>
            </a:r>
          </a:p>
          <a:p>
            <a:r>
              <a:rPr lang="en-US" dirty="0" smtClean="0"/>
              <a:t>What are the controls around creation, change, and removal of data</a:t>
            </a:r>
          </a:p>
          <a:p>
            <a:r>
              <a:rPr lang="en-US" dirty="0" smtClean="0"/>
              <a:t>Permissions applied to Data Modification Language (DML) </a:t>
            </a:r>
          </a:p>
          <a:p>
            <a:r>
              <a:rPr lang="en-US" dirty="0" smtClean="0"/>
              <a:t>Applications to implement logic</a:t>
            </a:r>
          </a:p>
          <a:p>
            <a:endParaRPr lang="en-US" dirty="0" smtClean="0"/>
          </a:p>
        </p:txBody>
      </p:sp>
      <p:sp>
        <p:nvSpPr>
          <p:cNvPr id="4" name="Slide Number Placeholder 3"/>
          <p:cNvSpPr>
            <a:spLocks noGrp="1"/>
          </p:cNvSpPr>
          <p:nvPr>
            <p:ph type="sldNum" sz="quarter" idx="12"/>
          </p:nvPr>
        </p:nvSpPr>
        <p:spPr/>
        <p:txBody>
          <a:bodyPr/>
          <a:lstStyle/>
          <a:p>
            <a:fld id="{E9917CF6-378D-4888-85A4-0BD7BEFD7B9F}" type="slidenum">
              <a:rPr lang="en-US" smtClean="0"/>
              <a:t>5</a:t>
            </a:fld>
            <a:endParaRPr lang="en-US"/>
          </a:p>
        </p:txBody>
      </p:sp>
    </p:spTree>
    <p:extLst>
      <p:ext uri="{BB962C8B-B14F-4D97-AF65-F5344CB8AC3E}">
        <p14:creationId xmlns:p14="http://schemas.microsoft.com/office/powerpoint/2010/main" val="26976305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RLS Row Level Security</a:t>
            </a:r>
            <a:endParaRPr lang="en-US" dirty="0"/>
          </a:p>
        </p:txBody>
      </p:sp>
      <p:sp>
        <p:nvSpPr>
          <p:cNvPr id="3" name="Content Placeholder 2"/>
          <p:cNvSpPr>
            <a:spLocks noGrp="1"/>
          </p:cNvSpPr>
          <p:nvPr>
            <p:ph idx="1"/>
          </p:nvPr>
        </p:nvSpPr>
        <p:spPr/>
        <p:txBody>
          <a:bodyPr/>
          <a:lstStyle/>
          <a:p>
            <a:pPr lvl="1"/>
            <a:r>
              <a:rPr lang="en-US" dirty="0"/>
              <a:t>First Released in SQL 2016</a:t>
            </a:r>
          </a:p>
          <a:p>
            <a:pPr lvl="1"/>
            <a:r>
              <a:rPr lang="en-US" dirty="0"/>
              <a:t>Enterprise and standard SKUs</a:t>
            </a:r>
          </a:p>
          <a:p>
            <a:pPr marL="118872" indent="0">
              <a:buNone/>
            </a:pPr>
            <a:endParaRPr lang="en-US" dirty="0" smtClean="0"/>
          </a:p>
        </p:txBody>
      </p:sp>
      <p:sp>
        <p:nvSpPr>
          <p:cNvPr id="4" name="Slide Number Placeholder 3"/>
          <p:cNvSpPr>
            <a:spLocks noGrp="1"/>
          </p:cNvSpPr>
          <p:nvPr>
            <p:ph type="sldNum" sz="quarter" idx="12"/>
          </p:nvPr>
        </p:nvSpPr>
        <p:spPr/>
        <p:txBody>
          <a:bodyPr/>
          <a:lstStyle/>
          <a:p>
            <a:fld id="{E9917CF6-378D-4888-85A4-0BD7BEFD7B9F}" type="slidenum">
              <a:rPr lang="en-US" smtClean="0"/>
              <a:t>50</a:t>
            </a:fld>
            <a:endParaRPr lang="en-US"/>
          </a:p>
        </p:txBody>
      </p:sp>
    </p:spTree>
    <p:extLst>
      <p:ext uri="{BB962C8B-B14F-4D97-AF65-F5344CB8AC3E}">
        <p14:creationId xmlns:p14="http://schemas.microsoft.com/office/powerpoint/2010/main" val="33047665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CA" dirty="0"/>
          </a:p>
        </p:txBody>
      </p:sp>
      <p:sp>
        <p:nvSpPr>
          <p:cNvPr id="3" name="Content Placeholder 2"/>
          <p:cNvSpPr>
            <a:spLocks noGrp="1"/>
          </p:cNvSpPr>
          <p:nvPr>
            <p:ph idx="1"/>
          </p:nvPr>
        </p:nvSpPr>
        <p:spPr/>
        <p:txBody>
          <a:bodyPr/>
          <a:lstStyle/>
          <a:p>
            <a:r>
              <a:rPr lang="en-US" b="1" dirty="0"/>
              <a:t>What’s new in SSMS 17.5: Data Discovery and Classification</a:t>
            </a:r>
            <a:endParaRPr lang="en-CA" dirty="0" smtClean="0">
              <a:hlinkClick r:id="rId2"/>
            </a:endParaRPr>
          </a:p>
          <a:p>
            <a:r>
              <a:rPr lang="en-CA" dirty="0" smtClean="0">
                <a:hlinkClick r:id="rId2"/>
              </a:rPr>
              <a:t>https</a:t>
            </a:r>
            <a:r>
              <a:rPr lang="en-CA" dirty="0">
                <a:hlinkClick r:id="rId2"/>
              </a:rPr>
              <a:t>://blogs.technet.microsoft.com/dataplatforminsider/2018/02/20/whats-new-in-ssms-17-5-data-discovery-and-classification</a:t>
            </a:r>
            <a:r>
              <a:rPr lang="en-CA" dirty="0" smtClean="0">
                <a:hlinkClick r:id="rId2"/>
              </a:rPr>
              <a:t>/</a:t>
            </a:r>
            <a:r>
              <a:rPr lang="en-CA" dirty="0" smtClean="0"/>
              <a:t>	</a:t>
            </a:r>
            <a:endParaRPr lang="en-CA" dirty="0"/>
          </a:p>
        </p:txBody>
      </p:sp>
      <p:sp>
        <p:nvSpPr>
          <p:cNvPr id="4" name="Slide Number Placeholder 3"/>
          <p:cNvSpPr>
            <a:spLocks noGrp="1"/>
          </p:cNvSpPr>
          <p:nvPr>
            <p:ph type="sldNum" sz="quarter" idx="12"/>
          </p:nvPr>
        </p:nvSpPr>
        <p:spPr/>
        <p:txBody>
          <a:bodyPr/>
          <a:lstStyle/>
          <a:p>
            <a:fld id="{E9917CF6-378D-4888-85A4-0BD7BEFD7B9F}" type="slidenum">
              <a:rPr lang="en-US" smtClean="0"/>
              <a:t>51</a:t>
            </a:fld>
            <a:endParaRPr lang="en-US"/>
          </a:p>
        </p:txBody>
      </p:sp>
    </p:spTree>
    <p:extLst>
      <p:ext uri="{BB962C8B-B14F-4D97-AF65-F5344CB8AC3E}">
        <p14:creationId xmlns:p14="http://schemas.microsoft.com/office/powerpoint/2010/main" val="13115818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CA" dirty="0"/>
          </a:p>
        </p:txBody>
      </p:sp>
      <p:sp>
        <p:nvSpPr>
          <p:cNvPr id="3" name="Content Placeholder 2"/>
          <p:cNvSpPr>
            <a:spLocks noGrp="1"/>
          </p:cNvSpPr>
          <p:nvPr>
            <p:ph idx="1"/>
          </p:nvPr>
        </p:nvSpPr>
        <p:spPr/>
        <p:txBody>
          <a:bodyPr/>
          <a:lstStyle/>
          <a:p>
            <a:r>
              <a:rPr lang="en-CA" dirty="0"/>
              <a:t>SQL Vulnerability Assessment</a:t>
            </a:r>
          </a:p>
          <a:p>
            <a:pPr lvl="1"/>
            <a:r>
              <a:rPr lang="en-CA" dirty="0">
                <a:hlinkClick r:id="rId2"/>
              </a:rPr>
              <a:t>https://docs.microsoft.com/en-us/sql/relational-databases/security/sql-vulnerability-assessment?view=sql-server-2017</a:t>
            </a:r>
            <a:r>
              <a:rPr lang="en-CA" dirty="0" smtClean="0">
                <a:hlinkClick r:id="rId2"/>
              </a:rPr>
              <a:t>/</a:t>
            </a:r>
            <a:endParaRPr lang="en-CA" dirty="0" smtClean="0"/>
          </a:p>
          <a:p>
            <a:r>
              <a:rPr lang="en-US" dirty="0"/>
              <a:t>SQL Data Discovery and Classification</a:t>
            </a:r>
          </a:p>
          <a:p>
            <a:pPr lvl="1"/>
            <a:r>
              <a:rPr lang="en-CA" dirty="0" smtClean="0"/>
              <a:t>https</a:t>
            </a:r>
            <a:r>
              <a:rPr lang="en-CA" dirty="0"/>
              <a:t>://docs.microsoft.com/en-us/sql/relational-databases/security/sql-data-discovery-and-classification?view=sql-server-2017</a:t>
            </a:r>
          </a:p>
        </p:txBody>
      </p:sp>
      <p:sp>
        <p:nvSpPr>
          <p:cNvPr id="4" name="Slide Number Placeholder 3"/>
          <p:cNvSpPr>
            <a:spLocks noGrp="1"/>
          </p:cNvSpPr>
          <p:nvPr>
            <p:ph type="sldNum" sz="quarter" idx="12"/>
          </p:nvPr>
        </p:nvSpPr>
        <p:spPr/>
        <p:txBody>
          <a:bodyPr/>
          <a:lstStyle/>
          <a:p>
            <a:fld id="{E9917CF6-378D-4888-85A4-0BD7BEFD7B9F}" type="slidenum">
              <a:rPr lang="en-US" smtClean="0"/>
              <a:t>52</a:t>
            </a:fld>
            <a:endParaRPr lang="en-US"/>
          </a:p>
        </p:txBody>
      </p:sp>
    </p:spTree>
    <p:extLst>
      <p:ext uri="{BB962C8B-B14F-4D97-AF65-F5344CB8AC3E}">
        <p14:creationId xmlns:p14="http://schemas.microsoft.com/office/powerpoint/2010/main" val="5251053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CA" dirty="0"/>
          </a:p>
        </p:txBody>
      </p:sp>
      <p:sp>
        <p:nvSpPr>
          <p:cNvPr id="3" name="Content Placeholder 2"/>
          <p:cNvSpPr>
            <a:spLocks noGrp="1"/>
          </p:cNvSpPr>
          <p:nvPr>
            <p:ph idx="1"/>
          </p:nvPr>
        </p:nvSpPr>
        <p:spPr/>
        <p:txBody>
          <a:bodyPr/>
          <a:lstStyle/>
          <a:p>
            <a:r>
              <a:rPr lang="en-CA" dirty="0">
                <a:hlinkClick r:id="rId2"/>
              </a:rPr>
              <a:t>https://</a:t>
            </a:r>
            <a:r>
              <a:rPr lang="en-CA" dirty="0" smtClean="0">
                <a:hlinkClick r:id="rId2"/>
              </a:rPr>
              <a:t>docs.microsoft.com/en-us/sql/sql-server/editions-and-components-of-sql-server-2016</a:t>
            </a:r>
            <a:endParaRPr lang="en-CA" dirty="0" smtClean="0"/>
          </a:p>
          <a:p>
            <a:r>
              <a:rPr lang="en-CA" dirty="0" smtClean="0"/>
              <a:t>TDE Vs Backup Encryption http</a:t>
            </a:r>
            <a:r>
              <a:rPr lang="en-CA" dirty="0"/>
              <a:t>://www.edwinmsarmiento.com/sql-server-encrypted-backups-transparent-data-encryption-or-backup-encryption/</a:t>
            </a:r>
          </a:p>
        </p:txBody>
      </p:sp>
      <p:sp>
        <p:nvSpPr>
          <p:cNvPr id="4" name="Slide Number Placeholder 3"/>
          <p:cNvSpPr>
            <a:spLocks noGrp="1"/>
          </p:cNvSpPr>
          <p:nvPr>
            <p:ph type="sldNum" sz="quarter" idx="12"/>
          </p:nvPr>
        </p:nvSpPr>
        <p:spPr/>
        <p:txBody>
          <a:bodyPr/>
          <a:lstStyle/>
          <a:p>
            <a:fld id="{E9917CF6-378D-4888-85A4-0BD7BEFD7B9F}" type="slidenum">
              <a:rPr lang="en-US" smtClean="0"/>
              <a:t>53</a:t>
            </a:fld>
            <a:endParaRPr lang="en-US"/>
          </a:p>
        </p:txBody>
      </p:sp>
    </p:spTree>
    <p:extLst>
      <p:ext uri="{BB962C8B-B14F-4D97-AF65-F5344CB8AC3E}">
        <p14:creationId xmlns:p14="http://schemas.microsoft.com/office/powerpoint/2010/main" val="36234740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CA" dirty="0"/>
          </a:p>
        </p:txBody>
      </p:sp>
      <p:sp>
        <p:nvSpPr>
          <p:cNvPr id="3" name="Content Placeholder 2"/>
          <p:cNvSpPr>
            <a:spLocks noGrp="1"/>
          </p:cNvSpPr>
          <p:nvPr>
            <p:ph idx="1"/>
          </p:nvPr>
        </p:nvSpPr>
        <p:spPr/>
        <p:txBody>
          <a:bodyPr/>
          <a:lstStyle/>
          <a:p>
            <a:r>
              <a:rPr lang="en-US" dirty="0" smtClean="0"/>
              <a:t>GDPR</a:t>
            </a:r>
          </a:p>
          <a:p>
            <a:pPr lvl="1"/>
            <a:r>
              <a:rPr lang="en-US" dirty="0"/>
              <a:t>May 25, </a:t>
            </a:r>
            <a:r>
              <a:rPr lang="en-US" dirty="0" smtClean="0"/>
              <a:t>2018</a:t>
            </a:r>
          </a:p>
          <a:p>
            <a:pPr lvl="1"/>
            <a:endParaRPr lang="en-US" dirty="0" smtClean="0"/>
          </a:p>
          <a:p>
            <a:pPr lvl="1"/>
            <a:r>
              <a:rPr lang="en-US" sz="900" b="1" dirty="0"/>
              <a:t>Guide to enhancing privacy and addressing GDPR requirements with the Microsoft SQL </a:t>
            </a:r>
            <a:r>
              <a:rPr lang="en-US" sz="900" b="1" dirty="0" smtClean="0"/>
              <a:t>platform </a:t>
            </a:r>
          </a:p>
          <a:p>
            <a:pPr lvl="1"/>
            <a:r>
              <a:rPr lang="en-CA" sz="900" dirty="0"/>
              <a:t>https://docs.microsoft.com/en-us/sql/relational-databases/security/microsoft-sql-and-the-gdpr-requirements?view=sql-server-2017</a:t>
            </a:r>
          </a:p>
        </p:txBody>
      </p:sp>
      <p:sp>
        <p:nvSpPr>
          <p:cNvPr id="4" name="Slide Number Placeholder 3"/>
          <p:cNvSpPr>
            <a:spLocks noGrp="1"/>
          </p:cNvSpPr>
          <p:nvPr>
            <p:ph type="sldNum" sz="quarter" idx="12"/>
          </p:nvPr>
        </p:nvSpPr>
        <p:spPr/>
        <p:txBody>
          <a:bodyPr/>
          <a:lstStyle/>
          <a:p>
            <a:fld id="{E9917CF6-378D-4888-85A4-0BD7BEFD7B9F}" type="slidenum">
              <a:rPr lang="en-US" smtClean="0"/>
              <a:t>54</a:t>
            </a:fld>
            <a:endParaRPr lang="en-US"/>
          </a:p>
        </p:txBody>
      </p:sp>
    </p:spTree>
    <p:extLst>
      <p:ext uri="{BB962C8B-B14F-4D97-AF65-F5344CB8AC3E}">
        <p14:creationId xmlns:p14="http://schemas.microsoft.com/office/powerpoint/2010/main" val="33290046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endParaRPr lang="en-CA" dirty="0"/>
          </a:p>
        </p:txBody>
      </p:sp>
      <p:sp>
        <p:nvSpPr>
          <p:cNvPr id="3" name="Content Placeholder 2"/>
          <p:cNvSpPr>
            <a:spLocks noGrp="1"/>
          </p:cNvSpPr>
          <p:nvPr>
            <p:ph idx="1"/>
          </p:nvPr>
        </p:nvSpPr>
        <p:spPr/>
        <p:txBody>
          <a:bodyPr/>
          <a:lstStyle/>
          <a:p>
            <a:r>
              <a:rPr lang="en-US" dirty="0" smtClean="0"/>
              <a:t>Star Wars Rogue One</a:t>
            </a:r>
          </a:p>
          <a:p>
            <a:r>
              <a:rPr lang="en-US" sz="1400" dirty="0"/>
              <a:t>What Rogue One Teaches us about Archiving and </a:t>
            </a:r>
            <a:r>
              <a:rPr lang="en-US" sz="1400" dirty="0" smtClean="0"/>
              <a:t>Security</a:t>
            </a:r>
          </a:p>
          <a:p>
            <a:pPr lvl="1"/>
            <a:r>
              <a:rPr lang="en-US" sz="1200" dirty="0" smtClean="0">
                <a:hlinkClick r:id="rId2"/>
              </a:rPr>
              <a:t>https</a:t>
            </a:r>
            <a:r>
              <a:rPr lang="en-US" sz="1200" dirty="0">
                <a:hlinkClick r:id="rId2"/>
              </a:rPr>
              <a:t>://</a:t>
            </a:r>
            <a:r>
              <a:rPr lang="en-US" sz="1200" dirty="0" smtClean="0">
                <a:hlinkClick r:id="rId2"/>
              </a:rPr>
              <a:t>blog.microfocus.com/what-rogue-one-teaches-us-about-archiving-security</a:t>
            </a:r>
            <a:r>
              <a:rPr lang="en-US" sz="600" dirty="0" smtClean="0">
                <a:hlinkClick r:id="rId2"/>
              </a:rPr>
              <a:t>/</a:t>
            </a:r>
            <a:endParaRPr lang="en-US" sz="600" dirty="0" smtClean="0"/>
          </a:p>
          <a:p>
            <a:pPr lvl="1"/>
            <a:endParaRPr lang="en-US" sz="600" dirty="0"/>
          </a:p>
          <a:p>
            <a:pPr lvl="1"/>
            <a:endParaRPr lang="en-US" sz="600" dirty="0" smtClean="0"/>
          </a:p>
          <a:p>
            <a:r>
              <a:rPr lang="en-US" sz="1000" dirty="0"/>
              <a:t>Seven Security Lessons from Rogue One: A Star Wars Story</a:t>
            </a:r>
          </a:p>
          <a:p>
            <a:r>
              <a:rPr lang="en-US" sz="1000" dirty="0" smtClean="0">
                <a:hlinkClick r:id="rId3"/>
              </a:rPr>
              <a:t>https</a:t>
            </a:r>
            <a:r>
              <a:rPr lang="en-US" sz="1000" dirty="0">
                <a:hlinkClick r:id="rId3"/>
              </a:rPr>
              <a:t>://</a:t>
            </a:r>
            <a:r>
              <a:rPr lang="en-US" sz="1000" dirty="0" smtClean="0">
                <a:hlinkClick r:id="rId3"/>
              </a:rPr>
              <a:t>www.onelogin.com/blog/seven-security-lessons-from-rogue-one-a-star-wars-story</a:t>
            </a:r>
            <a:endParaRPr lang="en-US" sz="1000" dirty="0" smtClean="0"/>
          </a:p>
          <a:p>
            <a:pPr lvl="1"/>
            <a:endParaRPr lang="en-US" sz="600" dirty="0" smtClean="0"/>
          </a:p>
          <a:p>
            <a:pPr lvl="1"/>
            <a:endParaRPr lang="en-US" sz="600" dirty="0"/>
          </a:p>
          <a:p>
            <a:r>
              <a:rPr lang="en-US" sz="1000" b="1" dirty="0"/>
              <a:t>May the firewall be with you: Tech security lessons from Star Wars ‘Rogue One’</a:t>
            </a:r>
          </a:p>
          <a:p>
            <a:r>
              <a:rPr lang="en-US" sz="1000" dirty="0" smtClean="0"/>
              <a:t>https</a:t>
            </a:r>
            <a:r>
              <a:rPr lang="en-US" sz="1000" dirty="0"/>
              <a:t>://www.geekwire.com/2017/may-firewall-tech-security-lessons-star-wars-rogue-one/</a:t>
            </a:r>
            <a:endParaRPr lang="en-US" sz="1000" dirty="0" smtClean="0"/>
          </a:p>
        </p:txBody>
      </p:sp>
      <p:sp>
        <p:nvSpPr>
          <p:cNvPr id="4" name="Slide Number Placeholder 3"/>
          <p:cNvSpPr>
            <a:spLocks noGrp="1"/>
          </p:cNvSpPr>
          <p:nvPr>
            <p:ph type="sldNum" sz="quarter" idx="12"/>
          </p:nvPr>
        </p:nvSpPr>
        <p:spPr/>
        <p:txBody>
          <a:bodyPr/>
          <a:lstStyle/>
          <a:p>
            <a:fld id="{E9917CF6-378D-4888-85A4-0BD7BEFD7B9F}" type="slidenum">
              <a:rPr lang="en-US" smtClean="0"/>
              <a:t>55</a:t>
            </a:fld>
            <a:endParaRPr lang="en-US"/>
          </a:p>
        </p:txBody>
      </p:sp>
    </p:spTree>
    <p:extLst>
      <p:ext uri="{BB962C8B-B14F-4D97-AF65-F5344CB8AC3E}">
        <p14:creationId xmlns:p14="http://schemas.microsoft.com/office/powerpoint/2010/main" val="2722104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 Application vs Data </a:t>
            </a:r>
            <a:endParaRPr lang="en-US" dirty="0"/>
          </a:p>
        </p:txBody>
      </p:sp>
      <p:sp>
        <p:nvSpPr>
          <p:cNvPr id="3" name="Content Placeholder 2"/>
          <p:cNvSpPr>
            <a:spLocks noGrp="1"/>
          </p:cNvSpPr>
          <p:nvPr>
            <p:ph idx="1"/>
          </p:nvPr>
        </p:nvSpPr>
        <p:spPr/>
        <p:txBody>
          <a:bodyPr/>
          <a:lstStyle/>
          <a:p>
            <a:r>
              <a:rPr lang="en-US" dirty="0" smtClean="0"/>
              <a:t>Where is the “right” place for security logic?</a:t>
            </a:r>
          </a:p>
          <a:p>
            <a:r>
              <a:rPr lang="en-US" dirty="0" smtClean="0"/>
              <a:t>Are DDL constraints like Referential Integrity, Triggers, Datatypes, Unique Constraints and Check Constraints a type of security?</a:t>
            </a:r>
          </a:p>
          <a:p>
            <a:pPr marL="118872" indent="0">
              <a:buNone/>
            </a:pP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E9917CF6-378D-4888-85A4-0BD7BEFD7B9F}" type="slidenum">
              <a:rPr lang="en-US" smtClean="0"/>
              <a:t>6</a:t>
            </a:fld>
            <a:endParaRPr lang="en-US"/>
          </a:p>
        </p:txBody>
      </p:sp>
    </p:spTree>
    <p:extLst>
      <p:ext uri="{BB962C8B-B14F-4D97-AF65-F5344CB8AC3E}">
        <p14:creationId xmlns:p14="http://schemas.microsoft.com/office/powerpoint/2010/main" val="241015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Right </a:t>
            </a:r>
            <a:r>
              <a:rPr lang="en-US" dirty="0" smtClean="0"/>
              <a:t>Time</a:t>
            </a:r>
            <a:endParaRPr lang="en-US" dirty="0"/>
          </a:p>
        </p:txBody>
      </p:sp>
      <p:sp>
        <p:nvSpPr>
          <p:cNvPr id="3" name="Content Placeholder 2"/>
          <p:cNvSpPr>
            <a:spLocks noGrp="1"/>
          </p:cNvSpPr>
          <p:nvPr>
            <p:ph idx="1"/>
          </p:nvPr>
        </p:nvSpPr>
        <p:spPr/>
        <p:txBody>
          <a:bodyPr/>
          <a:lstStyle/>
          <a:p>
            <a:r>
              <a:rPr lang="en-US" dirty="0" smtClean="0"/>
              <a:t>Data is available when needed</a:t>
            </a:r>
          </a:p>
          <a:p>
            <a:r>
              <a:rPr lang="en-US" dirty="0" smtClean="0"/>
              <a:t>Availability includes performance</a:t>
            </a:r>
          </a:p>
          <a:p>
            <a:r>
              <a:rPr lang="en-US" dirty="0" smtClean="0"/>
              <a:t>Control Data Definition and Administrative functions to preserve availability </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E9917CF6-378D-4888-85A4-0BD7BEFD7B9F}" type="slidenum">
              <a:rPr lang="en-US" smtClean="0"/>
              <a:t>7</a:t>
            </a:fld>
            <a:endParaRPr lang="en-US"/>
          </a:p>
        </p:txBody>
      </p:sp>
    </p:spTree>
    <p:extLst>
      <p:ext uri="{BB962C8B-B14F-4D97-AF65-F5344CB8AC3E}">
        <p14:creationId xmlns:p14="http://schemas.microsoft.com/office/powerpoint/2010/main" val="2910820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Right </a:t>
            </a:r>
            <a:r>
              <a:rPr lang="en-US" dirty="0" smtClean="0"/>
              <a:t>Audience</a:t>
            </a:r>
            <a:endParaRPr lang="en-US" dirty="0"/>
          </a:p>
        </p:txBody>
      </p:sp>
      <p:sp>
        <p:nvSpPr>
          <p:cNvPr id="3" name="Content Placeholder 2"/>
          <p:cNvSpPr>
            <a:spLocks noGrp="1"/>
          </p:cNvSpPr>
          <p:nvPr>
            <p:ph idx="1"/>
          </p:nvPr>
        </p:nvSpPr>
        <p:spPr/>
        <p:txBody>
          <a:bodyPr/>
          <a:lstStyle/>
          <a:p>
            <a:r>
              <a:rPr lang="en-US" dirty="0" smtClean="0"/>
              <a:t>Who can use what data </a:t>
            </a:r>
          </a:p>
          <a:p>
            <a:r>
              <a:rPr lang="en-US" dirty="0" smtClean="0"/>
              <a:t>In what context</a:t>
            </a:r>
          </a:p>
          <a:p>
            <a:r>
              <a:rPr lang="en-US" dirty="0" smtClean="0"/>
              <a:t>Auditing</a:t>
            </a:r>
          </a:p>
          <a:p>
            <a:pPr lvl="1"/>
            <a:r>
              <a:rPr lang="en-US" dirty="0" smtClean="0"/>
              <a:t>Change tracking</a:t>
            </a:r>
          </a:p>
          <a:p>
            <a:pPr lvl="1"/>
            <a:r>
              <a:rPr lang="en-US" dirty="0" smtClean="0"/>
              <a:t>Access tracking</a:t>
            </a:r>
          </a:p>
        </p:txBody>
      </p:sp>
      <p:sp>
        <p:nvSpPr>
          <p:cNvPr id="4" name="Slide Number Placeholder 3"/>
          <p:cNvSpPr>
            <a:spLocks noGrp="1"/>
          </p:cNvSpPr>
          <p:nvPr>
            <p:ph type="sldNum" sz="quarter" idx="12"/>
          </p:nvPr>
        </p:nvSpPr>
        <p:spPr/>
        <p:txBody>
          <a:bodyPr/>
          <a:lstStyle/>
          <a:p>
            <a:fld id="{E9917CF6-378D-4888-85A4-0BD7BEFD7B9F}" type="slidenum">
              <a:rPr lang="en-US" smtClean="0"/>
              <a:t>8</a:t>
            </a:fld>
            <a:endParaRPr lang="en-US"/>
          </a:p>
        </p:txBody>
      </p:sp>
    </p:spTree>
    <p:extLst>
      <p:ext uri="{BB962C8B-B14F-4D97-AF65-F5344CB8AC3E}">
        <p14:creationId xmlns:p14="http://schemas.microsoft.com/office/powerpoint/2010/main" val="2160142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b="0" dirty="0"/>
              <a:t/>
            </a:r>
            <a:br>
              <a:rPr lang="en-CA" b="0" dirty="0"/>
            </a:br>
            <a:r>
              <a:rPr lang="en-CA" b="0" dirty="0"/>
              <a:t>SQL Vulnerability Assessment</a:t>
            </a:r>
            <a:br>
              <a:rPr lang="en-CA" b="0" dirty="0"/>
            </a:br>
            <a:endParaRPr lang="en-CA" dirty="0"/>
          </a:p>
        </p:txBody>
      </p:sp>
      <p:sp>
        <p:nvSpPr>
          <p:cNvPr id="3" name="Content Placeholder 2"/>
          <p:cNvSpPr>
            <a:spLocks noGrp="1"/>
          </p:cNvSpPr>
          <p:nvPr>
            <p:ph idx="1"/>
          </p:nvPr>
        </p:nvSpPr>
        <p:spPr/>
        <p:txBody>
          <a:bodyPr>
            <a:normAutofit lnSpcReduction="10000"/>
          </a:bodyPr>
          <a:lstStyle/>
          <a:p>
            <a:r>
              <a:rPr lang="en-US" dirty="0" smtClean="0"/>
              <a:t>What is it? </a:t>
            </a:r>
          </a:p>
          <a:p>
            <a:pPr lvl="1"/>
            <a:r>
              <a:rPr lang="en-US" dirty="0" smtClean="0"/>
              <a:t>Service in </a:t>
            </a:r>
            <a:r>
              <a:rPr lang="en-US" dirty="0"/>
              <a:t> SQL Server Management Studio (SSMS) v17.4 or </a:t>
            </a:r>
            <a:r>
              <a:rPr lang="en-US" dirty="0" smtClean="0"/>
              <a:t>later</a:t>
            </a:r>
          </a:p>
          <a:p>
            <a:r>
              <a:rPr lang="en-US" dirty="0" smtClean="0"/>
              <a:t>Where Can I use it?</a:t>
            </a:r>
          </a:p>
          <a:p>
            <a:pPr lvl="1"/>
            <a:r>
              <a:rPr lang="en-US" dirty="0" smtClean="0"/>
              <a:t>Supported targets are SQL 2012 and later</a:t>
            </a:r>
          </a:p>
          <a:p>
            <a:r>
              <a:rPr lang="en-US" dirty="0" smtClean="0"/>
              <a:t>Database or Server level?</a:t>
            </a:r>
          </a:p>
          <a:p>
            <a:pPr lvl="1"/>
            <a:r>
              <a:rPr lang="en-US" dirty="0" smtClean="0"/>
              <a:t>Either. Point at a system database to trigger the server level</a:t>
            </a:r>
          </a:p>
          <a:p>
            <a:r>
              <a:rPr lang="en-US" dirty="0" smtClean="0"/>
              <a:t>Automation ?</a:t>
            </a:r>
          </a:p>
          <a:p>
            <a:pPr marL="457200" lvl="1" indent="0">
              <a:buNone/>
            </a:pPr>
            <a:r>
              <a:rPr lang="en-US" dirty="0" smtClean="0"/>
              <a:t>	</a:t>
            </a:r>
          </a:p>
          <a:p>
            <a:endParaRPr lang="en-US" dirty="0" smtClean="0"/>
          </a:p>
          <a:p>
            <a:endParaRPr lang="en-CA" dirty="0"/>
          </a:p>
        </p:txBody>
      </p:sp>
      <p:sp>
        <p:nvSpPr>
          <p:cNvPr id="4" name="Slide Number Placeholder 3"/>
          <p:cNvSpPr>
            <a:spLocks noGrp="1"/>
          </p:cNvSpPr>
          <p:nvPr>
            <p:ph type="sldNum" sz="quarter" idx="12"/>
          </p:nvPr>
        </p:nvSpPr>
        <p:spPr/>
        <p:txBody>
          <a:bodyPr/>
          <a:lstStyle/>
          <a:p>
            <a:fld id="{E9917CF6-378D-4888-85A4-0BD7BEFD7B9F}" type="slidenum">
              <a:rPr lang="en-US" smtClean="0"/>
              <a:t>9</a:t>
            </a:fld>
            <a:endParaRPr lang="en-US"/>
          </a:p>
        </p:txBody>
      </p:sp>
    </p:spTree>
    <p:extLst>
      <p:ext uri="{BB962C8B-B14F-4D97-AF65-F5344CB8AC3E}">
        <p14:creationId xmlns:p14="http://schemas.microsoft.com/office/powerpoint/2010/main" val="239590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p:cTn id="29"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11299</TotalTime>
  <Words>2197</Words>
  <Application>Microsoft Office PowerPoint</Application>
  <PresentationFormat>On-screen Show (4:3)</PresentationFormat>
  <Paragraphs>394</Paragraphs>
  <Slides>55</Slides>
  <Notes>26</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Module</vt:lpstr>
      <vt:lpstr>Vulnerability Assessment</vt:lpstr>
      <vt:lpstr>What’s in this Presentation? </vt:lpstr>
      <vt:lpstr>What this presentation is not.</vt:lpstr>
      <vt:lpstr>What is Security?</vt:lpstr>
      <vt:lpstr>Right Data</vt:lpstr>
      <vt:lpstr>Logic: Application vs Data </vt:lpstr>
      <vt:lpstr>Right Time</vt:lpstr>
      <vt:lpstr>Right Audience</vt:lpstr>
      <vt:lpstr> SQL Vulnerability Assessment </vt:lpstr>
      <vt:lpstr>Vulnerability Assessment features </vt:lpstr>
      <vt:lpstr>Vulnerability Assessment features </vt:lpstr>
      <vt:lpstr>SQL Vulnerability Assessment</vt:lpstr>
      <vt:lpstr>SQL Vulnerability Assessment</vt:lpstr>
      <vt:lpstr>SQL Vulnerability Assessment</vt:lpstr>
      <vt:lpstr>SQL Vulnerability Assessment</vt:lpstr>
      <vt:lpstr>SQL Vulnerability Assessment</vt:lpstr>
      <vt:lpstr>SQL Vulnerability Assessment</vt:lpstr>
      <vt:lpstr>SQL Vulnerability Assessment</vt:lpstr>
      <vt:lpstr>SQL Vulnerability Assessment</vt:lpstr>
      <vt:lpstr>SQL Vulnerability Assessment</vt:lpstr>
      <vt:lpstr>SQL Data Discovery and Classification</vt:lpstr>
      <vt:lpstr>SQL Data Discovery and Classification</vt:lpstr>
      <vt:lpstr>SQL Data Discovery and Classification</vt:lpstr>
      <vt:lpstr>SQL Data Discovery and Classification</vt:lpstr>
      <vt:lpstr>SQL Data Discovery and Classification</vt:lpstr>
      <vt:lpstr>DDM Dynamic Data Masking</vt:lpstr>
      <vt:lpstr>DDM Dynamic Data Masking</vt:lpstr>
      <vt:lpstr>DDM Dynamic Data Masking</vt:lpstr>
      <vt:lpstr>DDM Dynamic Data Masking</vt:lpstr>
      <vt:lpstr>DDM Dynamic Data Masking</vt:lpstr>
      <vt:lpstr>DDM Dynamic Data Masking</vt:lpstr>
      <vt:lpstr>DDM Dynamic Data Masking</vt:lpstr>
      <vt:lpstr>DDM Dynamic Data Masking</vt:lpstr>
      <vt:lpstr>DDM Dynamic Data Masking</vt:lpstr>
      <vt:lpstr>DDM Dynamic Data Masking</vt:lpstr>
      <vt:lpstr>DDM Dynamic Data Masking</vt:lpstr>
      <vt:lpstr>DDM Dynamic Data Masking</vt:lpstr>
      <vt:lpstr>DDM Dynamic Data Masking</vt:lpstr>
      <vt:lpstr>DDM Dynamic Data Masking</vt:lpstr>
      <vt:lpstr>DDM Dynamic Data Masking</vt:lpstr>
      <vt:lpstr>RLS Row Level Security</vt:lpstr>
      <vt:lpstr>RLS Row Level Security</vt:lpstr>
      <vt:lpstr>RLS Row Level Security</vt:lpstr>
      <vt:lpstr>RLS Row Level Security</vt:lpstr>
      <vt:lpstr>RLS Row Level Security</vt:lpstr>
      <vt:lpstr>RLS Row Level Security</vt:lpstr>
      <vt:lpstr>RLS Row Level Security</vt:lpstr>
      <vt:lpstr>RLS Row Level Security</vt:lpstr>
      <vt:lpstr>RLS Row Level Security</vt:lpstr>
      <vt:lpstr>RLS Row Level Security</vt:lpstr>
      <vt:lpstr>references</vt:lpstr>
      <vt:lpstr>references</vt:lpstr>
      <vt:lpstr>references</vt:lpstr>
      <vt:lpstr>Appendix</vt:lpstr>
      <vt:lpstr>Appendix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Marlene Wurfel</dc:creator>
  <cp:lastModifiedBy>Brent Flesher</cp:lastModifiedBy>
  <cp:revision>176</cp:revision>
  <dcterms:created xsi:type="dcterms:W3CDTF">2017-11-16T03:46:14Z</dcterms:created>
  <dcterms:modified xsi:type="dcterms:W3CDTF">2018-05-01T22:18:05Z</dcterms:modified>
</cp:coreProperties>
</file>