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7" r:id="rId3"/>
    <p:sldId id="263" r:id="rId4"/>
    <p:sldId id="258" r:id="rId5"/>
    <p:sldId id="262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99981-C727-DB4E-8517-8B8AD2BE57D9}" type="datetimeFigureOut">
              <a:rPr lang="es-AR" smtClean="0"/>
              <a:t>24/7/23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4C47F-E60E-874E-9C3D-2A930475514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947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4C47F-E60E-874E-9C3D-2A9304755143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636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6CB06-979A-C460-95F5-74EDD248C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A115D8-3BD5-2C81-C501-9F1466D48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8BB9AA-1728-EE31-D99F-83024CAE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7A06-A210-41D5-A443-A9B38C7AA366}" type="datetimeFigureOut">
              <a:rPr lang="es-AR" smtClean="0"/>
              <a:t>24/7/23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E81F96-AD1B-321D-88A5-E415762C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D0A08D-D8A8-BB5B-745A-4B7D30C2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857-C3A7-4B8C-B9D0-17E6104030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50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69CAD-964F-2338-FF90-AC1447A7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114344-2094-6CA2-5775-0979E6A24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AC0FD-1C81-3B3B-BE08-37999EF4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7A06-A210-41D5-A443-A9B38C7AA366}" type="datetimeFigureOut">
              <a:rPr lang="es-AR" smtClean="0"/>
              <a:t>24/7/23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339E0B-A8B8-A09D-85C2-F66047DA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83DB00-2490-0BB4-7DE8-D51B2388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857-C3A7-4B8C-B9D0-17E6104030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337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42F658-BCBB-03E1-683E-1203B8E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F0571A-E269-4834-ABB3-301BD16BC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035DC1-CAA3-17B4-DBA2-D05335E5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7A06-A210-41D5-A443-A9B38C7AA366}" type="datetimeFigureOut">
              <a:rPr lang="es-AR" smtClean="0"/>
              <a:t>24/7/23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0C24C-1438-F5CE-FE9F-A9557C9D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928C63-D38B-432F-A622-CACEF335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857-C3A7-4B8C-B9D0-17E6104030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879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F89AB-ECD6-3D4A-2D55-3D0F39D3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AE6C6C-E34B-E36B-CD8E-25344965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CA6E9-4897-296E-31C3-935ED72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7A06-A210-41D5-A443-A9B38C7AA366}" type="datetimeFigureOut">
              <a:rPr lang="es-AR" smtClean="0"/>
              <a:t>24/7/23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3126E-16C7-DFE7-03E0-4B877BAA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7DFB8D-BADA-BCA4-EC98-7C0D29D2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857-C3A7-4B8C-B9D0-17E6104030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248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020E0-CD8D-D3E5-0AD6-C4E8C01B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7F0942-FFB8-45CC-A312-45B7CA7B5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9F3FE2-27FC-1928-6AAE-4705566C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7A06-A210-41D5-A443-A9B38C7AA366}" type="datetimeFigureOut">
              <a:rPr lang="es-AR" smtClean="0"/>
              <a:t>24/7/23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B03273-E849-444A-A360-F2496692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B4D456-7D38-B7DC-28ED-C6270C63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857-C3A7-4B8C-B9D0-17E6104030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554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2797A-E4CE-3739-F285-298CBFBA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D9F694-30C2-9ADE-76C9-B4C100B3F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8D4D7F-1230-BD85-EC1A-D4AC17A14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9FC5EF-0563-97E3-F1A2-E7DD0F4F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7A06-A210-41D5-A443-A9B38C7AA366}" type="datetimeFigureOut">
              <a:rPr lang="es-AR" smtClean="0"/>
              <a:t>24/7/23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4DB278-2C07-A43C-478B-31766573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60682F-D8FB-7F43-22C1-A7552DCB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857-C3A7-4B8C-B9D0-17E6104030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58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56B1-CF67-C9BA-9A18-E2D182F4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174241-5CF3-9FC9-15E4-0DC68897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693AB1-B77A-CEB3-8EE5-0B6BD34B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D1964A-BF8F-EE8F-00F5-CD00B9043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D6335E-6DEE-5668-C9BE-B13308226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4F65C51-36DD-6AA7-0524-110A9965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7A06-A210-41D5-A443-A9B38C7AA366}" type="datetimeFigureOut">
              <a:rPr lang="es-AR" smtClean="0"/>
              <a:t>24/7/23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B15E17-A140-C0BE-F1CC-11E1C2D6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E03E47-63B7-3903-A61D-36068A87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857-C3A7-4B8C-B9D0-17E6104030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537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984B5-0668-241B-7DAE-660B5621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231ABC-10A0-2BA7-E821-97031682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7A06-A210-41D5-A443-A9B38C7AA366}" type="datetimeFigureOut">
              <a:rPr lang="es-AR" smtClean="0"/>
              <a:t>24/7/23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616FDE-A40A-ADF3-E875-53CDC347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AFBBA3-01DE-2989-A986-4C964073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857-C3A7-4B8C-B9D0-17E6104030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29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8F7B83-F6E7-40D7-7158-D7FA8F07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7A06-A210-41D5-A443-A9B38C7AA366}" type="datetimeFigureOut">
              <a:rPr lang="es-AR" smtClean="0"/>
              <a:t>24/7/23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B5D196-1259-EB04-3A7F-AD09B4CA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8D0128-CFD2-77F4-ECE6-DB0BD22E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857-C3A7-4B8C-B9D0-17E6104030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494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F5857-B856-95F7-CB69-7A6E581D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278552-E1A6-8D4E-FACC-FC6E7E2C4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35D9B8-6600-3938-0700-742C0983A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A6F7C8-E483-1095-9280-63CB58C7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7A06-A210-41D5-A443-A9B38C7AA366}" type="datetimeFigureOut">
              <a:rPr lang="es-AR" smtClean="0"/>
              <a:t>24/7/23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6B4675-49DE-4919-2884-13767907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0C4FB6-6A77-FDEC-BE11-8A2ACB60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857-C3A7-4B8C-B9D0-17E6104030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840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D717E-30E2-2D64-D5EE-E23BE73B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B8FBA5-D914-ACEB-47B7-902533787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DAF78D-26E7-609F-9214-4E66E5E9A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6395FC-2D1B-6147-977F-46AD2211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7A06-A210-41D5-A443-A9B38C7AA366}" type="datetimeFigureOut">
              <a:rPr lang="es-AR" smtClean="0"/>
              <a:t>24/7/23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495C93-2D82-F144-5429-225B2589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7FCBF3-7699-166C-CCAA-FF33918B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857-C3A7-4B8C-B9D0-17E6104030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564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DA8F33-730C-5C53-CF23-EF34F2E3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7994A0-30C2-CCD3-F505-051EB86B9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54EBBE-6D95-4137-A4D1-73DB9A2A6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7A06-A210-41D5-A443-A9B38C7AA366}" type="datetimeFigureOut">
              <a:rPr lang="es-AR" smtClean="0"/>
              <a:t>24/7/23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A49DBE-0569-69A6-61CA-3248174A0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2D6254-0323-CB72-0417-05E601A51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C2857-C3A7-4B8C-B9D0-17E6104030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862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6AC4CAD-240E-3949-2124-7989B77EC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88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B34822B-8511-5903-282F-FFE91B41776B}"/>
              </a:ext>
            </a:extLst>
          </p:cNvPr>
          <p:cNvSpPr txBox="1"/>
          <p:nvPr/>
        </p:nvSpPr>
        <p:spPr>
          <a:xfrm>
            <a:off x="210206" y="6299482"/>
            <a:ext cx="355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Análisis Operativo de Negocio</a:t>
            </a:r>
          </a:p>
        </p:txBody>
      </p:sp>
    </p:spTree>
    <p:extLst>
      <p:ext uri="{BB962C8B-B14F-4D97-AF65-F5344CB8AC3E}">
        <p14:creationId xmlns:p14="http://schemas.microsoft.com/office/powerpoint/2010/main" val="29550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DC927-1690-0FEF-C8DB-EA76E87D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18"/>
            <a:ext cx="10515600" cy="1110961"/>
          </a:xfrm>
        </p:spPr>
        <p:txBody>
          <a:bodyPr/>
          <a:lstStyle/>
          <a:p>
            <a:pPr algn="ctr"/>
            <a:r>
              <a:rPr lang="es-AR" b="1" dirty="0">
                <a:latin typeface="Bauhaus 93" panose="04030905020B02020C02" pitchFamily="82" charset="0"/>
              </a:rPr>
              <a:t>PROYECTO FINAL: SEGUNDA PRE-ENTREGA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8EA15-A221-A805-661C-DA3F81E6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287"/>
            <a:ext cx="10515600" cy="5068701"/>
          </a:xfrm>
        </p:spPr>
        <p:txBody>
          <a:bodyPr>
            <a:noAutofit/>
          </a:bodyPr>
          <a:lstStyle/>
          <a:p>
            <a:r>
              <a:rPr lang="es-AR" sz="2400" b="1" u="sng" dirty="0"/>
              <a:t>Dataset</a:t>
            </a:r>
            <a:r>
              <a:rPr lang="es-AR" sz="2400" dirty="0"/>
              <a:t> </a:t>
            </a:r>
            <a:r>
              <a:rPr lang="es-AR" sz="2400" dirty="0">
                <a:sym typeface="Wingdings" panose="05000000000000000000" pitchFamily="2" charset="2"/>
              </a:rPr>
              <a:t> Cursos plataforma Udemy</a:t>
            </a:r>
          </a:p>
          <a:p>
            <a:r>
              <a:rPr lang="es-AR" sz="2400" b="1" u="sng" dirty="0">
                <a:sym typeface="Wingdings" panose="05000000000000000000" pitchFamily="2" charset="2"/>
              </a:rPr>
              <a:t>Temática</a:t>
            </a:r>
            <a:r>
              <a:rPr lang="es-AR" sz="2400" dirty="0">
                <a:sym typeface="Wingdings" panose="05000000000000000000" pitchFamily="2" charset="2"/>
              </a:rPr>
              <a:t>  El dataset parte de diferentes variables que tienen que ver con los cursos que se comercializan en la plataforma UDEMY. Algunas de las variables con las que contamos son </a:t>
            </a:r>
            <a:r>
              <a:rPr lang="es-AR" sz="2400" b="1" dirty="0">
                <a:sym typeface="Wingdings" panose="05000000000000000000" pitchFamily="2" charset="2"/>
              </a:rPr>
              <a:t>course_id</a:t>
            </a:r>
            <a:r>
              <a:rPr lang="es-AR" sz="2400" dirty="0">
                <a:sym typeface="Wingdings" panose="05000000000000000000" pitchFamily="2" charset="2"/>
              </a:rPr>
              <a:t>, </a:t>
            </a:r>
            <a:r>
              <a:rPr lang="es-AR" sz="2400" b="1" dirty="0">
                <a:sym typeface="Wingdings" panose="05000000000000000000" pitchFamily="2" charset="2"/>
              </a:rPr>
              <a:t>Price</a:t>
            </a:r>
            <a:r>
              <a:rPr lang="es-AR" sz="2400" dirty="0">
                <a:sym typeface="Wingdings" panose="05000000000000000000" pitchFamily="2" charset="2"/>
              </a:rPr>
              <a:t>, </a:t>
            </a:r>
            <a:r>
              <a:rPr lang="es-AR" sz="2400" b="1" dirty="0">
                <a:sym typeface="Wingdings" panose="05000000000000000000" pitchFamily="2" charset="2"/>
              </a:rPr>
              <a:t>rating</a:t>
            </a:r>
            <a:r>
              <a:rPr lang="es-AR" sz="2400" dirty="0">
                <a:sym typeface="Wingdings" panose="05000000000000000000" pitchFamily="2" charset="2"/>
              </a:rPr>
              <a:t>, </a:t>
            </a:r>
            <a:r>
              <a:rPr lang="es-AR" sz="2400" b="1" dirty="0">
                <a:sym typeface="Wingdings" panose="05000000000000000000" pitchFamily="2" charset="2"/>
              </a:rPr>
              <a:t>level</a:t>
            </a:r>
            <a:r>
              <a:rPr lang="es-AR" sz="2400" dirty="0">
                <a:sym typeface="Wingdings" panose="05000000000000000000" pitchFamily="2" charset="2"/>
              </a:rPr>
              <a:t>, </a:t>
            </a:r>
            <a:r>
              <a:rPr lang="es-AR" sz="2400" b="1" dirty="0">
                <a:sym typeface="Wingdings" panose="05000000000000000000" pitchFamily="2" charset="2"/>
              </a:rPr>
              <a:t>subject</a:t>
            </a:r>
            <a:r>
              <a:rPr lang="es-AR" sz="2400" dirty="0">
                <a:sym typeface="Wingdings" panose="05000000000000000000" pitchFamily="2" charset="2"/>
              </a:rPr>
              <a:t>, las cuales nos van a permitir hacer un análisis cuantitativo y cualitativo de la información. Se busca relacionar los cursos realizando un análisis de dispersión y correlación entre dichas variables sin olvidar las medidas de tendencia central ya que estas nos darán una pantallazo de como se comporta la curva normal.</a:t>
            </a:r>
          </a:p>
          <a:p>
            <a:r>
              <a:rPr lang="es-AR" sz="2400" b="1" u="sng" dirty="0">
                <a:sym typeface="Wingdings" panose="05000000000000000000" pitchFamily="2" charset="2"/>
              </a:rPr>
              <a:t>Hipótesis</a:t>
            </a:r>
            <a:r>
              <a:rPr lang="es-AR" sz="2400" dirty="0">
                <a:sym typeface="Wingdings" panose="05000000000000000000" pitchFamily="2" charset="2"/>
              </a:rPr>
              <a:t>  Se quiere identificar el curso mas vendido en cuanto a su precio y también en cuanto al nivel (sea este principiante, medio o avanzado). Relacionar esto con las diferentes temáticas que ofrece la plataforma y hacer un análisis de correlación para saber si a menor precio el curso es mas vendido o si a mejor calificación es curso es mas vendido. Todo esto sin perjuicio de hallar más información relevante para el negocio.</a:t>
            </a:r>
            <a:endParaRPr lang="es-AR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6A2266-B017-7FDF-73A9-E847344F9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7275"/>
            <a:ext cx="1136278" cy="63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0C9F226-FE5F-5270-F50C-32988317D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91" y="345990"/>
            <a:ext cx="10515600" cy="6054810"/>
          </a:xfrm>
        </p:spPr>
        <p:txBody>
          <a:bodyPr>
            <a:noAutofit/>
          </a:bodyPr>
          <a:lstStyle/>
          <a:p>
            <a:pPr algn="just"/>
            <a:r>
              <a:rPr lang="es-AR" sz="2400" b="1" u="sng" dirty="0"/>
              <a:t>Objetivo</a:t>
            </a:r>
            <a:r>
              <a:rPr lang="es-AR" sz="2400" u="sng" dirty="0"/>
              <a:t> </a:t>
            </a:r>
            <a:r>
              <a:rPr lang="es-AR" sz="2400" b="1" u="sng" dirty="0"/>
              <a:t>General</a:t>
            </a:r>
            <a:r>
              <a:rPr lang="es-AR" sz="2400" dirty="0">
                <a:sym typeface="Wingdings" panose="05000000000000000000" pitchFamily="2" charset="2"/>
              </a:rPr>
              <a:t> Realizar un análisis sobre la venta de Cursos de la plataforma Udemy, acotando el espacio muestral a las categorías de DATA, WEB_DEV, MUSIC y  BUSSINESS, ya que estas categorías de cursos son las que mayor expectativas despiertan a los clientes y contribuyen a la popularidad de la plataforma.</a:t>
            </a:r>
          </a:p>
          <a:p>
            <a:pPr algn="just"/>
            <a:r>
              <a:rPr lang="es-AR" sz="2400" b="1" u="sng" dirty="0">
                <a:sym typeface="Wingdings" panose="05000000000000000000" pitchFamily="2" charset="2"/>
              </a:rPr>
              <a:t>Objetivo Específico </a:t>
            </a:r>
            <a:r>
              <a:rPr lang="es-AR" sz="2400" dirty="0">
                <a:sym typeface="Wingdings" panose="05000000000000000000" pitchFamily="2" charset="2"/>
              </a:rPr>
              <a:t> A</a:t>
            </a:r>
            <a:r>
              <a:rPr lang="es-AR" sz="2400" dirty="0"/>
              <a:t>nalizar qué cursos de Udemy en las categorías nombradas son los más populares y comprender qué factores contribuyen a la popularidad. Por otra parte, estudiar la duración del contenido para comprender cómo la calidad del curso afecta la disposición a pagar de los estudiantes</a:t>
            </a:r>
            <a:endParaRPr lang="es-AR" sz="2400" dirty="0">
              <a:sym typeface="Wingdings" panose="05000000000000000000" pitchFamily="2" charset="2"/>
            </a:endParaRPr>
          </a:p>
          <a:p>
            <a:pPr algn="just"/>
            <a:r>
              <a:rPr lang="es-AR" sz="2400" b="1" u="sng" dirty="0">
                <a:sym typeface="Wingdings" panose="05000000000000000000" pitchFamily="2" charset="2"/>
              </a:rPr>
              <a:t>Alcance</a:t>
            </a:r>
            <a:r>
              <a:rPr lang="es-AR" sz="2400" dirty="0">
                <a:sym typeface="Wingdings" panose="05000000000000000000" pitchFamily="2" charset="2"/>
              </a:rPr>
              <a:t>  En base a los datos obtenidos se busca determinar si existe crecimiento en ventas en este segmento de categorías elegidas, y también determinar acciones a seguir en el caso de existir decrecimiento.</a:t>
            </a:r>
          </a:p>
          <a:p>
            <a:pPr algn="just"/>
            <a:r>
              <a:rPr lang="es-AR" sz="2400" b="1" u="sng" dirty="0">
                <a:sym typeface="Wingdings" panose="05000000000000000000" pitchFamily="2" charset="2"/>
              </a:rPr>
              <a:t>Usuario Final</a:t>
            </a:r>
            <a:r>
              <a:rPr lang="es-AR" sz="2400" dirty="0">
                <a:sym typeface="Wingdings" panose="05000000000000000000" pitchFamily="2" charset="2"/>
              </a:rPr>
              <a:t>  Los datos obtenidos serán de utilidad para el departamento de negocios de la empresa UDEMY, ya que con ellos podrán tomar decisiones basadas en datos estratégicos y </a:t>
            </a:r>
            <a:r>
              <a:rPr lang="es-AR" sz="2400" dirty="0" err="1">
                <a:sym typeface="Wingdings" panose="05000000000000000000" pitchFamily="2" charset="2"/>
              </a:rPr>
              <a:t>asi</a:t>
            </a:r>
            <a:r>
              <a:rPr lang="es-AR" sz="2400" dirty="0">
                <a:sym typeface="Wingdings" panose="05000000000000000000" pitchFamily="2" charset="2"/>
              </a:rPr>
              <a:t> poder aumentar las utilidades de la compañía descubriendo nuevas oportunidades de negocio.</a:t>
            </a:r>
          </a:p>
          <a:p>
            <a:pPr algn="just"/>
            <a:r>
              <a:rPr lang="es-AR" sz="2400" b="1" u="sng" dirty="0">
                <a:sym typeface="Wingdings" panose="05000000000000000000" pitchFamily="2" charset="2"/>
              </a:rPr>
              <a:t>Nivel de Aplicación del </a:t>
            </a:r>
            <a:r>
              <a:rPr lang="es-AR" sz="2400" b="1" u="sng" dirty="0" err="1">
                <a:sym typeface="Wingdings" panose="05000000000000000000" pitchFamily="2" charset="2"/>
              </a:rPr>
              <a:t>analisis</a:t>
            </a:r>
            <a:r>
              <a:rPr lang="es-AR" sz="2400" dirty="0">
                <a:sym typeface="Wingdings" panose="05000000000000000000" pitchFamily="2" charset="2"/>
              </a:rPr>
              <a:t> Operativo</a:t>
            </a:r>
          </a:p>
          <a:p>
            <a:pPr marL="0" indent="0">
              <a:buNone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40719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B70B4BC-E567-A809-A002-DDA9CE504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871911"/>
            <a:ext cx="9124330" cy="56641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1F1354-A6AE-9309-4C62-F980BD10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39"/>
            <a:ext cx="10515600" cy="864585"/>
          </a:xfrm>
        </p:spPr>
        <p:txBody>
          <a:bodyPr/>
          <a:lstStyle/>
          <a:p>
            <a:pPr algn="ctr"/>
            <a:r>
              <a:rPr lang="es-AR" b="1" dirty="0">
                <a:latin typeface="Bauhaus 93" panose="04030905020B02020C02" pitchFamily="82" charset="0"/>
              </a:rPr>
              <a:t>Diagrama Entidad - Relación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039C901-6D1F-F191-D471-42C4BBFB61EB}"/>
              </a:ext>
            </a:extLst>
          </p:cNvPr>
          <p:cNvSpPr txBox="1"/>
          <p:nvPr/>
        </p:nvSpPr>
        <p:spPr>
          <a:xfrm>
            <a:off x="9402853" y="1040524"/>
            <a:ext cx="26630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400" b="1" u="sng" dirty="0"/>
              <a:t>CLIENT</a:t>
            </a:r>
            <a:r>
              <a:rPr lang="es-AR" sz="1400" dirty="0"/>
              <a:t>: Contiene datos sobre los clientes que abonan los cursos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400" b="1" u="sng" dirty="0"/>
              <a:t>BUSSINESS</a:t>
            </a:r>
            <a:r>
              <a:rPr lang="es-AR" sz="1400" dirty="0"/>
              <a:t>: Contiene datos sobre todos los cursos de Negocios que se han vendido, así como su precio y el nivel del curso.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400" b="1" u="sng" dirty="0"/>
              <a:t>DATA</a:t>
            </a:r>
            <a:r>
              <a:rPr lang="es-AR" sz="1400" dirty="0"/>
              <a:t>: Contiene datos sobre todos los cursos de Data Analytics que se han vendido, así como su precio y el nivel del curso.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400" b="1" u="sng" dirty="0"/>
              <a:t>WEB_DEVELOP</a:t>
            </a:r>
            <a:r>
              <a:rPr lang="es-AR" sz="1400" dirty="0"/>
              <a:t>: Contiene datos sobre todos los cursos de desarrollo web que se han vendido, así como su precio y el nivel del curso.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400" b="1" u="sng" dirty="0"/>
              <a:t>DESIGN</a:t>
            </a:r>
            <a:r>
              <a:rPr lang="es-AR" sz="1400" dirty="0"/>
              <a:t>: Contiene datos sobre todos los cursos de diseño que se han vendido, así como su precio y el nivel del curso.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280340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0AA8D30-C2B3-55E7-2BCD-5742F6E8B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004615"/>
              </p:ext>
            </p:extLst>
          </p:nvPr>
        </p:nvGraphicFramePr>
        <p:xfrm>
          <a:off x="198567" y="107097"/>
          <a:ext cx="4249866" cy="2344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634">
                  <a:extLst>
                    <a:ext uri="{9D8B030D-6E8A-4147-A177-3AD203B41FA5}">
                      <a16:colId xmlns:a16="http://schemas.microsoft.com/office/drawing/2014/main" val="971491006"/>
                    </a:ext>
                  </a:extLst>
                </a:gridCol>
                <a:gridCol w="1367025">
                  <a:extLst>
                    <a:ext uri="{9D8B030D-6E8A-4147-A177-3AD203B41FA5}">
                      <a16:colId xmlns:a16="http://schemas.microsoft.com/office/drawing/2014/main" val="101274482"/>
                    </a:ext>
                  </a:extLst>
                </a:gridCol>
                <a:gridCol w="1683207">
                  <a:extLst>
                    <a:ext uri="{9D8B030D-6E8A-4147-A177-3AD203B41FA5}">
                      <a16:colId xmlns:a16="http://schemas.microsoft.com/office/drawing/2014/main" val="364352462"/>
                    </a:ext>
                  </a:extLst>
                </a:gridCol>
              </a:tblGrid>
              <a:tr h="26049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TABLA - WEB DEVELOPMENT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73692"/>
                  </a:ext>
                </a:extLst>
              </a:tr>
              <a:tr h="260496"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9378"/>
                  </a:ext>
                </a:extLst>
              </a:tr>
              <a:tr h="26049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TIPO CLAVE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CAMPO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TIPO CAMPO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943019"/>
                  </a:ext>
                </a:extLst>
              </a:tr>
              <a:tr h="26049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PK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course_id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INT, NOT NULL, AI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2760004"/>
                  </a:ext>
                </a:extLst>
              </a:tr>
              <a:tr h="26049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course_title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VARCHAR(100)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7496184"/>
                  </a:ext>
                </a:extLst>
              </a:tr>
              <a:tr h="26049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url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VARCHAR(100)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1319998"/>
                  </a:ext>
                </a:extLst>
              </a:tr>
              <a:tr h="26049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 err="1">
                          <a:effectLst/>
                        </a:rPr>
                        <a:t>price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FLOAT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0537242"/>
                  </a:ext>
                </a:extLst>
              </a:tr>
              <a:tr h="26049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level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VARCHAR(20)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6416003"/>
                  </a:ext>
                </a:extLst>
              </a:tr>
              <a:tr h="26049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num_suscribers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INT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733012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61EA2C4-AE7C-12E1-C1E0-A1CABCE2E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5993"/>
              </p:ext>
            </p:extLst>
          </p:nvPr>
        </p:nvGraphicFramePr>
        <p:xfrm>
          <a:off x="7842421" y="104921"/>
          <a:ext cx="4191000" cy="2346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325">
                  <a:extLst>
                    <a:ext uri="{9D8B030D-6E8A-4147-A177-3AD203B41FA5}">
                      <a16:colId xmlns:a16="http://schemas.microsoft.com/office/drawing/2014/main" val="2865703616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429356725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101751423"/>
                    </a:ext>
                  </a:extLst>
                </a:gridCol>
              </a:tblGrid>
              <a:tr h="27171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TABLA - BUSSINESS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351806"/>
                  </a:ext>
                </a:extLst>
              </a:tr>
              <a:tr h="259366"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1894869"/>
                  </a:ext>
                </a:extLst>
              </a:tr>
              <a:tr h="2593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TIPO CLAVE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CAMPO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TIPO CAMPO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0139132"/>
                  </a:ext>
                </a:extLst>
              </a:tr>
              <a:tr h="2593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PK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course_id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INT, NOT NULL, AI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1533104"/>
                  </a:ext>
                </a:extLst>
              </a:tr>
              <a:tr h="2593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course_title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VARCHAR(100)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942630"/>
                  </a:ext>
                </a:extLst>
              </a:tr>
              <a:tr h="2593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url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VARCHAR(100)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7743982"/>
                  </a:ext>
                </a:extLst>
              </a:tr>
              <a:tr h="2593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price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FLOAT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9774521"/>
                  </a:ext>
                </a:extLst>
              </a:tr>
              <a:tr h="2593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level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VARCHAR(20)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5841530"/>
                  </a:ext>
                </a:extLst>
              </a:tr>
              <a:tr h="2593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num_suscribers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INT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7320707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3122BEF7-D794-2762-C6A2-1713C5C33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44519"/>
              </p:ext>
            </p:extLst>
          </p:nvPr>
        </p:nvGraphicFramePr>
        <p:xfrm>
          <a:off x="99714" y="4482707"/>
          <a:ext cx="4249866" cy="2282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634">
                  <a:extLst>
                    <a:ext uri="{9D8B030D-6E8A-4147-A177-3AD203B41FA5}">
                      <a16:colId xmlns:a16="http://schemas.microsoft.com/office/drawing/2014/main" val="1551635487"/>
                    </a:ext>
                  </a:extLst>
                </a:gridCol>
                <a:gridCol w="1367025">
                  <a:extLst>
                    <a:ext uri="{9D8B030D-6E8A-4147-A177-3AD203B41FA5}">
                      <a16:colId xmlns:a16="http://schemas.microsoft.com/office/drawing/2014/main" val="2325534187"/>
                    </a:ext>
                  </a:extLst>
                </a:gridCol>
                <a:gridCol w="1683207">
                  <a:extLst>
                    <a:ext uri="{9D8B030D-6E8A-4147-A177-3AD203B41FA5}">
                      <a16:colId xmlns:a16="http://schemas.microsoft.com/office/drawing/2014/main" val="4110035960"/>
                    </a:ext>
                  </a:extLst>
                </a:gridCol>
              </a:tblGrid>
              <a:tr h="25511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TABLA - DATA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41829"/>
                  </a:ext>
                </a:extLst>
              </a:tr>
              <a:tr h="243521"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5147019"/>
                  </a:ext>
                </a:extLst>
              </a:tr>
              <a:tr h="24352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TIPO CLAVE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CAMPO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TIPO CAMPO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7275023"/>
                  </a:ext>
                </a:extLst>
              </a:tr>
              <a:tr h="24352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PK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course_id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INT, NOT NULL, AI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207029"/>
                  </a:ext>
                </a:extLst>
              </a:tr>
              <a:tr h="24352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course_title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VARCHAR(100)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117721"/>
                  </a:ext>
                </a:extLst>
              </a:tr>
              <a:tr h="24352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url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VARCHAR(100)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70179"/>
                  </a:ext>
                </a:extLst>
              </a:tr>
              <a:tr h="24352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price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FLOAT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0196128"/>
                  </a:ext>
                </a:extLst>
              </a:tr>
              <a:tr h="24352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level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VARCHAR(20)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989383"/>
                  </a:ext>
                </a:extLst>
              </a:tr>
              <a:tr h="24352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num_suscribers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INT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8228484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8C7707F9-D6CC-0B48-82E9-BF44F09FA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45809"/>
              </p:ext>
            </p:extLst>
          </p:nvPr>
        </p:nvGraphicFramePr>
        <p:xfrm>
          <a:off x="7842421" y="4461923"/>
          <a:ext cx="4191001" cy="2291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326">
                  <a:extLst>
                    <a:ext uri="{9D8B030D-6E8A-4147-A177-3AD203B41FA5}">
                      <a16:colId xmlns:a16="http://schemas.microsoft.com/office/drawing/2014/main" val="405537952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381605154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59916421"/>
                    </a:ext>
                  </a:extLst>
                </a:gridCol>
              </a:tblGrid>
              <a:tr h="26423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TABLA - DESIGN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459429"/>
                  </a:ext>
                </a:extLst>
              </a:tr>
              <a:tr h="252225"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9612595"/>
                  </a:ext>
                </a:extLst>
              </a:tr>
              <a:tr h="252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TIPO CLAVE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CAMPO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TIPO CAMPO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179670"/>
                  </a:ext>
                </a:extLst>
              </a:tr>
              <a:tr h="252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PK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course_id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INT, NOT NULL, AI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5166889"/>
                  </a:ext>
                </a:extLst>
              </a:tr>
              <a:tr h="252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course_title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VARCHAR(100)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1075750"/>
                  </a:ext>
                </a:extLst>
              </a:tr>
              <a:tr h="252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url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VARCHAR(100)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8129479"/>
                  </a:ext>
                </a:extLst>
              </a:tr>
              <a:tr h="252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price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FLOAT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0223093"/>
                  </a:ext>
                </a:extLst>
              </a:tr>
              <a:tr h="252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level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VARCHAR(20)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5885693"/>
                  </a:ext>
                </a:extLst>
              </a:tr>
              <a:tr h="252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num_suscribers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INT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1209217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23225916-48F9-DC5D-5BEB-1E8A709D7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87660"/>
              </p:ext>
            </p:extLst>
          </p:nvPr>
        </p:nvGraphicFramePr>
        <p:xfrm>
          <a:off x="4000500" y="2451563"/>
          <a:ext cx="4190999" cy="2026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3017">
                  <a:extLst>
                    <a:ext uri="{9D8B030D-6E8A-4147-A177-3AD203B41FA5}">
                      <a16:colId xmlns:a16="http://schemas.microsoft.com/office/drawing/2014/main" val="3355051827"/>
                    </a:ext>
                  </a:extLst>
                </a:gridCol>
                <a:gridCol w="1348090">
                  <a:extLst>
                    <a:ext uri="{9D8B030D-6E8A-4147-A177-3AD203B41FA5}">
                      <a16:colId xmlns:a16="http://schemas.microsoft.com/office/drawing/2014/main" val="3542369948"/>
                    </a:ext>
                  </a:extLst>
                </a:gridCol>
                <a:gridCol w="1659892">
                  <a:extLst>
                    <a:ext uri="{9D8B030D-6E8A-4147-A177-3AD203B41FA5}">
                      <a16:colId xmlns:a16="http://schemas.microsoft.com/office/drawing/2014/main" val="3403958527"/>
                    </a:ext>
                  </a:extLst>
                </a:gridCol>
              </a:tblGrid>
              <a:tr h="24007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TABLA - CLIENT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74054"/>
                  </a:ext>
                </a:extLst>
              </a:tr>
              <a:tr h="240079"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072040"/>
                  </a:ext>
                </a:extLst>
              </a:tr>
              <a:tr h="24007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TIPO CLAVE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CAMPO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TIPO CAMPO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6765958"/>
                  </a:ext>
                </a:extLst>
              </a:tr>
              <a:tr h="24007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PK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id_client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INT, NOT NULL, AI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2727790"/>
                  </a:ext>
                </a:extLst>
              </a:tr>
              <a:tr h="24007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FK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course_id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INT, NOT NULL, AI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7416729"/>
                  </a:ext>
                </a:extLst>
              </a:tr>
              <a:tr h="24007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name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VARCHAR(100)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6407542"/>
                  </a:ext>
                </a:extLst>
              </a:tr>
              <a:tr h="24007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lastname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VARCHAR(100)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4851162"/>
                  </a:ext>
                </a:extLst>
              </a:tr>
              <a:tr h="24007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card_number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INT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583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56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967AD3-28D9-84B3-CA03-57DB7D20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6"/>
            <a:ext cx="10515600" cy="864585"/>
          </a:xfrm>
        </p:spPr>
        <p:txBody>
          <a:bodyPr/>
          <a:lstStyle/>
          <a:p>
            <a:pPr algn="ctr"/>
            <a:r>
              <a:rPr lang="es-AR" b="1" dirty="0">
                <a:latin typeface="Bauhaus 93" panose="04030905020B02020C02" pitchFamily="82" charset="0"/>
              </a:rPr>
              <a:t>Diagrama Entidad - Relación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FF035F2-45CA-432D-706F-189446827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6" y="798786"/>
            <a:ext cx="11648968" cy="58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8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3B066DB-842C-C1B3-4D65-059975E79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246849"/>
              </p:ext>
            </p:extLst>
          </p:nvPr>
        </p:nvGraphicFramePr>
        <p:xfrm>
          <a:off x="1524000" y="286187"/>
          <a:ext cx="9144000" cy="2146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325">
                  <a:extLst>
                    <a:ext uri="{9D8B030D-6E8A-4147-A177-3AD203B41FA5}">
                      <a16:colId xmlns:a16="http://schemas.microsoft.com/office/drawing/2014/main" val="2731481548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44215621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731303395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07365380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964758995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747394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497864766"/>
                    </a:ext>
                  </a:extLst>
                </a:gridCol>
              </a:tblGrid>
              <a:tr h="2794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TABLA - PADRES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TABLA - ALUMNOS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16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943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TIPO CLAVE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CAMPO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TIPO CAMPO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TIPO CLAVE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CAMPO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TIPO CAMPO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23269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PK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padre_id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INT, NOT NULL, AI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PK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alumno_id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INT, NOT NULL, AI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86772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nombre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VARCHAR(100)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nombre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VARCHAR(100)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523171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apellido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VARCHAR(100)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apellido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VARCHAR(100)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52773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telefono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INT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FK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padre_id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INT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352735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direccion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VARCHAR(100)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edad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INT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9064598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F829443-37DA-D17E-B612-4E96C90F0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09652"/>
              </p:ext>
            </p:extLst>
          </p:nvPr>
        </p:nvGraphicFramePr>
        <p:xfrm>
          <a:off x="3983421" y="2717581"/>
          <a:ext cx="4076700" cy="1612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325">
                  <a:extLst>
                    <a:ext uri="{9D8B030D-6E8A-4147-A177-3AD203B41FA5}">
                      <a16:colId xmlns:a16="http://schemas.microsoft.com/office/drawing/2014/main" val="3700280326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99607909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451890995"/>
                    </a:ext>
                  </a:extLst>
                </a:gridCol>
              </a:tblGrid>
              <a:tr h="2794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TABLA - ACTIVIDADES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80322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893926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TIPO CLAVE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CAMPO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TIPO CAMPO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984663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PK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actividad_id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INT, NOT NULL, AI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989482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descripcion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VARCHAR(100)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231472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FK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alumno_id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INT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712990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F053DCD-30C0-3FD5-1A43-F01BBC11D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98898"/>
              </p:ext>
            </p:extLst>
          </p:nvPr>
        </p:nvGraphicFramePr>
        <p:xfrm>
          <a:off x="1629104" y="4615576"/>
          <a:ext cx="9144000" cy="187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325">
                  <a:extLst>
                    <a:ext uri="{9D8B030D-6E8A-4147-A177-3AD203B41FA5}">
                      <a16:colId xmlns:a16="http://schemas.microsoft.com/office/drawing/2014/main" val="1480799884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403501755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403841385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8954585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315876576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93251121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790991208"/>
                    </a:ext>
                  </a:extLst>
                </a:gridCol>
              </a:tblGrid>
              <a:tr h="2794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TABLA - PROFESORES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TABLA - MATERIAS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4713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997062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TIPO CLAVE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CAMPO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TIPO CAMPO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TIPO CLAVE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CAMPO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TIPO CAMPO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17448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PK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profesor_id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INT, NOT NULL, AI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PK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materia_id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INT, NOT NULL, AI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280532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nombre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VARCHAR(100)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nombre_materia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VARCHAR(100)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4093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apellido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VARCHAR(100)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profesor_materia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VARCHAR(100)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688213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email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VARCHAR(100)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--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creditos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INT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5196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02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4D8645-94F8-BC9D-CD57-33AF0985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6"/>
            <a:ext cx="10515600" cy="864585"/>
          </a:xfrm>
        </p:spPr>
        <p:txBody>
          <a:bodyPr/>
          <a:lstStyle/>
          <a:p>
            <a:pPr algn="ctr"/>
            <a:r>
              <a:rPr lang="es-AR" b="1" dirty="0">
                <a:latin typeface="Bauhaus 93" panose="04030905020B02020C02" pitchFamily="82" charset="0"/>
              </a:rPr>
              <a:t>Modelo Relacional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1F8982-EBB3-8363-F81A-5D0B2100A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17" y="956441"/>
            <a:ext cx="11319490" cy="568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11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{85E38564-269A-4B4E-97D8-779A96C164DA}tf10001120</Template>
  <TotalTime>472</TotalTime>
  <Words>921</Words>
  <Application>Microsoft Macintosh PowerPoint</Application>
  <PresentationFormat>Panorámica</PresentationFormat>
  <Paragraphs>209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Bauhaus 93</vt:lpstr>
      <vt:lpstr>Calibri</vt:lpstr>
      <vt:lpstr>Calibri Light</vt:lpstr>
      <vt:lpstr>Tema de Office</vt:lpstr>
      <vt:lpstr>Presentación de PowerPoint</vt:lpstr>
      <vt:lpstr>PROYECTO FINAL: SEGUNDA PRE-ENTREGA</vt:lpstr>
      <vt:lpstr>Presentación de PowerPoint</vt:lpstr>
      <vt:lpstr>Diagrama Entidad - Relación</vt:lpstr>
      <vt:lpstr>Presentación de PowerPoint</vt:lpstr>
      <vt:lpstr>Diagrama Entidad - Relación</vt:lpstr>
      <vt:lpstr>Presentación de PowerPoint</vt:lpstr>
      <vt:lpstr>Modelo Relacional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Emiliano</dc:creator>
  <cp:lastModifiedBy>Microsoft Office User</cp:lastModifiedBy>
  <cp:revision>27</cp:revision>
  <dcterms:created xsi:type="dcterms:W3CDTF">2022-12-23T17:15:28Z</dcterms:created>
  <dcterms:modified xsi:type="dcterms:W3CDTF">2023-07-24T18:55:05Z</dcterms:modified>
</cp:coreProperties>
</file>