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8" r:id="rId6"/>
    <p:sldId id="259" r:id="rId7"/>
    <p:sldId id="260" r:id="rId8"/>
    <p:sldId id="264" r:id="rId9"/>
    <p:sldId id="265" r:id="rId10"/>
    <p:sldId id="266" r:id="rId11"/>
    <p:sldId id="28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D6B73-3ECD-1834-7DCC-62B4F6A47A0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1542C9D-F0A7-E062-0EF6-CD5757B19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9DDCE73-3671-19C3-609D-74C61B026136}"/>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5" name="Marcador de pie de página 4">
            <a:extLst>
              <a:ext uri="{FF2B5EF4-FFF2-40B4-BE49-F238E27FC236}">
                <a16:creationId xmlns:a16="http://schemas.microsoft.com/office/drawing/2014/main" id="{5DAC2CD1-5420-9737-6DFC-026831A39D2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98C404B-DAD0-4C1E-223E-F0F25985D6B2}"/>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122135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B8E76-A1C5-537E-BEE8-2F6CA6CFE9D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DCFEA76-73D7-00CA-1DAA-2A302E95FD7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C63E4FB-51C7-9F67-C6F9-6FC81BCCD3CA}"/>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5" name="Marcador de pie de página 4">
            <a:extLst>
              <a:ext uri="{FF2B5EF4-FFF2-40B4-BE49-F238E27FC236}">
                <a16:creationId xmlns:a16="http://schemas.microsoft.com/office/drawing/2014/main" id="{928CB525-FA6D-B5AD-6ADB-03F45DC6968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8382FBB-ED3E-FD06-FD88-F845659FB5D5}"/>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291731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89B283-F83F-B064-7784-CE99DB1FD0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C81A739-DB1F-930C-31B0-5E07AF182C7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630C840-317D-7DBA-B31A-D12DFDD3DAE4}"/>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5" name="Marcador de pie de página 4">
            <a:extLst>
              <a:ext uri="{FF2B5EF4-FFF2-40B4-BE49-F238E27FC236}">
                <a16:creationId xmlns:a16="http://schemas.microsoft.com/office/drawing/2014/main" id="{8D62BF74-121C-9C8C-B472-5081B491CA1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85BF610-7528-7B65-F68B-D12A748AB388}"/>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230947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14E745-28F2-3A57-CE45-D11676DE170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300D3C2-A33D-12DF-94C4-E85145DBF3D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03E0DA1-365B-16E5-1606-6642BA0C358B}"/>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5" name="Marcador de pie de página 4">
            <a:extLst>
              <a:ext uri="{FF2B5EF4-FFF2-40B4-BE49-F238E27FC236}">
                <a16:creationId xmlns:a16="http://schemas.microsoft.com/office/drawing/2014/main" id="{D36A244D-A3CB-D8EB-FFE0-174CBC0398D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16D6830-7E64-8CC1-57D7-C49EC4C39D17}"/>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140284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12963-7041-2BAE-06A1-20B05433135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BD967F1-1CA8-51B5-F2B6-C66885795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A8237F2-0D3D-68BF-4DF6-428B577C19B6}"/>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5" name="Marcador de pie de página 4">
            <a:extLst>
              <a:ext uri="{FF2B5EF4-FFF2-40B4-BE49-F238E27FC236}">
                <a16:creationId xmlns:a16="http://schemas.microsoft.com/office/drawing/2014/main" id="{02FEBD20-35E9-EE83-B929-F29117DE9A7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501B969-DAD5-93A1-A1F6-D2507D0ECECD}"/>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46313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BE123-6013-35DA-BD55-A3229017DA8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B52179F-1A60-40D6-0CD7-9DADF11C2D7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CC476A6-5775-9308-593D-A57FD0F5EB8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3A67DA28-F14E-CE84-E850-2CBDB6BA2756}"/>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6" name="Marcador de pie de página 5">
            <a:extLst>
              <a:ext uri="{FF2B5EF4-FFF2-40B4-BE49-F238E27FC236}">
                <a16:creationId xmlns:a16="http://schemas.microsoft.com/office/drawing/2014/main" id="{2471E4A8-B9E2-8A3A-D5E1-77C1690CF2F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670CE90-D9AD-B3CA-E6A5-99A1696B201A}"/>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69862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0EAAF-FE1D-4201-5854-A8A82E75DBC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C6E7005-4531-B65B-078C-7965D5CDB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9B7489-9115-8F7B-E3A1-6E690B91F4E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A9CFA53C-5DEE-4ACD-855B-9C94D7DA1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041F3AF-F58A-82D6-32A6-C2431167E52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5F5F9B6C-A2EE-E8A7-B1D1-57EAC44A9A5B}"/>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8" name="Marcador de pie de página 7">
            <a:extLst>
              <a:ext uri="{FF2B5EF4-FFF2-40B4-BE49-F238E27FC236}">
                <a16:creationId xmlns:a16="http://schemas.microsoft.com/office/drawing/2014/main" id="{1FF91448-DA4D-9BB5-9099-8BEF61E7D1EB}"/>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E06A6043-96DE-BFF8-A9C5-62C1A2858E5C}"/>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14162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165A8-5BE7-7410-6FCE-DDF50E23922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34C89674-AF00-D749-E7AA-2A5AC69F9D04}"/>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4" name="Marcador de pie de página 3">
            <a:extLst>
              <a:ext uri="{FF2B5EF4-FFF2-40B4-BE49-F238E27FC236}">
                <a16:creationId xmlns:a16="http://schemas.microsoft.com/office/drawing/2014/main" id="{9720067B-998B-F047-9A39-2A69F7D2A4D3}"/>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8EE8AD0-F190-8399-2DD1-C31B2E282A96}"/>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22662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28663B6-0A5D-95A8-11D5-66AE4C7DD174}"/>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3" name="Marcador de pie de página 2">
            <a:extLst>
              <a:ext uri="{FF2B5EF4-FFF2-40B4-BE49-F238E27FC236}">
                <a16:creationId xmlns:a16="http://schemas.microsoft.com/office/drawing/2014/main" id="{9568AB69-0F77-71EA-0AA8-39C239954CB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357C936B-358C-8830-B143-E2E897BE2AB0}"/>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420839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963BE-0C39-C70D-E6E7-8477F28731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63BADBA-6B1C-979B-FEEC-8E9C3B4AC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578DA5B4-AAB7-5138-9361-FB47EC5AF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656950-DE7F-C84E-0E5D-DA93A2BF9392}"/>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6" name="Marcador de pie de página 5">
            <a:extLst>
              <a:ext uri="{FF2B5EF4-FFF2-40B4-BE49-F238E27FC236}">
                <a16:creationId xmlns:a16="http://schemas.microsoft.com/office/drawing/2014/main" id="{C0AD69CF-4ED8-F1E0-D013-319417E72CC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76EF5C9-C2D3-7EDB-0BE2-468597B40264}"/>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403549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973EE-C002-A651-0DFF-3093BBFAFE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FA06C9B6-82D1-77C7-F746-A981792E6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4082159C-92E6-A980-414E-8A73AB930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0ABFF2-00C4-5B4A-D23C-64B860F77DEE}"/>
              </a:ext>
            </a:extLst>
          </p:cNvPr>
          <p:cNvSpPr>
            <a:spLocks noGrp="1"/>
          </p:cNvSpPr>
          <p:nvPr>
            <p:ph type="dt" sz="half" idx="10"/>
          </p:nvPr>
        </p:nvSpPr>
        <p:spPr/>
        <p:txBody>
          <a:bodyPr/>
          <a:lstStyle/>
          <a:p>
            <a:fld id="{2003E9E0-235C-40B6-9F34-CF215F21C9F9}" type="datetimeFigureOut">
              <a:rPr lang="es-AR" smtClean="0"/>
              <a:t>14/3/23</a:t>
            </a:fld>
            <a:endParaRPr lang="es-AR"/>
          </a:p>
        </p:txBody>
      </p:sp>
      <p:sp>
        <p:nvSpPr>
          <p:cNvPr id="6" name="Marcador de pie de página 5">
            <a:extLst>
              <a:ext uri="{FF2B5EF4-FFF2-40B4-BE49-F238E27FC236}">
                <a16:creationId xmlns:a16="http://schemas.microsoft.com/office/drawing/2014/main" id="{B3025F91-FB7E-EBA9-CA07-367233DFFC3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09743FE-4977-79E2-728C-5E7B01273E32}"/>
              </a:ext>
            </a:extLst>
          </p:cNvPr>
          <p:cNvSpPr>
            <a:spLocks noGrp="1"/>
          </p:cNvSpPr>
          <p:nvPr>
            <p:ph type="sldNum" sz="quarter" idx="12"/>
          </p:nvPr>
        </p:nvSpPr>
        <p:spPr/>
        <p:txBody>
          <a:bodyPr/>
          <a:lstStyle/>
          <a:p>
            <a:fld id="{33A4CD67-E267-455F-B27C-4C41C9D99C30}" type="slidenum">
              <a:rPr lang="es-AR" smtClean="0"/>
              <a:t>‹Nº›</a:t>
            </a:fld>
            <a:endParaRPr lang="es-AR"/>
          </a:p>
        </p:txBody>
      </p:sp>
    </p:spTree>
    <p:extLst>
      <p:ext uri="{BB962C8B-B14F-4D97-AF65-F5344CB8AC3E}">
        <p14:creationId xmlns:p14="http://schemas.microsoft.com/office/powerpoint/2010/main" val="381041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9FDCA17-D8BB-4496-6E1D-4E6FCF496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46AF86E-1C78-5B76-5250-C363DC503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036140A-6D10-CEA4-099D-22BEE2FAB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3E9E0-235C-40B6-9F34-CF215F21C9F9}" type="datetimeFigureOut">
              <a:rPr lang="es-AR" smtClean="0"/>
              <a:t>14/3/23</a:t>
            </a:fld>
            <a:endParaRPr lang="es-AR"/>
          </a:p>
        </p:txBody>
      </p:sp>
      <p:sp>
        <p:nvSpPr>
          <p:cNvPr id="5" name="Marcador de pie de página 4">
            <a:extLst>
              <a:ext uri="{FF2B5EF4-FFF2-40B4-BE49-F238E27FC236}">
                <a16:creationId xmlns:a16="http://schemas.microsoft.com/office/drawing/2014/main" id="{6FC86927-CA31-231D-E62F-A0AA531E7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C844A9F-2BE6-E370-17DA-A58084476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CD67-E267-455F-B27C-4C41C9D99C30}" type="slidenum">
              <a:rPr lang="es-AR" smtClean="0"/>
              <a:t>‹Nº›</a:t>
            </a:fld>
            <a:endParaRPr lang="es-AR"/>
          </a:p>
        </p:txBody>
      </p:sp>
    </p:spTree>
    <p:extLst>
      <p:ext uri="{BB962C8B-B14F-4D97-AF65-F5344CB8AC3E}">
        <p14:creationId xmlns:p14="http://schemas.microsoft.com/office/powerpoint/2010/main" val="3851206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1CCCBFD-1D68-970D-B0A0-C140A6734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744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AC93E87B-48EC-B51A-0D48-28AAC5A58D39}"/>
              </a:ext>
            </a:extLst>
          </p:cNvPr>
          <p:cNvGraphicFramePr>
            <a:graphicFrameLocks noGrp="1"/>
          </p:cNvGraphicFramePr>
          <p:nvPr>
            <p:extLst>
              <p:ext uri="{D42A27DB-BD31-4B8C-83A1-F6EECF244321}">
                <p14:modId xmlns:p14="http://schemas.microsoft.com/office/powerpoint/2010/main" val="4068776056"/>
              </p:ext>
            </p:extLst>
          </p:nvPr>
        </p:nvGraphicFramePr>
        <p:xfrm>
          <a:off x="479011" y="456924"/>
          <a:ext cx="4356099" cy="2425700"/>
        </p:xfrm>
        <a:graphic>
          <a:graphicData uri="http://schemas.openxmlformats.org/drawingml/2006/table">
            <a:tbl>
              <a:tblPr>
                <a:tableStyleId>{5C22544A-7EE6-4342-B048-85BDC9FD1C3A}</a:tableStyleId>
              </a:tblPr>
              <a:tblGrid>
                <a:gridCol w="1229621">
                  <a:extLst>
                    <a:ext uri="{9D8B030D-6E8A-4147-A177-3AD203B41FA5}">
                      <a16:colId xmlns:a16="http://schemas.microsoft.com/office/drawing/2014/main" val="808902964"/>
                    </a:ext>
                  </a:extLst>
                </a:gridCol>
                <a:gridCol w="1401196">
                  <a:extLst>
                    <a:ext uri="{9D8B030D-6E8A-4147-A177-3AD203B41FA5}">
                      <a16:colId xmlns:a16="http://schemas.microsoft.com/office/drawing/2014/main" val="3243052144"/>
                    </a:ext>
                  </a:extLst>
                </a:gridCol>
                <a:gridCol w="1725282">
                  <a:extLst>
                    <a:ext uri="{9D8B030D-6E8A-4147-A177-3AD203B41FA5}">
                      <a16:colId xmlns:a16="http://schemas.microsoft.com/office/drawing/2014/main" val="171178180"/>
                    </a:ext>
                  </a:extLst>
                </a:gridCol>
              </a:tblGrid>
              <a:tr h="279400">
                <a:tc gridSpan="3">
                  <a:txBody>
                    <a:bodyPr/>
                    <a:lstStyle/>
                    <a:p>
                      <a:pPr algn="ctr" fontAlgn="b"/>
                      <a:r>
                        <a:rPr lang="es-AR" sz="1600" u="none" strike="noStrike">
                          <a:effectLst/>
                        </a:rPr>
                        <a:t>TABLA - EXPULSADOS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946923660"/>
                  </a:ext>
                </a:extLst>
              </a:tr>
              <a:tr h="2794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034795"/>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2314062"/>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expulsion_id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1068842"/>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fecha_expulsion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521629"/>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preceptor_id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429392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7733321"/>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9456671"/>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descripcion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VARCHAR(300)</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0114782"/>
                  </a:ext>
                </a:extLst>
              </a:tr>
            </a:tbl>
          </a:graphicData>
        </a:graphic>
      </p:graphicFrame>
      <p:graphicFrame>
        <p:nvGraphicFramePr>
          <p:cNvPr id="5" name="Tabla 4">
            <a:extLst>
              <a:ext uri="{FF2B5EF4-FFF2-40B4-BE49-F238E27FC236}">
                <a16:creationId xmlns:a16="http://schemas.microsoft.com/office/drawing/2014/main" id="{40AC35E4-E32F-144C-1D09-CC1958653075}"/>
              </a:ext>
            </a:extLst>
          </p:cNvPr>
          <p:cNvGraphicFramePr>
            <a:graphicFrameLocks noGrp="1"/>
          </p:cNvGraphicFramePr>
          <p:nvPr>
            <p:extLst>
              <p:ext uri="{D42A27DB-BD31-4B8C-83A1-F6EECF244321}">
                <p14:modId xmlns:p14="http://schemas.microsoft.com/office/powerpoint/2010/main" val="1022247550"/>
              </p:ext>
            </p:extLst>
          </p:nvPr>
        </p:nvGraphicFramePr>
        <p:xfrm>
          <a:off x="479011" y="3637998"/>
          <a:ext cx="4356100" cy="2146300"/>
        </p:xfrm>
        <a:graphic>
          <a:graphicData uri="http://schemas.openxmlformats.org/drawingml/2006/table">
            <a:tbl>
              <a:tblPr>
                <a:tableStyleId>{5C22544A-7EE6-4342-B048-85BDC9FD1C3A}</a:tableStyleId>
              </a:tblPr>
              <a:tblGrid>
                <a:gridCol w="1077110">
                  <a:extLst>
                    <a:ext uri="{9D8B030D-6E8A-4147-A177-3AD203B41FA5}">
                      <a16:colId xmlns:a16="http://schemas.microsoft.com/office/drawing/2014/main" val="3949956584"/>
                    </a:ext>
                  </a:extLst>
                </a:gridCol>
                <a:gridCol w="1563239">
                  <a:extLst>
                    <a:ext uri="{9D8B030D-6E8A-4147-A177-3AD203B41FA5}">
                      <a16:colId xmlns:a16="http://schemas.microsoft.com/office/drawing/2014/main" val="2299645548"/>
                    </a:ext>
                  </a:extLst>
                </a:gridCol>
                <a:gridCol w="1715751">
                  <a:extLst>
                    <a:ext uri="{9D8B030D-6E8A-4147-A177-3AD203B41FA5}">
                      <a16:colId xmlns:a16="http://schemas.microsoft.com/office/drawing/2014/main" val="3702982608"/>
                    </a:ext>
                  </a:extLst>
                </a:gridCol>
              </a:tblGrid>
              <a:tr h="279400">
                <a:tc gridSpan="3">
                  <a:txBody>
                    <a:bodyPr/>
                    <a:lstStyle/>
                    <a:p>
                      <a:pPr algn="ctr" fontAlgn="b"/>
                      <a:r>
                        <a:rPr lang="es-AR" sz="1600" u="none" strike="noStrike">
                          <a:effectLst/>
                        </a:rPr>
                        <a:t>TABLA - PRECEPTORES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550042846"/>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95619"/>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8452269"/>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preceptor_id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928571"/>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82278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apellido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1747567"/>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email</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VARCHAR(100)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4368163"/>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telefono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VARCHAR(15)</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1378265"/>
                  </a:ext>
                </a:extLst>
              </a:tr>
            </a:tbl>
          </a:graphicData>
        </a:graphic>
      </p:graphicFrame>
      <p:sp>
        <p:nvSpPr>
          <p:cNvPr id="6" name="CuadroTexto 5">
            <a:extLst>
              <a:ext uri="{FF2B5EF4-FFF2-40B4-BE49-F238E27FC236}">
                <a16:creationId xmlns:a16="http://schemas.microsoft.com/office/drawing/2014/main" id="{C2A2715C-F33F-37FB-1899-92A527070802}"/>
              </a:ext>
            </a:extLst>
          </p:cNvPr>
          <p:cNvSpPr txBox="1"/>
          <p:nvPr/>
        </p:nvSpPr>
        <p:spPr>
          <a:xfrm>
            <a:off x="5496339" y="516283"/>
            <a:ext cx="5446643" cy="1938992"/>
          </a:xfrm>
          <a:prstGeom prst="rect">
            <a:avLst/>
          </a:prstGeom>
          <a:noFill/>
        </p:spPr>
        <p:txBody>
          <a:bodyPr wrap="square" rtlCol="0">
            <a:spAutoFit/>
          </a:bodyPr>
          <a:lstStyle/>
          <a:p>
            <a:pPr algn="just"/>
            <a:r>
              <a:rPr lang="es-AR" sz="2000" dirty="0"/>
              <a:t>La tabla “expulsados” servirá para controlar a los  alumnos que acumularon amonestaciones hasta el máximo aceptable y por ende serán expulsados del instituto por su mal comportamiento. </a:t>
            </a:r>
          </a:p>
          <a:p>
            <a:pPr algn="just"/>
            <a:r>
              <a:rPr lang="es-AR" sz="2000" dirty="0"/>
              <a:t>Se relaciona con las tablas “alumnos”, “padres” y “preceptores”.</a:t>
            </a:r>
          </a:p>
        </p:txBody>
      </p:sp>
      <p:pic>
        <p:nvPicPr>
          <p:cNvPr id="7" name="Imagen 6">
            <a:extLst>
              <a:ext uri="{FF2B5EF4-FFF2-40B4-BE49-F238E27FC236}">
                <a16:creationId xmlns:a16="http://schemas.microsoft.com/office/drawing/2014/main" id="{8F6C06D2-81DC-1469-62EB-8AADAEEEB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
        <p:nvSpPr>
          <p:cNvPr id="8" name="CuadroTexto 7">
            <a:extLst>
              <a:ext uri="{FF2B5EF4-FFF2-40B4-BE49-F238E27FC236}">
                <a16:creationId xmlns:a16="http://schemas.microsoft.com/office/drawing/2014/main" id="{00429CD0-84B8-FDDB-6CE7-0D57982C9899}"/>
              </a:ext>
            </a:extLst>
          </p:cNvPr>
          <p:cNvSpPr txBox="1"/>
          <p:nvPr/>
        </p:nvSpPr>
        <p:spPr>
          <a:xfrm>
            <a:off x="5496338" y="3637998"/>
            <a:ext cx="5446643" cy="707886"/>
          </a:xfrm>
          <a:prstGeom prst="rect">
            <a:avLst/>
          </a:prstGeom>
          <a:noFill/>
        </p:spPr>
        <p:txBody>
          <a:bodyPr wrap="square" rtlCol="0">
            <a:spAutoFit/>
          </a:bodyPr>
          <a:lstStyle/>
          <a:p>
            <a:pPr algn="just"/>
            <a:r>
              <a:rPr lang="es-AR" sz="2000" dirty="0"/>
              <a:t>La tabla “preceptores” servirá para albergar la información de los preceptores del instituto.</a:t>
            </a:r>
          </a:p>
        </p:txBody>
      </p:sp>
    </p:spTree>
    <p:extLst>
      <p:ext uri="{BB962C8B-B14F-4D97-AF65-F5344CB8AC3E}">
        <p14:creationId xmlns:p14="http://schemas.microsoft.com/office/powerpoint/2010/main" val="18085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1DE7746-B276-4206-98AE-4506DD3B0016}"/>
              </a:ext>
            </a:extLst>
          </p:cNvPr>
          <p:cNvGraphicFramePr>
            <a:graphicFrameLocks noGrp="1"/>
          </p:cNvGraphicFramePr>
          <p:nvPr>
            <p:extLst>
              <p:ext uri="{D42A27DB-BD31-4B8C-83A1-F6EECF244321}">
                <p14:modId xmlns:p14="http://schemas.microsoft.com/office/powerpoint/2010/main" val="1750658024"/>
              </p:ext>
            </p:extLst>
          </p:nvPr>
        </p:nvGraphicFramePr>
        <p:xfrm>
          <a:off x="717550" y="453335"/>
          <a:ext cx="4356099" cy="2413000"/>
        </p:xfrm>
        <a:graphic>
          <a:graphicData uri="http://schemas.openxmlformats.org/drawingml/2006/table">
            <a:tbl>
              <a:tblPr>
                <a:tableStyleId>{5C22544A-7EE6-4342-B048-85BDC9FD1C3A}</a:tableStyleId>
              </a:tblPr>
              <a:tblGrid>
                <a:gridCol w="1229621">
                  <a:extLst>
                    <a:ext uri="{9D8B030D-6E8A-4147-A177-3AD203B41FA5}">
                      <a16:colId xmlns:a16="http://schemas.microsoft.com/office/drawing/2014/main" val="3480113576"/>
                    </a:ext>
                  </a:extLst>
                </a:gridCol>
                <a:gridCol w="1401196">
                  <a:extLst>
                    <a:ext uri="{9D8B030D-6E8A-4147-A177-3AD203B41FA5}">
                      <a16:colId xmlns:a16="http://schemas.microsoft.com/office/drawing/2014/main" val="80442749"/>
                    </a:ext>
                  </a:extLst>
                </a:gridCol>
                <a:gridCol w="1725282">
                  <a:extLst>
                    <a:ext uri="{9D8B030D-6E8A-4147-A177-3AD203B41FA5}">
                      <a16:colId xmlns:a16="http://schemas.microsoft.com/office/drawing/2014/main" val="825768545"/>
                    </a:ext>
                  </a:extLst>
                </a:gridCol>
              </a:tblGrid>
              <a:tr h="279400">
                <a:tc gridSpan="3">
                  <a:txBody>
                    <a:bodyPr/>
                    <a:lstStyle/>
                    <a:p>
                      <a:pPr algn="ctr" fontAlgn="b"/>
                      <a:r>
                        <a:rPr lang="es-AR" sz="1600" u="none" strike="noStrike">
                          <a:effectLst/>
                        </a:rPr>
                        <a:t>TABLA - BIBLIOTECA</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196360055"/>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6097446"/>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3698618"/>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libro_id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0354631"/>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isbn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510195"/>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titulo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3714305"/>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categoria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3803964"/>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paginas</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0405414"/>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autor</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VARCHAR(50)</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212"/>
                  </a:ext>
                </a:extLst>
              </a:tr>
            </a:tbl>
          </a:graphicData>
        </a:graphic>
      </p:graphicFrame>
      <p:graphicFrame>
        <p:nvGraphicFramePr>
          <p:cNvPr id="5" name="Tabla 4">
            <a:extLst>
              <a:ext uri="{FF2B5EF4-FFF2-40B4-BE49-F238E27FC236}">
                <a16:creationId xmlns:a16="http://schemas.microsoft.com/office/drawing/2014/main" id="{7F0C6E80-DAE2-35A8-ACD4-634889C50A4C}"/>
              </a:ext>
            </a:extLst>
          </p:cNvPr>
          <p:cNvGraphicFramePr>
            <a:graphicFrameLocks noGrp="1"/>
          </p:cNvGraphicFramePr>
          <p:nvPr>
            <p:extLst>
              <p:ext uri="{D42A27DB-BD31-4B8C-83A1-F6EECF244321}">
                <p14:modId xmlns:p14="http://schemas.microsoft.com/office/powerpoint/2010/main" val="2876686660"/>
              </p:ext>
            </p:extLst>
          </p:nvPr>
        </p:nvGraphicFramePr>
        <p:xfrm>
          <a:off x="717550" y="3761408"/>
          <a:ext cx="4356100" cy="1879600"/>
        </p:xfrm>
        <a:graphic>
          <a:graphicData uri="http://schemas.openxmlformats.org/drawingml/2006/table">
            <a:tbl>
              <a:tblPr>
                <a:tableStyleId>{5C22544A-7EE6-4342-B048-85BDC9FD1C3A}</a:tableStyleId>
              </a:tblPr>
              <a:tblGrid>
                <a:gridCol w="1077110">
                  <a:extLst>
                    <a:ext uri="{9D8B030D-6E8A-4147-A177-3AD203B41FA5}">
                      <a16:colId xmlns:a16="http://schemas.microsoft.com/office/drawing/2014/main" val="1349763136"/>
                    </a:ext>
                  </a:extLst>
                </a:gridCol>
                <a:gridCol w="1563239">
                  <a:extLst>
                    <a:ext uri="{9D8B030D-6E8A-4147-A177-3AD203B41FA5}">
                      <a16:colId xmlns:a16="http://schemas.microsoft.com/office/drawing/2014/main" val="1866692115"/>
                    </a:ext>
                  </a:extLst>
                </a:gridCol>
                <a:gridCol w="1715751">
                  <a:extLst>
                    <a:ext uri="{9D8B030D-6E8A-4147-A177-3AD203B41FA5}">
                      <a16:colId xmlns:a16="http://schemas.microsoft.com/office/drawing/2014/main" val="2786006346"/>
                    </a:ext>
                  </a:extLst>
                </a:gridCol>
              </a:tblGrid>
              <a:tr h="279400">
                <a:tc gridSpan="3">
                  <a:txBody>
                    <a:bodyPr/>
                    <a:lstStyle/>
                    <a:p>
                      <a:pPr algn="ctr" fontAlgn="b"/>
                      <a:r>
                        <a:rPr lang="es-AR" sz="1600" u="none" strike="noStrike">
                          <a:effectLst/>
                        </a:rPr>
                        <a:t>TABLA - PRESTAMOS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786453407"/>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8001496"/>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5751934"/>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prestamo_id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9914752"/>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fecha_prestamo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0967600"/>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libro_id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689626"/>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INT, NOT NULL, AI</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2011552"/>
                  </a:ext>
                </a:extLst>
              </a:tr>
            </a:tbl>
          </a:graphicData>
        </a:graphic>
      </p:graphicFrame>
      <p:sp>
        <p:nvSpPr>
          <p:cNvPr id="6" name="CuadroTexto 5">
            <a:extLst>
              <a:ext uri="{FF2B5EF4-FFF2-40B4-BE49-F238E27FC236}">
                <a16:creationId xmlns:a16="http://schemas.microsoft.com/office/drawing/2014/main" id="{5C54CE3D-EB66-5044-A40E-6EEE50D3FD42}"/>
              </a:ext>
            </a:extLst>
          </p:cNvPr>
          <p:cNvSpPr txBox="1"/>
          <p:nvPr/>
        </p:nvSpPr>
        <p:spPr>
          <a:xfrm>
            <a:off x="5496339" y="516283"/>
            <a:ext cx="5446643" cy="1938992"/>
          </a:xfrm>
          <a:prstGeom prst="rect">
            <a:avLst/>
          </a:prstGeom>
          <a:noFill/>
        </p:spPr>
        <p:txBody>
          <a:bodyPr wrap="square" rtlCol="0">
            <a:spAutoFit/>
          </a:bodyPr>
          <a:lstStyle/>
          <a:p>
            <a:pPr algn="just"/>
            <a:r>
              <a:rPr lang="es-AR" sz="2000" dirty="0"/>
              <a:t>La tabla “biblioteca” servirá para albergar los libros con los que cuenta el instituto y que posteriormente van a ser prestados a los alumnos para llevar a cabo los trabajos prácticos propuestos por los profesores. Se relaciona con las tablas “prestamos”.</a:t>
            </a:r>
          </a:p>
        </p:txBody>
      </p:sp>
      <p:sp>
        <p:nvSpPr>
          <p:cNvPr id="7" name="CuadroTexto 6">
            <a:extLst>
              <a:ext uri="{FF2B5EF4-FFF2-40B4-BE49-F238E27FC236}">
                <a16:creationId xmlns:a16="http://schemas.microsoft.com/office/drawing/2014/main" id="{519D0CD3-24D7-A4BB-206D-CC6B3A6FD241}"/>
              </a:ext>
            </a:extLst>
          </p:cNvPr>
          <p:cNvSpPr txBox="1"/>
          <p:nvPr/>
        </p:nvSpPr>
        <p:spPr>
          <a:xfrm>
            <a:off x="5496339" y="3761408"/>
            <a:ext cx="5446643" cy="1631216"/>
          </a:xfrm>
          <a:prstGeom prst="rect">
            <a:avLst/>
          </a:prstGeom>
          <a:noFill/>
        </p:spPr>
        <p:txBody>
          <a:bodyPr wrap="square" rtlCol="0">
            <a:spAutoFit/>
          </a:bodyPr>
          <a:lstStyle/>
          <a:p>
            <a:pPr algn="just"/>
            <a:r>
              <a:rPr lang="es-AR" sz="2000" dirty="0"/>
              <a:t>La tabla “prestamos” servirá para llevar el control de los prestamos de los libros que los alumnos necesiten para realizar las actividades que sus profesores les pidan. Se relaciona con las tablas “biblioteca”.</a:t>
            </a:r>
          </a:p>
        </p:txBody>
      </p:sp>
      <p:pic>
        <p:nvPicPr>
          <p:cNvPr id="8" name="Imagen 7">
            <a:extLst>
              <a:ext uri="{FF2B5EF4-FFF2-40B4-BE49-F238E27FC236}">
                <a16:creationId xmlns:a16="http://schemas.microsoft.com/office/drawing/2014/main" id="{43A46B93-CB77-5D37-853C-A72D6A5A9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23609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8D296A-FAF5-185C-9956-5BFC2F41F2A4}"/>
              </a:ext>
            </a:extLst>
          </p:cNvPr>
          <p:cNvSpPr>
            <a:spLocks noGrp="1"/>
          </p:cNvSpPr>
          <p:nvPr>
            <p:ph idx="1"/>
          </p:nvPr>
        </p:nvSpPr>
        <p:spPr>
          <a:xfrm>
            <a:off x="838200" y="1571658"/>
            <a:ext cx="10515600" cy="4964389"/>
          </a:xfrm>
        </p:spPr>
        <p:txBody>
          <a:bodyPr>
            <a:normAutofit/>
          </a:bodyPr>
          <a:lstStyle/>
          <a:p>
            <a:pPr marL="0" indent="0" algn="ctr">
              <a:buNone/>
            </a:pPr>
            <a:r>
              <a:rPr lang="es-AR" dirty="0"/>
              <a:t>Primera tabla vista. </a:t>
            </a:r>
          </a:p>
          <a:p>
            <a:pPr marL="0" indent="0" algn="just">
              <a:buNone/>
            </a:pPr>
            <a:r>
              <a:rPr lang="es-AR" dirty="0"/>
              <a:t>Hago un join para guardar una tabla vista con los nombres de los padres de los alumnos. Esta tabla vista utiliza las tablas "padres" y "alumnos" y su objetivo es mostrar el nombre del padre de un determinado alumno evitando la manipulación de tablas por personas no idóneas en el campo.</a:t>
            </a:r>
          </a:p>
          <a:p>
            <a:pPr marL="0" indent="0">
              <a:buNone/>
            </a:pPr>
            <a:endParaRPr lang="es-AR" dirty="0"/>
          </a:p>
          <a:p>
            <a:pPr marL="0" indent="0">
              <a:buNone/>
            </a:pPr>
            <a:r>
              <a:rPr lang="es-AR" b="1" i="1" dirty="0"/>
              <a:t>create or replace view padres_de_alumnos as</a:t>
            </a:r>
          </a:p>
          <a:p>
            <a:pPr marL="0" indent="0">
              <a:buNone/>
            </a:pPr>
            <a:r>
              <a:rPr lang="es-AR" b="1" i="1" dirty="0"/>
              <a:t>select t1.alumno_id, t1.nombre, t1.apellido, t1.padre_id, t2.nombre as nombre_padre, t2.apellido as </a:t>
            </a:r>
            <a:r>
              <a:rPr lang="es-AR" b="1" i="1" dirty="0" err="1"/>
              <a:t>apellido_padre</a:t>
            </a:r>
            <a:r>
              <a:rPr lang="es-AR" b="1" i="1" dirty="0"/>
              <a:t> from alumnos as t1 </a:t>
            </a:r>
          </a:p>
          <a:p>
            <a:pPr marL="0" indent="0">
              <a:buNone/>
            </a:pPr>
            <a:r>
              <a:rPr lang="es-AR" b="1" i="1" dirty="0"/>
              <a:t>left join padres as t2 on t1.padre_id=t2.padre_id;</a:t>
            </a:r>
          </a:p>
        </p:txBody>
      </p:sp>
      <p:sp>
        <p:nvSpPr>
          <p:cNvPr id="4" name="Título 1">
            <a:extLst>
              <a:ext uri="{FF2B5EF4-FFF2-40B4-BE49-F238E27FC236}">
                <a16:creationId xmlns:a16="http://schemas.microsoft.com/office/drawing/2014/main" id="{5386E36E-38CE-AD52-0498-D34FBFFA6CC8}"/>
              </a:ext>
            </a:extLst>
          </p:cNvPr>
          <p:cNvSpPr>
            <a:spLocks noGrp="1"/>
          </p:cNvSpPr>
          <p:nvPr>
            <p:ph type="title"/>
          </p:nvPr>
        </p:nvSpPr>
        <p:spPr>
          <a:xfrm>
            <a:off x="838200" y="120211"/>
            <a:ext cx="10515600" cy="1129494"/>
          </a:xfrm>
        </p:spPr>
        <p:txBody>
          <a:bodyPr>
            <a:normAutofit fontScale="90000"/>
          </a:bodyPr>
          <a:lstStyle/>
          <a:p>
            <a:pPr algn="ctr"/>
            <a:r>
              <a:rPr lang="es-AR" b="1" dirty="0"/>
              <a:t>Scripts de creación de objetos.</a:t>
            </a:r>
            <a:br>
              <a:rPr lang="es-AR" b="1" dirty="0"/>
            </a:br>
            <a:r>
              <a:rPr lang="es-AR" b="1" dirty="0">
                <a:highlight>
                  <a:srgbClr val="FFFF00"/>
                </a:highlight>
              </a:rPr>
              <a:t>Tablas Vista</a:t>
            </a:r>
            <a:endParaRPr lang="es-AR" dirty="0">
              <a:highlight>
                <a:srgbClr val="FFFF00"/>
              </a:highlight>
            </a:endParaRPr>
          </a:p>
        </p:txBody>
      </p:sp>
      <p:pic>
        <p:nvPicPr>
          <p:cNvPr id="5" name="Imagen 4">
            <a:extLst>
              <a:ext uri="{FF2B5EF4-FFF2-40B4-BE49-F238E27FC236}">
                <a16:creationId xmlns:a16="http://schemas.microsoft.com/office/drawing/2014/main" id="{2ECD3207-59C9-6561-5A99-7F78D470B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6847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03D8B4-10D9-7A67-C117-D6E3A082B801}"/>
              </a:ext>
            </a:extLst>
          </p:cNvPr>
          <p:cNvSpPr>
            <a:spLocks noGrp="1"/>
          </p:cNvSpPr>
          <p:nvPr>
            <p:ph idx="1"/>
          </p:nvPr>
        </p:nvSpPr>
        <p:spPr>
          <a:xfrm>
            <a:off x="838200" y="874643"/>
            <a:ext cx="10515600" cy="5302320"/>
          </a:xfrm>
        </p:spPr>
        <p:txBody>
          <a:bodyPr>
            <a:normAutofit lnSpcReduction="10000"/>
          </a:bodyPr>
          <a:lstStyle/>
          <a:p>
            <a:pPr marL="0" indent="0" algn="ctr">
              <a:buNone/>
            </a:pPr>
            <a:r>
              <a:rPr lang="es-AR" dirty="0"/>
              <a:t>Segunda tabla vista</a:t>
            </a:r>
          </a:p>
          <a:p>
            <a:pPr marL="0" indent="0" algn="just">
              <a:buNone/>
            </a:pPr>
            <a:r>
              <a:rPr lang="es-AR" dirty="0"/>
              <a:t>Hago un join para guardar que profesores dictan cada materia y sus respectivos datos. Esta tabla vista utiliza las tablas "profesores" y "materias" y su objetivo es mostrar el nombre del profesor que dicta una determinada materia evitando la manipulación de tablas por personas no idóneas.</a:t>
            </a:r>
          </a:p>
          <a:p>
            <a:pPr marL="0" indent="0">
              <a:buNone/>
            </a:pPr>
            <a:endParaRPr lang="es-AR" dirty="0"/>
          </a:p>
          <a:p>
            <a:pPr marL="0" indent="0">
              <a:buNone/>
            </a:pPr>
            <a:r>
              <a:rPr lang="es-AR" b="1" i="1" dirty="0"/>
              <a:t>create or replace view dictado_materias as</a:t>
            </a:r>
          </a:p>
          <a:p>
            <a:pPr marL="0" indent="0">
              <a:buNone/>
            </a:pPr>
            <a:r>
              <a:rPr lang="es-AR" b="1" i="1" dirty="0"/>
              <a:t>select t1.materia_id, t1.nombre_materia, t1.profesor_id, t2.nombre, t2.apellido, t2.telefono </a:t>
            </a:r>
          </a:p>
          <a:p>
            <a:pPr marL="0" indent="0">
              <a:buNone/>
            </a:pPr>
            <a:r>
              <a:rPr lang="es-AR" b="1" i="1" dirty="0"/>
              <a:t>from materias as t1</a:t>
            </a:r>
          </a:p>
          <a:p>
            <a:pPr marL="0" indent="0">
              <a:buNone/>
            </a:pPr>
            <a:r>
              <a:rPr lang="es-AR" b="1" i="1" dirty="0"/>
              <a:t>left join profesores as t2 on t1.profesor_id = t2.profesor_id;</a:t>
            </a:r>
          </a:p>
        </p:txBody>
      </p:sp>
      <p:pic>
        <p:nvPicPr>
          <p:cNvPr id="4" name="Imagen 3">
            <a:extLst>
              <a:ext uri="{FF2B5EF4-FFF2-40B4-BE49-F238E27FC236}">
                <a16:creationId xmlns:a16="http://schemas.microsoft.com/office/drawing/2014/main" id="{8C954559-365A-53A5-7729-AAF2F124B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21602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8C2822DF-F3E4-FEED-7A91-42E54DCF97E5}"/>
              </a:ext>
            </a:extLst>
          </p:cNvPr>
          <p:cNvSpPr>
            <a:spLocks noGrp="1"/>
          </p:cNvSpPr>
          <p:nvPr>
            <p:ph idx="1"/>
          </p:nvPr>
        </p:nvSpPr>
        <p:spPr>
          <a:xfrm>
            <a:off x="838200" y="874643"/>
            <a:ext cx="10515600" cy="5302320"/>
          </a:xfrm>
        </p:spPr>
        <p:txBody>
          <a:bodyPr>
            <a:normAutofit lnSpcReduction="10000"/>
          </a:bodyPr>
          <a:lstStyle/>
          <a:p>
            <a:pPr marL="0" indent="0" algn="ctr">
              <a:buNone/>
            </a:pPr>
            <a:r>
              <a:rPr lang="es-AR" dirty="0"/>
              <a:t>Tercera tabla vista</a:t>
            </a:r>
          </a:p>
          <a:p>
            <a:pPr marL="0" indent="0" algn="just">
              <a:buNone/>
            </a:pPr>
            <a:r>
              <a:rPr lang="es-AR" dirty="0"/>
              <a:t>Hago un join para guardar que profesores dictan cada actividad extracurricular y sus respectivos datos. Esta tabla vista utiliza las tablas "profesores" y "actividades" y su objetivo es mostrar el nombre del profesor que dicta una determinada actividad extracurricular evitando la manipulación de tablas por personas no idóneas.</a:t>
            </a:r>
          </a:p>
          <a:p>
            <a:pPr marL="0" indent="0">
              <a:buNone/>
            </a:pPr>
            <a:endParaRPr lang="es-AR" b="1" i="1" dirty="0"/>
          </a:p>
          <a:p>
            <a:pPr marL="0" indent="0">
              <a:buNone/>
            </a:pPr>
            <a:r>
              <a:rPr lang="es-AR" b="1" i="1" dirty="0"/>
              <a:t>create or replace view </a:t>
            </a:r>
            <a:r>
              <a:rPr lang="es-AR" b="1" i="1" dirty="0" err="1"/>
              <a:t>dictado_actividades</a:t>
            </a:r>
            <a:r>
              <a:rPr lang="es-AR" b="1" i="1" dirty="0"/>
              <a:t> as</a:t>
            </a:r>
          </a:p>
          <a:p>
            <a:pPr marL="0" indent="0">
              <a:buNone/>
            </a:pPr>
            <a:r>
              <a:rPr lang="es-AR" b="1" i="1" dirty="0"/>
              <a:t>select t1.actividad_id, t1.descripcion, t1.profesor_id, t2.nombre, t2.apellido, t2.telefono </a:t>
            </a:r>
          </a:p>
          <a:p>
            <a:pPr marL="0" indent="0">
              <a:buNone/>
            </a:pPr>
            <a:r>
              <a:rPr lang="es-AR" b="1" i="1" dirty="0"/>
              <a:t>from actividades as t1</a:t>
            </a:r>
          </a:p>
          <a:p>
            <a:pPr marL="0" indent="0">
              <a:buNone/>
            </a:pPr>
            <a:r>
              <a:rPr lang="es-AR" b="1" i="1" dirty="0"/>
              <a:t>left join profesores as t2 on t1.profesor_id = t2.profesor_id;</a:t>
            </a:r>
          </a:p>
        </p:txBody>
      </p:sp>
      <p:pic>
        <p:nvPicPr>
          <p:cNvPr id="5" name="Imagen 4">
            <a:extLst>
              <a:ext uri="{FF2B5EF4-FFF2-40B4-BE49-F238E27FC236}">
                <a16:creationId xmlns:a16="http://schemas.microsoft.com/office/drawing/2014/main" id="{2D738854-BDA9-B8DE-8111-D8B47E74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375308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3D2E4DE4-581B-0D6C-EEF7-AEA1C36F200C}"/>
              </a:ext>
            </a:extLst>
          </p:cNvPr>
          <p:cNvSpPr>
            <a:spLocks noGrp="1"/>
          </p:cNvSpPr>
          <p:nvPr>
            <p:ph idx="1"/>
          </p:nvPr>
        </p:nvSpPr>
        <p:spPr>
          <a:xfrm>
            <a:off x="838200" y="874643"/>
            <a:ext cx="10515600" cy="5302320"/>
          </a:xfrm>
        </p:spPr>
        <p:txBody>
          <a:bodyPr>
            <a:normAutofit fontScale="92500" lnSpcReduction="20000"/>
          </a:bodyPr>
          <a:lstStyle/>
          <a:p>
            <a:pPr marL="0" indent="0" algn="ctr">
              <a:buNone/>
            </a:pPr>
            <a:r>
              <a:rPr lang="es-AR" dirty="0"/>
              <a:t>Cuarta tabla vista</a:t>
            </a:r>
          </a:p>
          <a:p>
            <a:pPr marL="0" indent="0" algn="ctr">
              <a:buNone/>
            </a:pPr>
            <a:endParaRPr lang="es-AR" dirty="0"/>
          </a:p>
          <a:p>
            <a:pPr marL="0" indent="0" algn="just">
              <a:buNone/>
            </a:pPr>
            <a:r>
              <a:rPr lang="es-AR" dirty="0"/>
              <a:t>Hago un join para verificar que alumnos son amonestados y cruzarlo con los datos de sus padres para poder ponerlos en conocimiento del comportamiento de sus hijos. Esta vista usa las tablas "amonestaciones" y "padres”.</a:t>
            </a:r>
          </a:p>
          <a:p>
            <a:pPr marL="0" indent="0" algn="ctr">
              <a:buNone/>
            </a:pPr>
            <a:endParaRPr lang="es-AR" b="1" i="1" dirty="0"/>
          </a:p>
          <a:p>
            <a:pPr marL="0" indent="0" algn="ctr">
              <a:buNone/>
            </a:pPr>
            <a:endParaRPr lang="es-AR" b="1" i="1" dirty="0"/>
          </a:p>
          <a:p>
            <a:pPr marL="0" indent="0">
              <a:buNone/>
            </a:pPr>
            <a:r>
              <a:rPr lang="es-AR" b="1" i="1" dirty="0"/>
              <a:t>create or replace view </a:t>
            </a:r>
            <a:r>
              <a:rPr lang="es-AR" b="1" i="1" dirty="0" err="1"/>
              <a:t>control_amonestados</a:t>
            </a:r>
            <a:r>
              <a:rPr lang="es-AR" b="1" i="1" dirty="0"/>
              <a:t> as</a:t>
            </a:r>
          </a:p>
          <a:p>
            <a:pPr marL="0" indent="0">
              <a:buNone/>
            </a:pPr>
            <a:r>
              <a:rPr lang="es-AR" b="1" i="1" dirty="0"/>
              <a:t>select t1.fecha_amonestacion, t1.profesor_id, t1.alumno_id, t1.cantidad_amonestacion, t1.motivo, t2.nombre as </a:t>
            </a:r>
            <a:r>
              <a:rPr lang="es-AR" b="1" i="1" dirty="0" err="1"/>
              <a:t>Nombre_Padre</a:t>
            </a:r>
            <a:r>
              <a:rPr lang="es-AR" b="1" i="1" dirty="0"/>
              <a:t>, t2.apellido as </a:t>
            </a:r>
            <a:r>
              <a:rPr lang="es-AR" b="1" i="1" dirty="0" err="1"/>
              <a:t>Apellido_Padre</a:t>
            </a:r>
            <a:r>
              <a:rPr lang="es-AR" b="1" i="1" dirty="0"/>
              <a:t>, t2.telefono</a:t>
            </a:r>
          </a:p>
          <a:p>
            <a:pPr marL="0" indent="0">
              <a:buNone/>
            </a:pPr>
            <a:r>
              <a:rPr lang="es-AR" b="1" i="1" dirty="0"/>
              <a:t>from amonestaciones as t1</a:t>
            </a:r>
          </a:p>
          <a:p>
            <a:pPr marL="0" indent="0">
              <a:buNone/>
            </a:pPr>
            <a:r>
              <a:rPr lang="es-AR" b="1" i="1" dirty="0"/>
              <a:t>left join padres as t2 on t1.padre_id = t2.padre_id;</a:t>
            </a:r>
          </a:p>
        </p:txBody>
      </p:sp>
      <p:pic>
        <p:nvPicPr>
          <p:cNvPr id="5" name="Imagen 4">
            <a:extLst>
              <a:ext uri="{FF2B5EF4-FFF2-40B4-BE49-F238E27FC236}">
                <a16:creationId xmlns:a16="http://schemas.microsoft.com/office/drawing/2014/main" id="{DF86E773-A7D5-F64E-CCD3-9BDB0F5CA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086179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426B7202-FB90-A457-AB0D-0F09CF4E6B9D}"/>
              </a:ext>
            </a:extLst>
          </p:cNvPr>
          <p:cNvSpPr>
            <a:spLocks noGrp="1"/>
          </p:cNvSpPr>
          <p:nvPr>
            <p:ph idx="1"/>
          </p:nvPr>
        </p:nvSpPr>
        <p:spPr>
          <a:xfrm>
            <a:off x="838200" y="874643"/>
            <a:ext cx="10515600" cy="5302320"/>
          </a:xfrm>
        </p:spPr>
        <p:txBody>
          <a:bodyPr>
            <a:normAutofit/>
          </a:bodyPr>
          <a:lstStyle/>
          <a:p>
            <a:pPr marL="0" indent="0" algn="ctr">
              <a:buNone/>
            </a:pPr>
            <a:r>
              <a:rPr lang="es-AR" dirty="0"/>
              <a:t>Quinta tabla vista.</a:t>
            </a:r>
          </a:p>
          <a:p>
            <a:pPr marL="0" indent="0" algn="ctr">
              <a:buNone/>
            </a:pPr>
            <a:endParaRPr lang="es-AR" dirty="0"/>
          </a:p>
          <a:p>
            <a:pPr marL="0" indent="0">
              <a:buNone/>
            </a:pPr>
            <a:r>
              <a:rPr lang="es-AR" dirty="0"/>
              <a:t>Hago un join para cruzar las tablas de alumnos y la de pagos_cuota con la finalidad de controlar que los alumnos estén al corriente de pago. Esta vista utiliza las tablas antes mencionadas.</a:t>
            </a:r>
          </a:p>
          <a:p>
            <a:pPr marL="0" indent="0" algn="ctr">
              <a:buNone/>
            </a:pPr>
            <a:endParaRPr lang="es-AR" b="1" i="1" dirty="0"/>
          </a:p>
          <a:p>
            <a:pPr marL="0" indent="0">
              <a:buNone/>
            </a:pPr>
            <a:r>
              <a:rPr lang="es-AR" b="1" i="1" dirty="0"/>
              <a:t>create or replace view </a:t>
            </a:r>
            <a:r>
              <a:rPr lang="es-AR" b="1" i="1" dirty="0" err="1"/>
              <a:t>control_pagos</a:t>
            </a:r>
            <a:r>
              <a:rPr lang="es-AR" b="1" i="1" dirty="0"/>
              <a:t> as</a:t>
            </a:r>
          </a:p>
          <a:p>
            <a:pPr marL="0" indent="0">
              <a:buNone/>
            </a:pPr>
            <a:r>
              <a:rPr lang="es-AR" b="1" i="1" dirty="0"/>
              <a:t>select t1.fecha_pago, t1.alumno_id, t1.padre_id, t1.cuota, t2.nombre as </a:t>
            </a:r>
            <a:r>
              <a:rPr lang="es-AR" b="1" i="1" dirty="0" err="1"/>
              <a:t>Nombre_Alumno</a:t>
            </a:r>
            <a:r>
              <a:rPr lang="es-AR" b="1" i="1" dirty="0"/>
              <a:t>, t2.apellido as </a:t>
            </a:r>
            <a:r>
              <a:rPr lang="es-AR" b="1" i="1" dirty="0" err="1"/>
              <a:t>Apellido_Alumno</a:t>
            </a:r>
            <a:endParaRPr lang="es-AR" b="1" i="1" dirty="0"/>
          </a:p>
          <a:p>
            <a:pPr marL="0" indent="0">
              <a:buNone/>
            </a:pPr>
            <a:r>
              <a:rPr lang="es-AR" b="1" i="1" dirty="0"/>
              <a:t>from pagos_cuota as t1</a:t>
            </a:r>
          </a:p>
          <a:p>
            <a:pPr marL="0" indent="0">
              <a:buNone/>
            </a:pPr>
            <a:r>
              <a:rPr lang="es-AR" b="1" i="1" dirty="0"/>
              <a:t>left join alumnos as t2 on t1.alumno_id = t2.alumno_id;</a:t>
            </a:r>
          </a:p>
        </p:txBody>
      </p:sp>
      <p:pic>
        <p:nvPicPr>
          <p:cNvPr id="7" name="Imagen 6">
            <a:extLst>
              <a:ext uri="{FF2B5EF4-FFF2-40B4-BE49-F238E27FC236}">
                <a16:creationId xmlns:a16="http://schemas.microsoft.com/office/drawing/2014/main" id="{E4034CBE-2ED5-E9B9-F979-E51CA9A23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244681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C6897-34F2-7099-E297-CCB591C4B066}"/>
              </a:ext>
            </a:extLst>
          </p:cNvPr>
          <p:cNvSpPr>
            <a:spLocks noGrp="1"/>
          </p:cNvSpPr>
          <p:nvPr>
            <p:ph type="title"/>
          </p:nvPr>
        </p:nvSpPr>
        <p:spPr>
          <a:xfrm>
            <a:off x="838200" y="18256"/>
            <a:ext cx="10515600" cy="1164502"/>
          </a:xfrm>
        </p:spPr>
        <p:txBody>
          <a:bodyPr/>
          <a:lstStyle/>
          <a:p>
            <a:pPr algn="ctr"/>
            <a:r>
              <a:rPr lang="es-AR" dirty="0">
                <a:highlight>
                  <a:srgbClr val="FFFF00"/>
                </a:highlight>
              </a:rPr>
              <a:t>Funciones</a:t>
            </a:r>
          </a:p>
        </p:txBody>
      </p:sp>
      <p:sp>
        <p:nvSpPr>
          <p:cNvPr id="3" name="Marcador de contenido 2">
            <a:extLst>
              <a:ext uri="{FF2B5EF4-FFF2-40B4-BE49-F238E27FC236}">
                <a16:creationId xmlns:a16="http://schemas.microsoft.com/office/drawing/2014/main" id="{3543C04B-0400-DBC7-D06A-905622C6621D}"/>
              </a:ext>
            </a:extLst>
          </p:cNvPr>
          <p:cNvSpPr>
            <a:spLocks noGrp="1"/>
          </p:cNvSpPr>
          <p:nvPr>
            <p:ph idx="1"/>
          </p:nvPr>
        </p:nvSpPr>
        <p:spPr>
          <a:xfrm>
            <a:off x="838200" y="1343818"/>
            <a:ext cx="10515600" cy="5196130"/>
          </a:xfrm>
        </p:spPr>
        <p:txBody>
          <a:bodyPr>
            <a:normAutofit fontScale="40000" lnSpcReduction="20000"/>
          </a:bodyPr>
          <a:lstStyle/>
          <a:p>
            <a:pPr marL="0" indent="0" algn="ctr">
              <a:buNone/>
            </a:pPr>
            <a:r>
              <a:rPr lang="es-AR" sz="7000" dirty="0"/>
              <a:t>Primera Función</a:t>
            </a:r>
          </a:p>
          <a:p>
            <a:pPr marL="0" indent="0">
              <a:buNone/>
            </a:pPr>
            <a:endParaRPr lang="es-AR" sz="7000" dirty="0"/>
          </a:p>
          <a:p>
            <a:pPr marL="0" indent="0">
              <a:buNone/>
            </a:pPr>
            <a:r>
              <a:rPr lang="es-AR" sz="7000" dirty="0"/>
              <a:t>Función que suma todas las cuotas por día para conocer cual es la facturación del instituto. Utiliza la tabla "pagos_cuota" sumando los conceptos por día utilizando el argumento ingresado.</a:t>
            </a:r>
          </a:p>
          <a:p>
            <a:pPr marL="0" indent="0">
              <a:buNone/>
            </a:pPr>
            <a:endParaRPr lang="es-AR" dirty="0"/>
          </a:p>
          <a:p>
            <a:pPr marL="0" indent="0">
              <a:buNone/>
            </a:pPr>
            <a:r>
              <a:rPr lang="es-AR" sz="5100" b="1" i="1" dirty="0"/>
              <a:t>delimiter //</a:t>
            </a:r>
          </a:p>
          <a:p>
            <a:pPr marL="0" indent="0">
              <a:buNone/>
            </a:pPr>
            <a:r>
              <a:rPr lang="es-AR" sz="5100" b="1" i="1" dirty="0"/>
              <a:t>create function facturación (fecha date) </a:t>
            </a:r>
            <a:r>
              <a:rPr lang="es-AR" sz="5100" b="1" i="1" dirty="0" err="1"/>
              <a:t>returns</a:t>
            </a:r>
            <a:r>
              <a:rPr lang="es-AR" sz="5100" b="1" i="1" dirty="0"/>
              <a:t> </a:t>
            </a:r>
            <a:r>
              <a:rPr lang="es-AR" sz="5100" b="1" i="1" dirty="0" err="1"/>
              <a:t>int</a:t>
            </a:r>
            <a:endParaRPr lang="es-AR" sz="5100" b="1" i="1" dirty="0"/>
          </a:p>
          <a:p>
            <a:pPr marL="0" indent="0">
              <a:buNone/>
            </a:pPr>
            <a:r>
              <a:rPr lang="es-AR" sz="5100" b="1" i="1" dirty="0"/>
              <a:t>deterministic</a:t>
            </a:r>
          </a:p>
          <a:p>
            <a:pPr marL="0" indent="0">
              <a:buNone/>
            </a:pPr>
            <a:r>
              <a:rPr lang="es-AR" sz="5100" b="1" i="1" dirty="0"/>
              <a:t>begin</a:t>
            </a:r>
          </a:p>
          <a:p>
            <a:pPr marL="0" indent="0">
              <a:buNone/>
            </a:pPr>
            <a:r>
              <a:rPr lang="es-AR" sz="5100" b="1" i="1" dirty="0"/>
              <a:t>	declare total </a:t>
            </a:r>
            <a:r>
              <a:rPr lang="es-AR" sz="5100" b="1" i="1" dirty="0" err="1"/>
              <a:t>int</a:t>
            </a:r>
            <a:r>
              <a:rPr lang="es-AR" sz="5100" b="1" i="1" dirty="0"/>
              <a:t>;</a:t>
            </a:r>
          </a:p>
          <a:p>
            <a:pPr marL="0" indent="0">
              <a:buNone/>
            </a:pPr>
            <a:r>
              <a:rPr lang="es-AR" sz="5100" b="1" i="1" dirty="0"/>
              <a:t>	set total=(select sum(cuota) from pagos_cuota </a:t>
            </a:r>
            <a:r>
              <a:rPr lang="es-AR" sz="5100" b="1" i="1" dirty="0" err="1"/>
              <a:t>where</a:t>
            </a:r>
            <a:r>
              <a:rPr lang="es-AR" sz="5100" b="1" i="1" dirty="0"/>
              <a:t> </a:t>
            </a:r>
            <a:r>
              <a:rPr lang="es-AR" sz="5100" b="1" i="1" dirty="0" err="1"/>
              <a:t>fecha_pago</a:t>
            </a:r>
            <a:r>
              <a:rPr lang="es-AR" sz="5100" b="1" i="1" dirty="0"/>
              <a:t> = fecha);</a:t>
            </a:r>
          </a:p>
          <a:p>
            <a:pPr marL="0" indent="0">
              <a:buNone/>
            </a:pPr>
            <a:r>
              <a:rPr lang="es-AR" sz="5100" b="1" i="1" dirty="0"/>
              <a:t>	</a:t>
            </a:r>
            <a:r>
              <a:rPr lang="es-AR" sz="5100" b="1" i="1" dirty="0" err="1"/>
              <a:t>return</a:t>
            </a:r>
            <a:r>
              <a:rPr lang="es-AR" sz="5100" b="1" i="1" dirty="0"/>
              <a:t> total;</a:t>
            </a:r>
          </a:p>
          <a:p>
            <a:pPr marL="0" indent="0">
              <a:buNone/>
            </a:pPr>
            <a:r>
              <a:rPr lang="es-AR" sz="5100" b="1" i="1" dirty="0" err="1"/>
              <a:t>end</a:t>
            </a:r>
            <a:r>
              <a:rPr lang="es-AR" sz="5100" b="1" i="1" dirty="0"/>
              <a:t> ;</a:t>
            </a:r>
          </a:p>
          <a:p>
            <a:pPr marL="0" indent="0">
              <a:buNone/>
            </a:pPr>
            <a:r>
              <a:rPr lang="es-AR" sz="5100" b="1" i="1" dirty="0"/>
              <a:t>//</a:t>
            </a:r>
          </a:p>
        </p:txBody>
      </p:sp>
      <p:pic>
        <p:nvPicPr>
          <p:cNvPr id="4" name="Imagen 3">
            <a:extLst>
              <a:ext uri="{FF2B5EF4-FFF2-40B4-BE49-F238E27FC236}">
                <a16:creationId xmlns:a16="http://schemas.microsoft.com/office/drawing/2014/main" id="{FFB9B982-D233-D2B4-C401-99ABBD9B2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3516645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E2390DA7-5F9A-06E7-CAB2-DE2B8B902CAC}"/>
              </a:ext>
            </a:extLst>
          </p:cNvPr>
          <p:cNvSpPr>
            <a:spLocks noGrp="1"/>
          </p:cNvSpPr>
          <p:nvPr>
            <p:ph idx="1"/>
          </p:nvPr>
        </p:nvSpPr>
        <p:spPr>
          <a:xfrm>
            <a:off x="838200" y="427383"/>
            <a:ext cx="10515600" cy="6112565"/>
          </a:xfrm>
        </p:spPr>
        <p:txBody>
          <a:bodyPr>
            <a:normAutofit fontScale="47500" lnSpcReduction="20000"/>
          </a:bodyPr>
          <a:lstStyle/>
          <a:p>
            <a:pPr marL="0" indent="0" algn="ctr">
              <a:buNone/>
            </a:pPr>
            <a:r>
              <a:rPr lang="es-AR" sz="5100" dirty="0"/>
              <a:t>Segunda función.</a:t>
            </a:r>
          </a:p>
          <a:p>
            <a:pPr marL="0" indent="0">
              <a:buNone/>
            </a:pPr>
            <a:endParaRPr lang="es-AR" sz="5100" dirty="0"/>
          </a:p>
          <a:p>
            <a:pPr marL="0" indent="0" algn="just">
              <a:buNone/>
            </a:pPr>
            <a:r>
              <a:rPr lang="es-AR" sz="5900" dirty="0"/>
              <a:t>Creo una función para que se puedan controlar a los alumnos que tienen faltas. Se utiliza la tabla "faltas" y se filtra por el argumento "alumno”.</a:t>
            </a:r>
          </a:p>
          <a:p>
            <a:pPr marL="0" indent="0" algn="ctr">
              <a:buNone/>
            </a:pPr>
            <a:endParaRPr lang="es-AR" sz="5100" b="1" i="1" dirty="0"/>
          </a:p>
          <a:p>
            <a:pPr marL="0" indent="0">
              <a:buNone/>
            </a:pPr>
            <a:r>
              <a:rPr lang="es-AR" sz="5100" b="1" i="1" dirty="0"/>
              <a:t>delimiter //</a:t>
            </a:r>
          </a:p>
          <a:p>
            <a:pPr marL="0" indent="0">
              <a:buNone/>
            </a:pPr>
            <a:r>
              <a:rPr lang="es-AR" sz="5100" b="1" i="1" dirty="0"/>
              <a:t>create function </a:t>
            </a:r>
            <a:r>
              <a:rPr lang="es-AR" sz="5100" b="1" i="1" dirty="0" err="1"/>
              <a:t>controlar_faltas</a:t>
            </a:r>
            <a:r>
              <a:rPr lang="es-AR" sz="5100" b="1" i="1" dirty="0"/>
              <a:t> (alumno </a:t>
            </a:r>
            <a:r>
              <a:rPr lang="es-AR" sz="5100" b="1" i="1" dirty="0" err="1"/>
              <a:t>int</a:t>
            </a:r>
            <a:r>
              <a:rPr lang="es-AR" sz="5100" b="1" i="1" dirty="0"/>
              <a:t>) </a:t>
            </a:r>
            <a:r>
              <a:rPr lang="es-AR" sz="5100" b="1" i="1" dirty="0" err="1"/>
              <a:t>returns</a:t>
            </a:r>
            <a:r>
              <a:rPr lang="es-AR" sz="5100" b="1" i="1" dirty="0"/>
              <a:t> </a:t>
            </a:r>
            <a:r>
              <a:rPr lang="es-AR" sz="5100" b="1" i="1" dirty="0" err="1"/>
              <a:t>int</a:t>
            </a:r>
            <a:endParaRPr lang="es-AR" sz="5100" b="1" i="1" dirty="0"/>
          </a:p>
          <a:p>
            <a:pPr marL="0" indent="0">
              <a:buNone/>
            </a:pPr>
            <a:r>
              <a:rPr lang="es-AR" sz="5100" b="1" i="1" dirty="0"/>
              <a:t>deterministic</a:t>
            </a:r>
          </a:p>
          <a:p>
            <a:pPr marL="0" indent="0">
              <a:buNone/>
            </a:pPr>
            <a:r>
              <a:rPr lang="es-AR" sz="5100" b="1" i="1" dirty="0"/>
              <a:t>begin</a:t>
            </a:r>
          </a:p>
          <a:p>
            <a:pPr marL="0" indent="0">
              <a:buNone/>
            </a:pPr>
            <a:r>
              <a:rPr lang="es-AR" sz="5100" b="1" i="1" dirty="0"/>
              <a:t>	declare total </a:t>
            </a:r>
            <a:r>
              <a:rPr lang="es-AR" sz="5100" b="1" i="1" dirty="0" err="1"/>
              <a:t>int</a:t>
            </a:r>
            <a:r>
              <a:rPr lang="es-AR" sz="5100" b="1" i="1" dirty="0"/>
              <a:t>;</a:t>
            </a:r>
          </a:p>
          <a:p>
            <a:pPr marL="0" indent="0">
              <a:buNone/>
            </a:pPr>
            <a:r>
              <a:rPr lang="es-AR" sz="5100" b="1" i="1" dirty="0"/>
              <a:t> 	set total=(select </a:t>
            </a:r>
            <a:r>
              <a:rPr lang="es-AR" sz="5100" b="1" i="1" dirty="0" err="1"/>
              <a:t>alumno_id</a:t>
            </a:r>
            <a:r>
              <a:rPr lang="es-AR" sz="5100" b="1" i="1" dirty="0"/>
              <a:t>, </a:t>
            </a:r>
            <a:r>
              <a:rPr lang="es-AR" sz="5100" b="1" i="1" dirty="0" err="1"/>
              <a:t>count</a:t>
            </a:r>
            <a:r>
              <a:rPr lang="es-AR" sz="5100" b="1" i="1" dirty="0"/>
              <a:t>(</a:t>
            </a:r>
            <a:r>
              <a:rPr lang="es-AR" sz="5100" b="1" i="1" dirty="0" err="1"/>
              <a:t>alumno_id</a:t>
            </a:r>
            <a:r>
              <a:rPr lang="es-AR" sz="5100" b="1" i="1" dirty="0"/>
              <a:t>) from faltas </a:t>
            </a:r>
            <a:r>
              <a:rPr lang="es-AR" sz="5100" b="1" i="1" dirty="0" err="1"/>
              <a:t>where</a:t>
            </a:r>
            <a:r>
              <a:rPr lang="es-AR" sz="5100" b="1" i="1" dirty="0"/>
              <a:t> 	</a:t>
            </a:r>
            <a:r>
              <a:rPr lang="es-AR" sz="5100" b="1" i="1" dirty="0" err="1"/>
              <a:t>alumno_id</a:t>
            </a:r>
            <a:r>
              <a:rPr lang="es-AR" sz="5100" b="1" i="1" dirty="0"/>
              <a:t> = alumno);</a:t>
            </a:r>
          </a:p>
          <a:p>
            <a:pPr marL="0" indent="0">
              <a:buNone/>
            </a:pPr>
            <a:r>
              <a:rPr lang="es-AR" sz="5100" b="1" i="1" dirty="0"/>
              <a:t>  	</a:t>
            </a:r>
            <a:r>
              <a:rPr lang="es-AR" sz="5100" b="1" i="1" dirty="0" err="1"/>
              <a:t>return</a:t>
            </a:r>
            <a:r>
              <a:rPr lang="es-AR" sz="5100" b="1" i="1" dirty="0"/>
              <a:t> total;</a:t>
            </a:r>
          </a:p>
          <a:p>
            <a:pPr marL="0" indent="0">
              <a:buNone/>
            </a:pPr>
            <a:r>
              <a:rPr lang="es-AR" sz="5100" b="1" i="1" dirty="0" err="1"/>
              <a:t>end</a:t>
            </a:r>
            <a:r>
              <a:rPr lang="es-AR" sz="5100" b="1" i="1" dirty="0"/>
              <a:t> ;</a:t>
            </a:r>
          </a:p>
          <a:p>
            <a:pPr marL="0" indent="0">
              <a:buNone/>
            </a:pPr>
            <a:r>
              <a:rPr lang="es-AR" sz="5100" b="1" i="1" dirty="0"/>
              <a:t>//</a:t>
            </a:r>
          </a:p>
        </p:txBody>
      </p:sp>
      <p:pic>
        <p:nvPicPr>
          <p:cNvPr id="5" name="Imagen 4">
            <a:extLst>
              <a:ext uri="{FF2B5EF4-FFF2-40B4-BE49-F238E27FC236}">
                <a16:creationId xmlns:a16="http://schemas.microsoft.com/office/drawing/2014/main" id="{63EBB097-6511-E88E-7476-B448B79DA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775203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2CC0036-0F70-5AD7-FA67-C043B382594B}"/>
              </a:ext>
            </a:extLst>
          </p:cNvPr>
          <p:cNvSpPr>
            <a:spLocks noGrp="1"/>
          </p:cNvSpPr>
          <p:nvPr>
            <p:ph type="title"/>
          </p:nvPr>
        </p:nvSpPr>
        <p:spPr>
          <a:xfrm>
            <a:off x="838200" y="18256"/>
            <a:ext cx="10515600" cy="1164502"/>
          </a:xfrm>
        </p:spPr>
        <p:txBody>
          <a:bodyPr/>
          <a:lstStyle/>
          <a:p>
            <a:pPr algn="ctr"/>
            <a:r>
              <a:rPr lang="es-AR" dirty="0">
                <a:highlight>
                  <a:srgbClr val="FFFF00"/>
                </a:highlight>
              </a:rPr>
              <a:t>Store </a:t>
            </a:r>
            <a:r>
              <a:rPr lang="es-AR" dirty="0" err="1">
                <a:highlight>
                  <a:srgbClr val="FFFF00"/>
                </a:highlight>
              </a:rPr>
              <a:t>Procedures</a:t>
            </a:r>
            <a:endParaRPr lang="es-AR" dirty="0">
              <a:highlight>
                <a:srgbClr val="FFFF00"/>
              </a:highlight>
            </a:endParaRPr>
          </a:p>
        </p:txBody>
      </p:sp>
      <p:sp>
        <p:nvSpPr>
          <p:cNvPr id="5" name="Marcador de contenido 2">
            <a:extLst>
              <a:ext uri="{FF2B5EF4-FFF2-40B4-BE49-F238E27FC236}">
                <a16:creationId xmlns:a16="http://schemas.microsoft.com/office/drawing/2014/main" id="{AF4CA161-CD85-72BB-7F9B-84FBD880170B}"/>
              </a:ext>
            </a:extLst>
          </p:cNvPr>
          <p:cNvSpPr>
            <a:spLocks noGrp="1"/>
          </p:cNvSpPr>
          <p:nvPr>
            <p:ph idx="1"/>
          </p:nvPr>
        </p:nvSpPr>
        <p:spPr>
          <a:xfrm>
            <a:off x="838200" y="1343818"/>
            <a:ext cx="10515600" cy="5196130"/>
          </a:xfrm>
        </p:spPr>
        <p:txBody>
          <a:bodyPr>
            <a:normAutofit fontScale="25000" lnSpcReduction="20000"/>
          </a:bodyPr>
          <a:lstStyle/>
          <a:p>
            <a:pPr marL="0" indent="0" algn="ctr">
              <a:buNone/>
            </a:pPr>
            <a:r>
              <a:rPr lang="es-AR" sz="11200" dirty="0"/>
              <a:t>Primera Store Procedure</a:t>
            </a:r>
          </a:p>
          <a:p>
            <a:pPr marL="0" indent="0" algn="ctr">
              <a:buNone/>
            </a:pPr>
            <a:endParaRPr lang="es-AR" sz="7000" dirty="0"/>
          </a:p>
          <a:p>
            <a:pPr marL="0" indent="0" algn="just">
              <a:buNone/>
            </a:pPr>
            <a:r>
              <a:rPr lang="es-AR" sz="11200" dirty="0"/>
              <a:t>Creo un procedimiento almacenado para insertar nuevos alumnos en su correspondiente tabla y no se pierda tiempo innecesariamente ingresando uno por uno los registros. El beneficio es mayor cuando se tienen muchos registros para ingresar, ya que los inserta a todos de una vez. </a:t>
            </a:r>
          </a:p>
          <a:p>
            <a:pPr marL="0" indent="0">
              <a:buNone/>
            </a:pPr>
            <a:endParaRPr lang="es-AR" sz="7000" dirty="0"/>
          </a:p>
          <a:p>
            <a:pPr marL="0" indent="0">
              <a:buNone/>
            </a:pPr>
            <a:r>
              <a:rPr lang="es-AR" sz="9600" b="1" i="1" dirty="0"/>
              <a:t>delimiter //</a:t>
            </a:r>
          </a:p>
          <a:p>
            <a:pPr marL="0" indent="0">
              <a:buNone/>
            </a:pPr>
            <a:r>
              <a:rPr lang="es-AR" sz="9600" b="1" i="1" dirty="0"/>
              <a:t>create </a:t>
            </a:r>
            <a:r>
              <a:rPr lang="es-AR" sz="9600" b="1" i="1" dirty="0" err="1"/>
              <a:t>procedure</a:t>
            </a:r>
            <a:r>
              <a:rPr lang="es-AR" sz="9600" b="1" i="1" dirty="0"/>
              <a:t> </a:t>
            </a:r>
            <a:r>
              <a:rPr lang="es-AR" sz="9600" b="1" i="1" dirty="0" err="1"/>
              <a:t>ingresar_alumno</a:t>
            </a:r>
            <a:r>
              <a:rPr lang="es-AR" sz="9600" b="1" i="1" dirty="0"/>
              <a:t> (IN nombre </a:t>
            </a:r>
            <a:r>
              <a:rPr lang="es-AR" sz="9600" b="1" i="1" dirty="0" err="1"/>
              <a:t>varchar</a:t>
            </a:r>
            <a:r>
              <a:rPr lang="es-AR" sz="9600" b="1" i="1" dirty="0"/>
              <a:t>(50), IN apellido </a:t>
            </a:r>
            <a:r>
              <a:rPr lang="es-AR" sz="9600" b="1" i="1" dirty="0" err="1"/>
              <a:t>varchar</a:t>
            </a:r>
            <a:r>
              <a:rPr lang="es-AR" sz="9600" b="1" i="1" dirty="0"/>
              <a:t>(50), IN </a:t>
            </a:r>
            <a:r>
              <a:rPr lang="es-AR" sz="9600" b="1" i="1" dirty="0" err="1"/>
              <a:t>fecha_nac</a:t>
            </a:r>
            <a:r>
              <a:rPr lang="es-AR" sz="9600" b="1" i="1" dirty="0"/>
              <a:t> date, IN </a:t>
            </a:r>
            <a:r>
              <a:rPr lang="es-AR" sz="9600" b="1" i="1" dirty="0" err="1"/>
              <a:t>padre_id</a:t>
            </a:r>
            <a:r>
              <a:rPr lang="es-AR" sz="9600" b="1" i="1" dirty="0"/>
              <a:t> </a:t>
            </a:r>
            <a:r>
              <a:rPr lang="es-AR" sz="9600" b="1" i="1" dirty="0" err="1"/>
              <a:t>int</a:t>
            </a:r>
            <a:r>
              <a:rPr lang="es-AR" sz="9600" b="1" i="1" dirty="0"/>
              <a:t>)</a:t>
            </a:r>
          </a:p>
          <a:p>
            <a:pPr marL="0" indent="0">
              <a:buNone/>
            </a:pPr>
            <a:r>
              <a:rPr lang="es-AR" sz="9600" b="1" i="1" dirty="0"/>
              <a:t>begin</a:t>
            </a:r>
          </a:p>
          <a:p>
            <a:pPr marL="0" indent="0">
              <a:buNone/>
            </a:pPr>
            <a:r>
              <a:rPr lang="es-AR" sz="9600" b="1" i="1" dirty="0"/>
              <a:t>	</a:t>
            </a:r>
            <a:r>
              <a:rPr lang="es-AR" sz="9600" b="1" i="1" dirty="0" err="1"/>
              <a:t>insert</a:t>
            </a:r>
            <a:r>
              <a:rPr lang="es-AR" sz="9600" b="1" i="1" dirty="0"/>
              <a:t> </a:t>
            </a:r>
            <a:r>
              <a:rPr lang="es-AR" sz="9600" b="1" i="1" dirty="0" err="1"/>
              <a:t>into</a:t>
            </a:r>
            <a:r>
              <a:rPr lang="es-AR" sz="9600" b="1" i="1" dirty="0"/>
              <a:t> alumnos </a:t>
            </a:r>
            <a:r>
              <a:rPr lang="es-AR" sz="9600" b="1" i="1" dirty="0" err="1"/>
              <a:t>values</a:t>
            </a:r>
            <a:r>
              <a:rPr lang="es-AR" sz="9600" b="1" i="1" dirty="0"/>
              <a:t> (nombre, apellido, </a:t>
            </a:r>
            <a:r>
              <a:rPr lang="es-AR" sz="9600" b="1" i="1" dirty="0" err="1"/>
              <a:t>fecha_nac</a:t>
            </a:r>
            <a:r>
              <a:rPr lang="es-AR" sz="9600" b="1" i="1" dirty="0"/>
              <a:t>, </a:t>
            </a:r>
            <a:r>
              <a:rPr lang="es-AR" sz="9600" b="1" i="1" dirty="0" err="1"/>
              <a:t>padre_id</a:t>
            </a:r>
            <a:r>
              <a:rPr lang="es-AR" sz="9600" b="1" i="1" dirty="0"/>
              <a:t>);</a:t>
            </a:r>
          </a:p>
          <a:p>
            <a:pPr marL="0" indent="0">
              <a:buNone/>
            </a:pPr>
            <a:r>
              <a:rPr lang="es-AR" sz="9600" b="1" i="1" dirty="0" err="1"/>
              <a:t>end</a:t>
            </a:r>
            <a:endParaRPr lang="es-AR" sz="9600" b="1" i="1" dirty="0"/>
          </a:p>
          <a:p>
            <a:pPr marL="0" indent="0">
              <a:buNone/>
            </a:pPr>
            <a:r>
              <a:rPr lang="es-AR" sz="9600" b="1" i="1" dirty="0"/>
              <a:t>//</a:t>
            </a:r>
          </a:p>
        </p:txBody>
      </p:sp>
      <p:pic>
        <p:nvPicPr>
          <p:cNvPr id="6" name="Imagen 5">
            <a:extLst>
              <a:ext uri="{FF2B5EF4-FFF2-40B4-BE49-F238E27FC236}">
                <a16:creationId xmlns:a16="http://schemas.microsoft.com/office/drawing/2014/main" id="{C2EA3FF1-4DD9-818D-B242-F9E8657FB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80566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DAFE8-8100-25D1-4ECA-E9623C670A43}"/>
              </a:ext>
            </a:extLst>
          </p:cNvPr>
          <p:cNvSpPr>
            <a:spLocks noGrp="1"/>
          </p:cNvSpPr>
          <p:nvPr>
            <p:ph type="title"/>
          </p:nvPr>
        </p:nvSpPr>
        <p:spPr>
          <a:xfrm>
            <a:off x="838200" y="18255"/>
            <a:ext cx="10515600" cy="1325563"/>
          </a:xfrm>
        </p:spPr>
        <p:txBody>
          <a:bodyPr/>
          <a:lstStyle/>
          <a:p>
            <a:pPr algn="ctr"/>
            <a:r>
              <a:rPr lang="es-AR" b="1" dirty="0"/>
              <a:t>Introducción y Objetivo</a:t>
            </a:r>
          </a:p>
        </p:txBody>
      </p:sp>
      <p:sp>
        <p:nvSpPr>
          <p:cNvPr id="3" name="Marcador de contenido 2">
            <a:extLst>
              <a:ext uri="{FF2B5EF4-FFF2-40B4-BE49-F238E27FC236}">
                <a16:creationId xmlns:a16="http://schemas.microsoft.com/office/drawing/2014/main" id="{902B9353-BB6F-D034-97C5-92E7C79D8CBD}"/>
              </a:ext>
            </a:extLst>
          </p:cNvPr>
          <p:cNvSpPr>
            <a:spLocks noGrp="1"/>
          </p:cNvSpPr>
          <p:nvPr>
            <p:ph idx="1"/>
          </p:nvPr>
        </p:nvSpPr>
        <p:spPr>
          <a:xfrm>
            <a:off x="838200" y="1192696"/>
            <a:ext cx="10515600" cy="4984267"/>
          </a:xfrm>
        </p:spPr>
        <p:txBody>
          <a:bodyPr>
            <a:normAutofit fontScale="77500" lnSpcReduction="20000"/>
          </a:bodyPr>
          <a:lstStyle/>
          <a:p>
            <a:pPr marL="0" indent="0" algn="just">
              <a:buNone/>
            </a:pPr>
            <a:r>
              <a:rPr lang="es-AR" b="0" i="0" dirty="0">
                <a:effectLst/>
              </a:rPr>
              <a:t>Se busca crear una base de datos para un instituto de educación, ya que la misma es esencial para poder gestionar de manera eficiente y efectiva toda la información relacionada con el funcionamiento del centro educativo. La implementación de esta herramienta permitirá tener un registro organizado y actualizado de los estudiantes, profesores, materias, actividades, y demás aspectos relevantes para la gestión del instituto.</a:t>
            </a:r>
          </a:p>
          <a:p>
            <a:pPr marL="0" indent="0" algn="just">
              <a:buNone/>
            </a:pPr>
            <a:r>
              <a:rPr lang="es-AR" b="0" i="0" dirty="0">
                <a:effectLst/>
              </a:rPr>
              <a:t>Además, una base de datos bien diseñada y estructurada, puede proporcionar información valiosa para la toma de decisiones importantes en el futuro, como la planificación de recursos, la identificación de áreas de mejora, la evaluación del desempeño académico de los estudiantes, y la evaluación del rendimiento de los profesores.</a:t>
            </a:r>
          </a:p>
          <a:p>
            <a:pPr marL="0" indent="0" algn="just">
              <a:buNone/>
            </a:pPr>
            <a:r>
              <a:rPr lang="es-AR" b="0" i="0" dirty="0">
                <a:effectLst/>
              </a:rPr>
              <a:t>Este proyecto será de gran utilidad para la comunidad educativa del instituto, ya que mejorará la eficiencia y eficacia en la gestión de la información y facilitará la toma de decisiones informadas. La implementación de esta herramienta también permitirá optimizar los recursos del instituto y mejorar la calidad de los servicios educativos que se ofrecen.</a:t>
            </a:r>
          </a:p>
          <a:p>
            <a:pPr marL="0" indent="0" algn="just">
              <a:buNone/>
            </a:pPr>
            <a:r>
              <a:rPr lang="es-AR" b="0" i="0" dirty="0">
                <a:effectLst/>
              </a:rPr>
              <a:t>En resumen, el objetivo principal de este proyecto es la creación de una base de datos funcional y eficiente que permita una gestión integral de la información del instituto de educación, contribuyendo así al mejoramiento de la calidad de la educación ofrecida.</a:t>
            </a:r>
          </a:p>
          <a:p>
            <a:endParaRPr lang="es-AR" dirty="0"/>
          </a:p>
        </p:txBody>
      </p:sp>
      <p:pic>
        <p:nvPicPr>
          <p:cNvPr id="4" name="Imagen 3">
            <a:extLst>
              <a:ext uri="{FF2B5EF4-FFF2-40B4-BE49-F238E27FC236}">
                <a16:creationId xmlns:a16="http://schemas.microsoft.com/office/drawing/2014/main" id="{B6EBFBFC-D987-1CBD-DCE4-09794A37F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545" y="6214095"/>
            <a:ext cx="1080157" cy="643905"/>
          </a:xfrm>
          <a:prstGeom prst="rect">
            <a:avLst/>
          </a:prstGeom>
        </p:spPr>
      </p:pic>
    </p:spTree>
    <p:extLst>
      <p:ext uri="{BB962C8B-B14F-4D97-AF65-F5344CB8AC3E}">
        <p14:creationId xmlns:p14="http://schemas.microsoft.com/office/powerpoint/2010/main" val="2440115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EB61B042-EB71-0D28-1A17-3C18F6B09593}"/>
              </a:ext>
            </a:extLst>
          </p:cNvPr>
          <p:cNvSpPr>
            <a:spLocks noGrp="1"/>
          </p:cNvSpPr>
          <p:nvPr>
            <p:ph idx="1"/>
          </p:nvPr>
        </p:nvSpPr>
        <p:spPr>
          <a:xfrm>
            <a:off x="838200" y="427383"/>
            <a:ext cx="10515600" cy="6112565"/>
          </a:xfrm>
        </p:spPr>
        <p:txBody>
          <a:bodyPr>
            <a:normAutofit fontScale="32500" lnSpcReduction="20000"/>
          </a:bodyPr>
          <a:lstStyle/>
          <a:p>
            <a:pPr marL="0" indent="0" algn="ctr">
              <a:buNone/>
            </a:pPr>
            <a:r>
              <a:rPr lang="es-AR" sz="8600" dirty="0"/>
              <a:t>Segunda Store Procedure</a:t>
            </a:r>
          </a:p>
          <a:p>
            <a:pPr marL="0" indent="0" algn="just">
              <a:buNone/>
            </a:pPr>
            <a:endParaRPr lang="es-AR" sz="8600" dirty="0"/>
          </a:p>
          <a:p>
            <a:pPr marL="0" indent="0" algn="just">
              <a:buNone/>
            </a:pPr>
            <a:r>
              <a:rPr lang="es-AR" sz="8600" dirty="0"/>
              <a:t>Creo un procedimiento almacenado para insertar nuevos padres en su correspondiente tabla y no se pierda tiempo innecesariamente ingresando uno por uno los registros. El beneficio es mayor cuando se tienen muchos registros para ingresar, ya que los inserta  todos de una vez. </a:t>
            </a:r>
          </a:p>
          <a:p>
            <a:pPr marL="0" indent="0" algn="ctr">
              <a:buNone/>
            </a:pPr>
            <a:endParaRPr lang="es-AR" sz="7000" dirty="0"/>
          </a:p>
          <a:p>
            <a:pPr marL="0" indent="0" algn="ctr">
              <a:buNone/>
            </a:pPr>
            <a:endParaRPr lang="es-AR" sz="7000" dirty="0"/>
          </a:p>
          <a:p>
            <a:pPr marL="0" indent="0">
              <a:buNone/>
            </a:pPr>
            <a:r>
              <a:rPr lang="es-AR" sz="7000" b="1" i="1" dirty="0"/>
              <a:t>delimiter //</a:t>
            </a:r>
          </a:p>
          <a:p>
            <a:pPr marL="0" indent="0">
              <a:buNone/>
            </a:pPr>
            <a:r>
              <a:rPr lang="es-AR" sz="7000" b="1" i="1" dirty="0"/>
              <a:t>create </a:t>
            </a:r>
            <a:r>
              <a:rPr lang="es-AR" sz="7000" b="1" i="1" dirty="0" err="1"/>
              <a:t>procedure</a:t>
            </a:r>
            <a:r>
              <a:rPr lang="es-AR" sz="7000" b="1" i="1" dirty="0"/>
              <a:t> </a:t>
            </a:r>
            <a:r>
              <a:rPr lang="es-AR" sz="7000" b="1" i="1" dirty="0" err="1"/>
              <a:t>ingresar_padre</a:t>
            </a:r>
            <a:r>
              <a:rPr lang="es-AR" sz="7000" b="1" i="1" dirty="0"/>
              <a:t> (IN nombre </a:t>
            </a:r>
            <a:r>
              <a:rPr lang="es-AR" sz="7000" b="1" i="1" dirty="0" err="1"/>
              <a:t>varchar</a:t>
            </a:r>
            <a:r>
              <a:rPr lang="es-AR" sz="7000" b="1" i="1" dirty="0"/>
              <a:t>(50), IN apellido </a:t>
            </a:r>
            <a:r>
              <a:rPr lang="es-AR" sz="7000" b="1" i="1" dirty="0" err="1"/>
              <a:t>varchar</a:t>
            </a:r>
            <a:r>
              <a:rPr lang="es-AR" sz="7000" b="1" i="1" dirty="0"/>
              <a:t>(50), IN </a:t>
            </a:r>
            <a:r>
              <a:rPr lang="es-AR" sz="7000" b="1" i="1" dirty="0" err="1"/>
              <a:t>telefono</a:t>
            </a:r>
            <a:r>
              <a:rPr lang="es-AR" sz="7000" b="1" i="1" dirty="0"/>
              <a:t> </a:t>
            </a:r>
            <a:r>
              <a:rPr lang="es-AR" sz="7000" b="1" i="1" dirty="0" err="1"/>
              <a:t>varchar</a:t>
            </a:r>
            <a:r>
              <a:rPr lang="es-AR" sz="7000" b="1" i="1" dirty="0"/>
              <a:t>(15), IN </a:t>
            </a:r>
            <a:r>
              <a:rPr lang="es-AR" sz="7000" b="1" i="1" dirty="0" err="1"/>
              <a:t>direccion</a:t>
            </a:r>
            <a:r>
              <a:rPr lang="es-AR" sz="7000" b="1" i="1" dirty="0"/>
              <a:t> </a:t>
            </a:r>
            <a:r>
              <a:rPr lang="es-AR" sz="7000" b="1" i="1" dirty="0" err="1"/>
              <a:t>varchar</a:t>
            </a:r>
            <a:r>
              <a:rPr lang="es-AR" sz="7000" b="1" i="1" dirty="0"/>
              <a:t>(50), IN localidad </a:t>
            </a:r>
            <a:r>
              <a:rPr lang="es-AR" sz="7000" b="1" i="1" dirty="0" err="1"/>
              <a:t>varchar</a:t>
            </a:r>
            <a:r>
              <a:rPr lang="es-AR" sz="7000" b="1" i="1" dirty="0"/>
              <a:t>(50))</a:t>
            </a:r>
          </a:p>
          <a:p>
            <a:pPr marL="0" indent="0">
              <a:buNone/>
            </a:pPr>
            <a:r>
              <a:rPr lang="es-AR" sz="7000" b="1" i="1" dirty="0"/>
              <a:t>begin</a:t>
            </a:r>
          </a:p>
          <a:p>
            <a:pPr marL="0" indent="0">
              <a:buNone/>
            </a:pPr>
            <a:r>
              <a:rPr lang="es-AR" sz="7000" b="1" i="1" dirty="0"/>
              <a:t>	</a:t>
            </a:r>
            <a:r>
              <a:rPr lang="es-AR" sz="7000" b="1" i="1" dirty="0" err="1"/>
              <a:t>insert</a:t>
            </a:r>
            <a:r>
              <a:rPr lang="es-AR" sz="7000" b="1" i="1" dirty="0"/>
              <a:t> </a:t>
            </a:r>
            <a:r>
              <a:rPr lang="es-AR" sz="7000" b="1" i="1" dirty="0" err="1"/>
              <a:t>into</a:t>
            </a:r>
            <a:r>
              <a:rPr lang="es-AR" sz="7000" b="1" i="1" dirty="0"/>
              <a:t> padres </a:t>
            </a:r>
            <a:r>
              <a:rPr lang="es-AR" sz="7000" b="1" i="1" dirty="0" err="1"/>
              <a:t>values</a:t>
            </a:r>
            <a:r>
              <a:rPr lang="es-AR" sz="7000" b="1" i="1" dirty="0"/>
              <a:t> (nombre, apellido, </a:t>
            </a:r>
            <a:r>
              <a:rPr lang="es-AR" sz="7000" b="1" i="1" dirty="0" err="1"/>
              <a:t>telefono</a:t>
            </a:r>
            <a:r>
              <a:rPr lang="es-AR" sz="7000" b="1" i="1" dirty="0"/>
              <a:t>, </a:t>
            </a:r>
            <a:r>
              <a:rPr lang="es-AR" sz="7000" b="1" i="1" dirty="0" err="1"/>
              <a:t>direccion</a:t>
            </a:r>
            <a:r>
              <a:rPr lang="es-AR" sz="7000" b="1" i="1" dirty="0"/>
              <a:t>, localidad);</a:t>
            </a:r>
          </a:p>
          <a:p>
            <a:pPr marL="0" indent="0">
              <a:buNone/>
            </a:pPr>
            <a:r>
              <a:rPr lang="es-AR" sz="7000" b="1" i="1" dirty="0" err="1"/>
              <a:t>end</a:t>
            </a:r>
            <a:endParaRPr lang="es-AR" sz="7000" b="1" i="1" dirty="0"/>
          </a:p>
          <a:p>
            <a:pPr marL="0" indent="0">
              <a:buNone/>
            </a:pPr>
            <a:r>
              <a:rPr lang="es-AR" sz="7000" b="1" i="1" dirty="0"/>
              <a:t>//</a:t>
            </a:r>
          </a:p>
        </p:txBody>
      </p:sp>
      <p:pic>
        <p:nvPicPr>
          <p:cNvPr id="5" name="Imagen 4">
            <a:extLst>
              <a:ext uri="{FF2B5EF4-FFF2-40B4-BE49-F238E27FC236}">
                <a16:creationId xmlns:a16="http://schemas.microsoft.com/office/drawing/2014/main" id="{925C2B20-E100-1B16-AF18-D79884EFE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3921412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55D29E3-F42D-F85D-15AD-142D5E7EBAB5}"/>
              </a:ext>
            </a:extLst>
          </p:cNvPr>
          <p:cNvSpPr>
            <a:spLocks noGrp="1"/>
          </p:cNvSpPr>
          <p:nvPr>
            <p:ph type="title"/>
          </p:nvPr>
        </p:nvSpPr>
        <p:spPr>
          <a:xfrm>
            <a:off x="838200" y="18256"/>
            <a:ext cx="10515600" cy="1164502"/>
          </a:xfrm>
        </p:spPr>
        <p:txBody>
          <a:bodyPr/>
          <a:lstStyle/>
          <a:p>
            <a:pPr algn="ctr"/>
            <a:r>
              <a:rPr lang="es-AR" dirty="0">
                <a:highlight>
                  <a:srgbClr val="FFFF00"/>
                </a:highlight>
              </a:rPr>
              <a:t>Triggers</a:t>
            </a:r>
          </a:p>
        </p:txBody>
      </p:sp>
      <p:sp>
        <p:nvSpPr>
          <p:cNvPr id="5" name="Marcador de contenido 2">
            <a:extLst>
              <a:ext uri="{FF2B5EF4-FFF2-40B4-BE49-F238E27FC236}">
                <a16:creationId xmlns:a16="http://schemas.microsoft.com/office/drawing/2014/main" id="{63834E5F-CAD7-841C-867A-E3613A3F00BB}"/>
              </a:ext>
            </a:extLst>
          </p:cNvPr>
          <p:cNvSpPr>
            <a:spLocks noGrp="1"/>
          </p:cNvSpPr>
          <p:nvPr>
            <p:ph idx="1"/>
          </p:nvPr>
        </p:nvSpPr>
        <p:spPr>
          <a:xfrm>
            <a:off x="838200" y="1055583"/>
            <a:ext cx="10515600" cy="5583756"/>
          </a:xfrm>
        </p:spPr>
        <p:txBody>
          <a:bodyPr>
            <a:normAutofit fontScale="25000" lnSpcReduction="20000"/>
          </a:bodyPr>
          <a:lstStyle/>
          <a:p>
            <a:pPr marL="0" indent="0" algn="ctr">
              <a:buNone/>
            </a:pPr>
            <a:r>
              <a:rPr lang="es-AR" sz="11200" dirty="0"/>
              <a:t>Primer Trigger</a:t>
            </a:r>
          </a:p>
          <a:p>
            <a:pPr marL="0" indent="0" algn="just">
              <a:buNone/>
            </a:pPr>
            <a:r>
              <a:rPr lang="es-AR" sz="11200" dirty="0"/>
              <a:t>Este primer trigger detectará la cantidad de faltas de un alumno, y si son mayores a 10 se gatillará con la finalidad de controlar el porqué de estas faltas y así hacer un seguimiento de la situación por parte de la dirección del instituto. </a:t>
            </a:r>
          </a:p>
          <a:p>
            <a:pPr marL="0" indent="0" algn="ctr">
              <a:buNone/>
            </a:pPr>
            <a:endParaRPr lang="es-AR" sz="7000" dirty="0"/>
          </a:p>
          <a:p>
            <a:pPr marL="0" indent="0">
              <a:buNone/>
            </a:pPr>
            <a:r>
              <a:rPr lang="es-AR" sz="7000" b="1" i="1" dirty="0"/>
              <a:t>delimiter //</a:t>
            </a:r>
          </a:p>
          <a:p>
            <a:pPr marL="0" indent="0">
              <a:buNone/>
            </a:pPr>
            <a:r>
              <a:rPr lang="es-AR" sz="7000" b="1" i="1" dirty="0"/>
              <a:t>create trigger </a:t>
            </a:r>
            <a:r>
              <a:rPr lang="es-AR" sz="7000" b="1" i="1" dirty="0" err="1"/>
              <a:t>check_faltas</a:t>
            </a:r>
            <a:endParaRPr lang="es-AR" sz="7000" b="1" i="1" dirty="0"/>
          </a:p>
          <a:p>
            <a:pPr marL="0" indent="0">
              <a:buNone/>
            </a:pPr>
            <a:r>
              <a:rPr lang="es-AR" sz="7000" b="1" i="1" dirty="0"/>
              <a:t>after </a:t>
            </a:r>
            <a:r>
              <a:rPr lang="es-AR" sz="7000" b="1" i="1" dirty="0" err="1"/>
              <a:t>insert</a:t>
            </a:r>
            <a:r>
              <a:rPr lang="es-AR" sz="7000" b="1" i="1" dirty="0"/>
              <a:t> on faltas</a:t>
            </a:r>
          </a:p>
          <a:p>
            <a:pPr marL="0" indent="0">
              <a:buNone/>
            </a:pPr>
            <a:r>
              <a:rPr lang="es-AR" sz="7000" b="1" i="1" dirty="0" err="1"/>
              <a:t>for</a:t>
            </a:r>
            <a:r>
              <a:rPr lang="es-AR" sz="7000" b="1" i="1" dirty="0"/>
              <a:t> </a:t>
            </a:r>
            <a:r>
              <a:rPr lang="es-AR" sz="7000" b="1" i="1" dirty="0" err="1"/>
              <a:t>each</a:t>
            </a:r>
            <a:r>
              <a:rPr lang="es-AR" sz="7000" b="1" i="1" dirty="0"/>
              <a:t> </a:t>
            </a:r>
            <a:r>
              <a:rPr lang="es-AR" sz="7000" b="1" i="1" dirty="0" err="1"/>
              <a:t>row</a:t>
            </a:r>
            <a:endParaRPr lang="es-AR" sz="7000" b="1" i="1" dirty="0"/>
          </a:p>
          <a:p>
            <a:pPr marL="0" indent="0">
              <a:buNone/>
            </a:pPr>
            <a:r>
              <a:rPr lang="es-AR" sz="7000" b="1" i="1" dirty="0"/>
              <a:t>begin</a:t>
            </a:r>
          </a:p>
          <a:p>
            <a:pPr marL="0" indent="0">
              <a:buNone/>
            </a:pPr>
            <a:r>
              <a:rPr lang="es-AR" sz="7000" b="1" i="1" dirty="0"/>
              <a:t>	</a:t>
            </a:r>
            <a:r>
              <a:rPr lang="es-AR" sz="7000" b="1" i="1" dirty="0" err="1"/>
              <a:t>if</a:t>
            </a:r>
            <a:r>
              <a:rPr lang="es-AR" sz="7000" b="1" i="1" dirty="0"/>
              <a:t> (select </a:t>
            </a:r>
            <a:r>
              <a:rPr lang="es-AR" sz="7000" b="1" i="1" dirty="0" err="1"/>
              <a:t>count</a:t>
            </a:r>
            <a:r>
              <a:rPr lang="es-AR" sz="7000" b="1" i="1" dirty="0"/>
              <a:t>(</a:t>
            </a:r>
            <a:r>
              <a:rPr lang="es-AR" sz="7000" b="1" i="1" dirty="0" err="1"/>
              <a:t>alumno_id</a:t>
            </a:r>
            <a:r>
              <a:rPr lang="es-AR" sz="7000" b="1" i="1" dirty="0"/>
              <a:t>) from faltas </a:t>
            </a:r>
            <a:r>
              <a:rPr lang="es-AR" sz="7000" b="1" i="1" dirty="0" err="1"/>
              <a:t>group</a:t>
            </a:r>
            <a:r>
              <a:rPr lang="es-AR" sz="7000" b="1" i="1" dirty="0"/>
              <a:t> </a:t>
            </a:r>
            <a:r>
              <a:rPr lang="es-AR" sz="7000" b="1" i="1" dirty="0" err="1"/>
              <a:t>by</a:t>
            </a:r>
            <a:r>
              <a:rPr lang="es-AR" sz="7000" b="1" i="1" dirty="0"/>
              <a:t> </a:t>
            </a:r>
            <a:r>
              <a:rPr lang="es-AR" sz="7000" b="1" i="1" dirty="0" err="1"/>
              <a:t>alumno_id</a:t>
            </a:r>
            <a:r>
              <a:rPr lang="es-AR" sz="7000" b="1" i="1" dirty="0"/>
              <a:t>)&gt;10 </a:t>
            </a:r>
            <a:r>
              <a:rPr lang="es-AR" sz="7000" b="1" i="1" dirty="0" err="1"/>
              <a:t>then</a:t>
            </a:r>
            <a:endParaRPr lang="es-AR" sz="7000" b="1" i="1" dirty="0"/>
          </a:p>
          <a:p>
            <a:pPr marL="0" indent="0">
              <a:buNone/>
            </a:pPr>
            <a:r>
              <a:rPr lang="es-AR" sz="7000" b="1" i="1" dirty="0"/>
              <a:t>		</a:t>
            </a:r>
            <a:r>
              <a:rPr lang="es-AR" sz="7000" b="1" i="1" dirty="0" err="1"/>
              <a:t>signal</a:t>
            </a:r>
            <a:r>
              <a:rPr lang="es-AR" sz="7000" b="1" i="1" dirty="0"/>
              <a:t> </a:t>
            </a:r>
            <a:r>
              <a:rPr lang="es-AR" sz="7000" b="1" i="1" dirty="0" err="1"/>
              <a:t>sqlstate</a:t>
            </a:r>
            <a:r>
              <a:rPr lang="es-AR" sz="7000" b="1" i="1" dirty="0"/>
              <a:t> '45000'</a:t>
            </a:r>
          </a:p>
          <a:p>
            <a:pPr marL="0" indent="0">
              <a:buNone/>
            </a:pPr>
            <a:r>
              <a:rPr lang="es-AR" sz="7000" b="1" i="1" dirty="0"/>
              <a:t>		set MESSAGE_TEXT="Alumno con mas de 10 faltas, avisar a la dirección";</a:t>
            </a:r>
          </a:p>
          <a:p>
            <a:pPr marL="0" indent="0">
              <a:buNone/>
            </a:pPr>
            <a:r>
              <a:rPr lang="es-AR" sz="7000" b="1" i="1" dirty="0"/>
              <a:t>    	</a:t>
            </a:r>
            <a:r>
              <a:rPr lang="es-AR" sz="7000" b="1" i="1" dirty="0" err="1"/>
              <a:t>end</a:t>
            </a:r>
            <a:r>
              <a:rPr lang="es-AR" sz="7000" b="1" i="1" dirty="0"/>
              <a:t> </a:t>
            </a:r>
            <a:r>
              <a:rPr lang="es-AR" sz="7000" b="1" i="1" dirty="0" err="1"/>
              <a:t>if</a:t>
            </a:r>
            <a:r>
              <a:rPr lang="es-AR" sz="7000" b="1" i="1" dirty="0"/>
              <a:t>;</a:t>
            </a:r>
          </a:p>
          <a:p>
            <a:pPr marL="0" indent="0">
              <a:buNone/>
            </a:pPr>
            <a:r>
              <a:rPr lang="es-AR" sz="7000" b="1" i="1" dirty="0" err="1"/>
              <a:t>end</a:t>
            </a:r>
            <a:r>
              <a:rPr lang="es-AR" sz="7000" b="1" i="1" dirty="0"/>
              <a:t>    </a:t>
            </a:r>
          </a:p>
          <a:p>
            <a:pPr marL="0" indent="0">
              <a:buNone/>
            </a:pPr>
            <a:r>
              <a:rPr lang="es-AR" sz="7000" b="1" i="1" dirty="0"/>
              <a:t>//</a:t>
            </a:r>
          </a:p>
        </p:txBody>
      </p:sp>
      <p:pic>
        <p:nvPicPr>
          <p:cNvPr id="6" name="Imagen 5">
            <a:extLst>
              <a:ext uri="{FF2B5EF4-FFF2-40B4-BE49-F238E27FC236}">
                <a16:creationId xmlns:a16="http://schemas.microsoft.com/office/drawing/2014/main" id="{4FC54EB6-98C9-37B5-0852-D960B2BD9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244842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9DBB00A5-B003-AB54-F1E3-90C23B856EE7}"/>
              </a:ext>
            </a:extLst>
          </p:cNvPr>
          <p:cNvSpPr>
            <a:spLocks noGrp="1"/>
          </p:cNvSpPr>
          <p:nvPr>
            <p:ph idx="1"/>
          </p:nvPr>
        </p:nvSpPr>
        <p:spPr>
          <a:xfrm>
            <a:off x="699051" y="397565"/>
            <a:ext cx="10793897" cy="6251713"/>
          </a:xfrm>
        </p:spPr>
        <p:txBody>
          <a:bodyPr>
            <a:normAutofit fontScale="25000" lnSpcReduction="20000"/>
          </a:bodyPr>
          <a:lstStyle/>
          <a:p>
            <a:pPr marL="0" indent="0" algn="ctr">
              <a:buNone/>
            </a:pPr>
            <a:r>
              <a:rPr lang="es-AR" sz="11200" dirty="0"/>
              <a:t>Segundo Trigger</a:t>
            </a:r>
          </a:p>
          <a:p>
            <a:pPr marL="0" indent="0" algn="ctr">
              <a:buNone/>
            </a:pPr>
            <a:endParaRPr lang="es-AR" sz="11200" dirty="0"/>
          </a:p>
          <a:p>
            <a:pPr marL="0" indent="0" algn="just">
              <a:buNone/>
            </a:pPr>
            <a:r>
              <a:rPr lang="es-AR" sz="11200" dirty="0"/>
              <a:t>Este trigger detectará la cantidad de amonestaciones de un alumno, y si son mayores a 10 se gatillará con la finalidad de controlar el porqué de estos comportamientos y así hacer un seguimiento de la situación y avisar a sus padres.</a:t>
            </a:r>
          </a:p>
          <a:p>
            <a:pPr marL="0" indent="0" algn="ctr">
              <a:buNone/>
            </a:pPr>
            <a:endParaRPr lang="es-AR" sz="11200" dirty="0"/>
          </a:p>
          <a:p>
            <a:pPr marL="0" indent="0">
              <a:buNone/>
            </a:pPr>
            <a:r>
              <a:rPr lang="es-AR" sz="8000" b="1" i="1" dirty="0"/>
              <a:t>delimiter //</a:t>
            </a:r>
          </a:p>
          <a:p>
            <a:pPr marL="0" indent="0">
              <a:buNone/>
            </a:pPr>
            <a:r>
              <a:rPr lang="es-AR" sz="8000" b="1" i="1" dirty="0"/>
              <a:t>create trigger </a:t>
            </a:r>
            <a:r>
              <a:rPr lang="es-AR" sz="8000" b="1" i="1" dirty="0" err="1"/>
              <a:t>check_amonestaciones</a:t>
            </a:r>
            <a:endParaRPr lang="es-AR" sz="8000" b="1" i="1" dirty="0"/>
          </a:p>
          <a:p>
            <a:pPr marL="0" indent="0">
              <a:buNone/>
            </a:pPr>
            <a:r>
              <a:rPr lang="es-AR" sz="8000" b="1" i="1" dirty="0"/>
              <a:t>after </a:t>
            </a:r>
            <a:r>
              <a:rPr lang="es-AR" sz="8000" b="1" i="1" dirty="0" err="1"/>
              <a:t>insert</a:t>
            </a:r>
            <a:r>
              <a:rPr lang="es-AR" sz="8000" b="1" i="1" dirty="0"/>
              <a:t> on amonestaciones</a:t>
            </a:r>
          </a:p>
          <a:p>
            <a:pPr marL="0" indent="0">
              <a:buNone/>
            </a:pPr>
            <a:r>
              <a:rPr lang="es-AR" sz="8000" b="1" i="1" dirty="0" err="1"/>
              <a:t>for</a:t>
            </a:r>
            <a:r>
              <a:rPr lang="es-AR" sz="8000" b="1" i="1" dirty="0"/>
              <a:t> </a:t>
            </a:r>
            <a:r>
              <a:rPr lang="es-AR" sz="8000" b="1" i="1" dirty="0" err="1"/>
              <a:t>each</a:t>
            </a:r>
            <a:r>
              <a:rPr lang="es-AR" sz="8000" b="1" i="1" dirty="0"/>
              <a:t> </a:t>
            </a:r>
            <a:r>
              <a:rPr lang="es-AR" sz="8000" b="1" i="1" dirty="0" err="1"/>
              <a:t>row</a:t>
            </a:r>
            <a:endParaRPr lang="es-AR" sz="8000" b="1" i="1" dirty="0"/>
          </a:p>
          <a:p>
            <a:pPr marL="0" indent="0">
              <a:buNone/>
            </a:pPr>
            <a:r>
              <a:rPr lang="es-AR" sz="8000" b="1" i="1" dirty="0"/>
              <a:t>begin</a:t>
            </a:r>
          </a:p>
          <a:p>
            <a:pPr marL="0" indent="0">
              <a:buNone/>
            </a:pPr>
            <a:r>
              <a:rPr lang="es-AR" sz="8000" b="1" i="1" dirty="0"/>
              <a:t>	</a:t>
            </a:r>
            <a:r>
              <a:rPr lang="es-AR" sz="8000" b="1" i="1" dirty="0" err="1"/>
              <a:t>if</a:t>
            </a:r>
            <a:r>
              <a:rPr lang="es-AR" sz="8000" b="1" i="1" dirty="0"/>
              <a:t> (select </a:t>
            </a:r>
            <a:r>
              <a:rPr lang="es-AR" sz="8000" b="1" i="1" dirty="0" err="1"/>
              <a:t>count</a:t>
            </a:r>
            <a:r>
              <a:rPr lang="es-AR" sz="8000" b="1" i="1" dirty="0"/>
              <a:t>(</a:t>
            </a:r>
            <a:r>
              <a:rPr lang="es-AR" sz="8000" b="1" i="1" dirty="0" err="1"/>
              <a:t>alumno_id</a:t>
            </a:r>
            <a:r>
              <a:rPr lang="es-AR" sz="8000" b="1" i="1" dirty="0"/>
              <a:t>) from amonestaciones </a:t>
            </a:r>
            <a:r>
              <a:rPr lang="es-AR" sz="8000" b="1" i="1" dirty="0" err="1"/>
              <a:t>group</a:t>
            </a:r>
            <a:r>
              <a:rPr lang="es-AR" sz="8000" b="1" i="1" dirty="0"/>
              <a:t> </a:t>
            </a:r>
            <a:r>
              <a:rPr lang="es-AR" sz="8000" b="1" i="1" dirty="0" err="1"/>
              <a:t>by</a:t>
            </a:r>
            <a:r>
              <a:rPr lang="es-AR" sz="8000" b="1" i="1" dirty="0"/>
              <a:t> </a:t>
            </a:r>
            <a:r>
              <a:rPr lang="es-AR" sz="8000" b="1" i="1" dirty="0" err="1"/>
              <a:t>alumno_id</a:t>
            </a:r>
            <a:r>
              <a:rPr lang="es-AR" sz="8000" b="1" i="1" dirty="0"/>
              <a:t>)&gt;10 </a:t>
            </a:r>
            <a:r>
              <a:rPr lang="es-AR" sz="8000" b="1" i="1" dirty="0" err="1"/>
              <a:t>then</a:t>
            </a:r>
            <a:endParaRPr lang="es-AR" sz="8000" b="1" i="1" dirty="0"/>
          </a:p>
          <a:p>
            <a:pPr marL="0" indent="0">
              <a:buNone/>
            </a:pPr>
            <a:r>
              <a:rPr lang="es-AR" sz="8000" b="1" i="1" dirty="0"/>
              <a:t>		</a:t>
            </a:r>
            <a:r>
              <a:rPr lang="es-AR" sz="8000" b="1" i="1" dirty="0" err="1"/>
              <a:t>signal</a:t>
            </a:r>
            <a:r>
              <a:rPr lang="es-AR" sz="8000" b="1" i="1" dirty="0"/>
              <a:t> </a:t>
            </a:r>
            <a:r>
              <a:rPr lang="es-AR" sz="8000" b="1" i="1" dirty="0" err="1"/>
              <a:t>sqlstate</a:t>
            </a:r>
            <a:r>
              <a:rPr lang="es-AR" sz="8000" b="1" i="1" dirty="0"/>
              <a:t> '45000'</a:t>
            </a:r>
          </a:p>
          <a:p>
            <a:pPr marL="0" indent="0">
              <a:buNone/>
            </a:pPr>
            <a:r>
              <a:rPr lang="es-AR" sz="8000" b="1" i="1" dirty="0"/>
              <a:t>		set MESSAGE_TEXT="Alumno con más de 10 amonestaciones, avisar a la dirección";</a:t>
            </a:r>
          </a:p>
          <a:p>
            <a:pPr marL="0" indent="0">
              <a:buNone/>
            </a:pPr>
            <a:r>
              <a:rPr lang="es-AR" sz="8000" b="1" i="1" dirty="0"/>
              <a:t>    </a:t>
            </a:r>
            <a:r>
              <a:rPr lang="es-AR" sz="8000" b="1" i="1" dirty="0" err="1"/>
              <a:t>end</a:t>
            </a:r>
            <a:r>
              <a:rPr lang="es-AR" sz="8000" b="1" i="1" dirty="0"/>
              <a:t> </a:t>
            </a:r>
            <a:r>
              <a:rPr lang="es-AR" sz="8000" b="1" i="1" dirty="0" err="1"/>
              <a:t>if</a:t>
            </a:r>
            <a:r>
              <a:rPr lang="es-AR" sz="8000" b="1" i="1" dirty="0"/>
              <a:t>;</a:t>
            </a:r>
          </a:p>
          <a:p>
            <a:pPr marL="0" indent="0">
              <a:buNone/>
            </a:pPr>
            <a:r>
              <a:rPr lang="es-AR" sz="8000" b="1" i="1" dirty="0" err="1"/>
              <a:t>end</a:t>
            </a:r>
            <a:r>
              <a:rPr lang="es-AR" sz="8000" b="1" i="1" dirty="0"/>
              <a:t>    </a:t>
            </a:r>
          </a:p>
          <a:p>
            <a:pPr marL="0" indent="0">
              <a:buNone/>
            </a:pPr>
            <a:r>
              <a:rPr lang="es-AR" sz="8000" b="1" i="1" dirty="0"/>
              <a:t>//</a:t>
            </a:r>
          </a:p>
        </p:txBody>
      </p:sp>
      <p:pic>
        <p:nvPicPr>
          <p:cNvPr id="5" name="Imagen 4">
            <a:extLst>
              <a:ext uri="{FF2B5EF4-FFF2-40B4-BE49-F238E27FC236}">
                <a16:creationId xmlns:a16="http://schemas.microsoft.com/office/drawing/2014/main" id="{D4433629-85C7-F0D0-11EC-3B63D7409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414148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B123833-C5C8-8AE3-4499-6CBDA7A11032}"/>
              </a:ext>
            </a:extLst>
          </p:cNvPr>
          <p:cNvSpPr>
            <a:spLocks noGrp="1"/>
          </p:cNvSpPr>
          <p:nvPr>
            <p:ph type="title"/>
          </p:nvPr>
        </p:nvSpPr>
        <p:spPr>
          <a:xfrm>
            <a:off x="838200" y="-157242"/>
            <a:ext cx="10515600" cy="1129494"/>
          </a:xfrm>
        </p:spPr>
        <p:txBody>
          <a:bodyPr>
            <a:normAutofit/>
          </a:bodyPr>
          <a:lstStyle/>
          <a:p>
            <a:pPr algn="ctr"/>
            <a:r>
              <a:rPr lang="es-AR" b="1" dirty="0"/>
              <a:t>Script de inserción de datos.</a:t>
            </a:r>
            <a:endParaRPr lang="es-AR" dirty="0">
              <a:highlight>
                <a:srgbClr val="FFFF00"/>
              </a:highlight>
            </a:endParaRPr>
          </a:p>
        </p:txBody>
      </p:sp>
      <p:sp>
        <p:nvSpPr>
          <p:cNvPr id="6" name="Marcador de contenido 5">
            <a:extLst>
              <a:ext uri="{FF2B5EF4-FFF2-40B4-BE49-F238E27FC236}">
                <a16:creationId xmlns:a16="http://schemas.microsoft.com/office/drawing/2014/main" id="{9FBE3200-F105-8905-7453-E4E43B461FDB}"/>
              </a:ext>
            </a:extLst>
          </p:cNvPr>
          <p:cNvSpPr>
            <a:spLocks noGrp="1"/>
          </p:cNvSpPr>
          <p:nvPr>
            <p:ph idx="1"/>
          </p:nvPr>
        </p:nvSpPr>
        <p:spPr>
          <a:xfrm>
            <a:off x="838200" y="972252"/>
            <a:ext cx="10515600" cy="5204711"/>
          </a:xfrm>
        </p:spPr>
        <p:txBody>
          <a:bodyPr>
            <a:normAutofit fontScale="47500" lnSpcReduction="20000"/>
          </a:bodyPr>
          <a:lstStyle/>
          <a:p>
            <a:pPr marL="0" indent="0">
              <a:buNone/>
            </a:pPr>
            <a:r>
              <a:rPr lang="es-AR" sz="3800" dirty="0"/>
              <a:t>Este es un ejemplo de inserción de datos que se puede apreciar en el archivo .</a:t>
            </a:r>
            <a:r>
              <a:rPr lang="es-AR" sz="3800" dirty="0" err="1"/>
              <a:t>sql</a:t>
            </a:r>
            <a:r>
              <a:rPr lang="es-AR" sz="3800" dirty="0"/>
              <a:t> que va adjunto a este documento. Por motivos de espacio los invito a revisar el archivo mencionado.</a:t>
            </a:r>
          </a:p>
          <a:p>
            <a:pPr marL="0" indent="0">
              <a:buNone/>
            </a:pPr>
            <a:endParaRPr lang="es-AR" dirty="0"/>
          </a:p>
          <a:p>
            <a:pPr marL="0" indent="0" algn="ctr">
              <a:buNone/>
            </a:pPr>
            <a:r>
              <a:rPr lang="es-AR" b="1" dirty="0" err="1">
                <a:solidFill>
                  <a:srgbClr val="C00000"/>
                </a:solidFill>
              </a:rPr>
              <a:t>insert</a:t>
            </a:r>
            <a:r>
              <a:rPr lang="es-AR" b="1" dirty="0">
                <a:solidFill>
                  <a:srgbClr val="C00000"/>
                </a:solidFill>
              </a:rPr>
              <a:t> </a:t>
            </a:r>
            <a:r>
              <a:rPr lang="es-AR" b="1" dirty="0" err="1">
                <a:solidFill>
                  <a:srgbClr val="C00000"/>
                </a:solidFill>
              </a:rPr>
              <a:t>into</a:t>
            </a:r>
            <a:r>
              <a:rPr lang="es-AR" b="1" dirty="0">
                <a:solidFill>
                  <a:srgbClr val="C00000"/>
                </a:solidFill>
              </a:rPr>
              <a:t> profesores (nombre, apellido, email, </a:t>
            </a:r>
            <a:r>
              <a:rPr lang="es-AR" b="1" dirty="0" err="1">
                <a:solidFill>
                  <a:srgbClr val="C00000"/>
                </a:solidFill>
              </a:rPr>
              <a:t>telefono</a:t>
            </a:r>
            <a:r>
              <a:rPr lang="es-AR" b="1" dirty="0">
                <a:solidFill>
                  <a:srgbClr val="C00000"/>
                </a:solidFill>
              </a:rPr>
              <a:t>) </a:t>
            </a:r>
            <a:r>
              <a:rPr lang="es-AR" b="1" dirty="0" err="1">
                <a:solidFill>
                  <a:srgbClr val="C00000"/>
                </a:solidFill>
              </a:rPr>
              <a:t>values</a:t>
            </a:r>
            <a:endParaRPr lang="es-AR" b="1" dirty="0">
              <a:solidFill>
                <a:srgbClr val="C00000"/>
              </a:solidFill>
            </a:endParaRPr>
          </a:p>
          <a:p>
            <a:pPr marL="0" indent="0" algn="ctr">
              <a:buNone/>
            </a:pPr>
            <a:r>
              <a:rPr lang="es-AR" b="1" dirty="0"/>
              <a:t>('Cristina', 'Besada', '</a:t>
            </a:r>
            <a:r>
              <a:rPr lang="es-AR" b="1" dirty="0" err="1"/>
              <a:t>cbesada@gmail.com</a:t>
            </a:r>
            <a:r>
              <a:rPr lang="es-AR" b="1" dirty="0"/>
              <a:t>', 11-38729732),</a:t>
            </a:r>
          </a:p>
          <a:p>
            <a:pPr marL="0" indent="0" algn="ctr">
              <a:buNone/>
            </a:pPr>
            <a:r>
              <a:rPr lang="es-AR" b="1" dirty="0"/>
              <a:t>('Mario', 'Mansilla', '</a:t>
            </a:r>
            <a:r>
              <a:rPr lang="es-AR" b="1" dirty="0" err="1"/>
              <a:t>mmansilla@hotmail.com</a:t>
            </a:r>
            <a:r>
              <a:rPr lang="es-AR" b="1" dirty="0"/>
              <a:t>', 11-21979733),</a:t>
            </a:r>
          </a:p>
          <a:p>
            <a:pPr marL="0" indent="0" algn="ctr">
              <a:buNone/>
            </a:pPr>
            <a:r>
              <a:rPr lang="es-AR" b="1" dirty="0"/>
              <a:t>('</a:t>
            </a:r>
            <a:r>
              <a:rPr lang="es-AR" b="1" dirty="0" err="1"/>
              <a:t>Dario</a:t>
            </a:r>
            <a:r>
              <a:rPr lang="es-AR" b="1" dirty="0"/>
              <a:t>', 'Albornoz', '</a:t>
            </a:r>
            <a:r>
              <a:rPr lang="es-AR" b="1" dirty="0" err="1"/>
              <a:t>dalbornoz@gmail.com</a:t>
            </a:r>
            <a:r>
              <a:rPr lang="es-AR" b="1" dirty="0"/>
              <a:t>', 11-31149344),</a:t>
            </a:r>
          </a:p>
          <a:p>
            <a:pPr marL="0" indent="0" algn="ctr">
              <a:buNone/>
            </a:pPr>
            <a:r>
              <a:rPr lang="es-AR" b="1" dirty="0"/>
              <a:t>('Pablo', '</a:t>
            </a:r>
            <a:r>
              <a:rPr lang="es-AR" b="1" dirty="0" err="1"/>
              <a:t>Gimenez</a:t>
            </a:r>
            <a:r>
              <a:rPr lang="es-AR" b="1" dirty="0"/>
              <a:t>', '</a:t>
            </a:r>
            <a:r>
              <a:rPr lang="es-AR" b="1" dirty="0" err="1"/>
              <a:t>pgimenez@outlook.com</a:t>
            </a:r>
            <a:r>
              <a:rPr lang="es-AR" b="1" dirty="0"/>
              <a:t>', 11-38336231),</a:t>
            </a:r>
          </a:p>
          <a:p>
            <a:pPr marL="0" indent="0" algn="ctr">
              <a:buNone/>
            </a:pPr>
            <a:r>
              <a:rPr lang="es-AR" b="1" dirty="0"/>
              <a:t>('</a:t>
            </a:r>
            <a:r>
              <a:rPr lang="es-AR" b="1" dirty="0" err="1"/>
              <a:t>Belen</a:t>
            </a:r>
            <a:r>
              <a:rPr lang="es-AR" b="1" dirty="0"/>
              <a:t>', '</a:t>
            </a:r>
            <a:r>
              <a:rPr lang="es-AR" b="1" dirty="0" err="1"/>
              <a:t>Aguero</a:t>
            </a:r>
            <a:r>
              <a:rPr lang="es-AR" b="1" dirty="0"/>
              <a:t>', '</a:t>
            </a:r>
            <a:r>
              <a:rPr lang="es-AR" b="1" dirty="0" err="1"/>
              <a:t>baguero@yahoo.com</a:t>
            </a:r>
            <a:r>
              <a:rPr lang="es-AR" b="1" dirty="0"/>
              <a:t>', 11-18887122),</a:t>
            </a:r>
          </a:p>
          <a:p>
            <a:pPr marL="0" indent="0" algn="ctr">
              <a:buNone/>
            </a:pPr>
            <a:r>
              <a:rPr lang="es-AR" b="1" dirty="0"/>
              <a:t>('Mariano', '</a:t>
            </a:r>
            <a:r>
              <a:rPr lang="es-AR" b="1" dirty="0" err="1"/>
              <a:t>Martinez</a:t>
            </a:r>
            <a:r>
              <a:rPr lang="es-AR" b="1" dirty="0"/>
              <a:t>', '</a:t>
            </a:r>
            <a:r>
              <a:rPr lang="es-AR" b="1" dirty="0" err="1"/>
              <a:t>mmartinez@gmail.com</a:t>
            </a:r>
            <a:r>
              <a:rPr lang="es-AR" b="1" dirty="0"/>
              <a:t>', 11-22299988),</a:t>
            </a:r>
          </a:p>
          <a:p>
            <a:pPr marL="0" indent="0" algn="ctr">
              <a:buNone/>
            </a:pPr>
            <a:r>
              <a:rPr lang="es-AR" b="1" dirty="0"/>
              <a:t>('Carlos', 'Rico', '</a:t>
            </a:r>
            <a:r>
              <a:rPr lang="es-AR" b="1" dirty="0" err="1"/>
              <a:t>crico@yahoo.com</a:t>
            </a:r>
            <a:r>
              <a:rPr lang="es-AR" b="1" dirty="0"/>
              <a:t>', 11-45551122),</a:t>
            </a:r>
          </a:p>
          <a:p>
            <a:pPr marL="0" indent="0" algn="ctr">
              <a:buNone/>
            </a:pPr>
            <a:r>
              <a:rPr lang="es-AR" b="1" dirty="0"/>
              <a:t>('Cristina', 'Cernadas', '</a:t>
            </a:r>
            <a:r>
              <a:rPr lang="es-AR" b="1" dirty="0" err="1"/>
              <a:t>ccernadas@outllok.com</a:t>
            </a:r>
            <a:r>
              <a:rPr lang="es-AR" b="1" dirty="0"/>
              <a:t>', 11-38743298),</a:t>
            </a:r>
          </a:p>
          <a:p>
            <a:pPr marL="0" indent="0" algn="ctr">
              <a:buNone/>
            </a:pPr>
            <a:r>
              <a:rPr lang="es-AR" b="1" dirty="0"/>
              <a:t>('Mariela', '</a:t>
            </a:r>
            <a:r>
              <a:rPr lang="es-AR" b="1" dirty="0" err="1"/>
              <a:t>Darchivio</a:t>
            </a:r>
            <a:r>
              <a:rPr lang="es-AR" b="1" dirty="0"/>
              <a:t>', '</a:t>
            </a:r>
            <a:r>
              <a:rPr lang="es-AR" b="1" dirty="0" err="1"/>
              <a:t>mdarchivio@hotmail.com</a:t>
            </a:r>
            <a:r>
              <a:rPr lang="es-AR" b="1" dirty="0"/>
              <a:t>', 11-91123961),</a:t>
            </a:r>
          </a:p>
          <a:p>
            <a:pPr marL="0" indent="0" algn="ctr">
              <a:buNone/>
            </a:pPr>
            <a:r>
              <a:rPr lang="es-AR" b="1" dirty="0"/>
              <a:t>('Juan Pedro', 'Rosa Alves', '</a:t>
            </a:r>
            <a:r>
              <a:rPr lang="es-AR" b="1" dirty="0" err="1"/>
              <a:t>jpralves@gmail.com</a:t>
            </a:r>
            <a:r>
              <a:rPr lang="es-AR" b="1" dirty="0"/>
              <a:t>', 11-21299832),</a:t>
            </a:r>
          </a:p>
          <a:p>
            <a:pPr marL="0" indent="0" algn="ctr">
              <a:buNone/>
            </a:pPr>
            <a:r>
              <a:rPr lang="es-AR" b="1" dirty="0"/>
              <a:t>('Cristina', 'Besada', '</a:t>
            </a:r>
            <a:r>
              <a:rPr lang="es-AR" b="1" dirty="0" err="1"/>
              <a:t>cbesada@gmail.com</a:t>
            </a:r>
            <a:r>
              <a:rPr lang="es-AR" b="1" dirty="0"/>
              <a:t>', 11-21294349),</a:t>
            </a:r>
          </a:p>
          <a:p>
            <a:pPr marL="0" indent="0" algn="ctr">
              <a:buNone/>
            </a:pPr>
            <a:r>
              <a:rPr lang="es-AR" b="1" dirty="0"/>
              <a:t>('</a:t>
            </a:r>
            <a:r>
              <a:rPr lang="es-AR" b="1" dirty="0" err="1"/>
              <a:t>Jose</a:t>
            </a:r>
            <a:r>
              <a:rPr lang="es-AR" b="1" dirty="0"/>
              <a:t>', '</a:t>
            </a:r>
            <a:r>
              <a:rPr lang="es-AR" b="1" dirty="0" err="1"/>
              <a:t>Gorini</a:t>
            </a:r>
            <a:r>
              <a:rPr lang="es-AR" b="1" dirty="0"/>
              <a:t>', '</a:t>
            </a:r>
            <a:r>
              <a:rPr lang="es-AR" b="1" dirty="0" err="1"/>
              <a:t>jgorini@masterweb.com</a:t>
            </a:r>
            <a:r>
              <a:rPr lang="es-AR" b="1" dirty="0"/>
              <a:t>', 11-62300301),</a:t>
            </a:r>
          </a:p>
          <a:p>
            <a:pPr marL="0" indent="0" algn="ctr">
              <a:buNone/>
            </a:pPr>
            <a:r>
              <a:rPr lang="es-AR" b="1" dirty="0"/>
              <a:t>('Mariano', '</a:t>
            </a:r>
            <a:r>
              <a:rPr lang="es-AR" b="1" dirty="0" err="1"/>
              <a:t>Galvan</a:t>
            </a:r>
            <a:r>
              <a:rPr lang="es-AR" b="1" dirty="0"/>
              <a:t>', '</a:t>
            </a:r>
            <a:r>
              <a:rPr lang="es-AR" b="1" dirty="0" err="1"/>
              <a:t>mgalvan@hotmail.com</a:t>
            </a:r>
            <a:r>
              <a:rPr lang="es-AR" b="1" dirty="0"/>
              <a:t>', 11-91294923),</a:t>
            </a:r>
          </a:p>
          <a:p>
            <a:pPr marL="0" indent="0" algn="ctr">
              <a:buNone/>
            </a:pPr>
            <a:r>
              <a:rPr lang="es-AR" b="1" dirty="0"/>
              <a:t>('Daniela', '</a:t>
            </a:r>
            <a:r>
              <a:rPr lang="es-AR" b="1" dirty="0" err="1"/>
              <a:t>Rezzonico</a:t>
            </a:r>
            <a:r>
              <a:rPr lang="es-AR" b="1" dirty="0"/>
              <a:t>', '</a:t>
            </a:r>
            <a:r>
              <a:rPr lang="es-AR" b="1" dirty="0" err="1"/>
              <a:t>drezzonico@gmail.com</a:t>
            </a:r>
            <a:r>
              <a:rPr lang="es-AR" b="1" dirty="0"/>
              <a:t>', 11-21002399),</a:t>
            </a:r>
          </a:p>
          <a:p>
            <a:pPr marL="0" indent="0" algn="ctr">
              <a:buNone/>
            </a:pPr>
            <a:r>
              <a:rPr lang="es-AR" b="1" dirty="0"/>
              <a:t>('Gaspar', '</a:t>
            </a:r>
            <a:r>
              <a:rPr lang="es-AR" b="1" dirty="0" err="1"/>
              <a:t>Geraghty</a:t>
            </a:r>
            <a:r>
              <a:rPr lang="es-AR" b="1" dirty="0"/>
              <a:t>', '</a:t>
            </a:r>
            <a:r>
              <a:rPr lang="es-AR" b="1" dirty="0" err="1"/>
              <a:t>ggeraghty@yahoo.com</a:t>
            </a:r>
            <a:r>
              <a:rPr lang="es-AR" b="1" dirty="0"/>
              <a:t>', 11-22291010);</a:t>
            </a:r>
          </a:p>
        </p:txBody>
      </p:sp>
      <p:pic>
        <p:nvPicPr>
          <p:cNvPr id="7" name="Imagen 6">
            <a:extLst>
              <a:ext uri="{FF2B5EF4-FFF2-40B4-BE49-F238E27FC236}">
                <a16:creationId xmlns:a16="http://schemas.microsoft.com/office/drawing/2014/main" id="{9B77B61D-DA00-D29A-A9F9-584CA85E6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795873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7132279-6C70-A3B9-178C-B49C7050EB4D}"/>
              </a:ext>
            </a:extLst>
          </p:cNvPr>
          <p:cNvSpPr>
            <a:spLocks noGrp="1"/>
          </p:cNvSpPr>
          <p:nvPr>
            <p:ph type="title"/>
          </p:nvPr>
        </p:nvSpPr>
        <p:spPr>
          <a:xfrm>
            <a:off x="838200" y="0"/>
            <a:ext cx="10515600" cy="1129494"/>
          </a:xfrm>
        </p:spPr>
        <p:txBody>
          <a:bodyPr>
            <a:normAutofit fontScale="90000"/>
          </a:bodyPr>
          <a:lstStyle/>
          <a:p>
            <a:pPr algn="ctr"/>
            <a:r>
              <a:rPr lang="es-AR" b="1" dirty="0"/>
              <a:t>Informes generados en base a la información obtenida por la BB.DD</a:t>
            </a:r>
            <a:endParaRPr lang="es-AR" dirty="0">
              <a:highlight>
                <a:srgbClr val="FFFF00"/>
              </a:highlight>
            </a:endParaRPr>
          </a:p>
        </p:txBody>
      </p:sp>
      <p:pic>
        <p:nvPicPr>
          <p:cNvPr id="6" name="Imagen 5">
            <a:extLst>
              <a:ext uri="{FF2B5EF4-FFF2-40B4-BE49-F238E27FC236}">
                <a16:creationId xmlns:a16="http://schemas.microsoft.com/office/drawing/2014/main" id="{C5656020-5727-2102-B58A-E81665590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852" y="2162919"/>
            <a:ext cx="7345018" cy="3676112"/>
          </a:xfrm>
          <a:prstGeom prst="rect">
            <a:avLst/>
          </a:prstGeom>
        </p:spPr>
      </p:pic>
      <p:sp>
        <p:nvSpPr>
          <p:cNvPr id="7" name="CuadroTexto 6">
            <a:extLst>
              <a:ext uri="{FF2B5EF4-FFF2-40B4-BE49-F238E27FC236}">
                <a16:creationId xmlns:a16="http://schemas.microsoft.com/office/drawing/2014/main" id="{71D072F1-F30F-8448-BD63-9C1DEA717A21}"/>
              </a:ext>
            </a:extLst>
          </p:cNvPr>
          <p:cNvSpPr txBox="1"/>
          <p:nvPr/>
        </p:nvSpPr>
        <p:spPr>
          <a:xfrm>
            <a:off x="817422" y="5983070"/>
            <a:ext cx="10841109" cy="646331"/>
          </a:xfrm>
          <a:prstGeom prst="rect">
            <a:avLst/>
          </a:prstGeom>
          <a:noFill/>
        </p:spPr>
        <p:txBody>
          <a:bodyPr wrap="none" rtlCol="0">
            <a:spAutoFit/>
          </a:bodyPr>
          <a:lstStyle/>
          <a:p>
            <a:r>
              <a:rPr lang="es-AR" dirty="0"/>
              <a:t>Esta es una tabla vista que se utiliza para cruzar datos de la tabla “alumnos” con la tabla “padres”, con la finalidad </a:t>
            </a:r>
          </a:p>
          <a:p>
            <a:r>
              <a:rPr lang="es-AR" dirty="0"/>
              <a:t>de mostrar datos de una manera mas rápida y sencilla.</a:t>
            </a:r>
          </a:p>
        </p:txBody>
      </p:sp>
      <p:sp>
        <p:nvSpPr>
          <p:cNvPr id="9" name="CuadroTexto 8">
            <a:extLst>
              <a:ext uri="{FF2B5EF4-FFF2-40B4-BE49-F238E27FC236}">
                <a16:creationId xmlns:a16="http://schemas.microsoft.com/office/drawing/2014/main" id="{08031711-AE3B-CC4C-B0E9-E1679E80B313}"/>
              </a:ext>
            </a:extLst>
          </p:cNvPr>
          <p:cNvSpPr txBox="1"/>
          <p:nvPr/>
        </p:nvSpPr>
        <p:spPr>
          <a:xfrm>
            <a:off x="367748" y="1129494"/>
            <a:ext cx="11740458" cy="1200329"/>
          </a:xfrm>
          <a:prstGeom prst="rect">
            <a:avLst/>
          </a:prstGeom>
          <a:noFill/>
        </p:spPr>
        <p:txBody>
          <a:bodyPr wrap="none" rtlCol="0">
            <a:spAutoFit/>
          </a:bodyPr>
          <a:lstStyle/>
          <a:p>
            <a:r>
              <a:rPr lang="es-AR" sz="1800" dirty="0"/>
              <a:t>Este es un ejemplo de informes generados por la BB.DD, que se puede apreciar en el archivo .</a:t>
            </a:r>
            <a:r>
              <a:rPr lang="es-AR" sz="1800" dirty="0" err="1"/>
              <a:t>sql</a:t>
            </a:r>
            <a:r>
              <a:rPr lang="es-AR" sz="1800" dirty="0"/>
              <a:t> que va adjunto a este </a:t>
            </a:r>
          </a:p>
          <a:p>
            <a:r>
              <a:rPr lang="es-AR" sz="1800" dirty="0"/>
              <a:t>documento. Por motivos de espacio solo mostraré algunos ejemplos y los invito a revisar el archivo mencionado para poder</a:t>
            </a:r>
          </a:p>
          <a:p>
            <a:r>
              <a:rPr lang="es-AR" dirty="0"/>
              <a:t>apreciarlos en su totalidad</a:t>
            </a:r>
            <a:r>
              <a:rPr lang="es-AR" sz="1800" dirty="0"/>
              <a:t>.</a:t>
            </a:r>
          </a:p>
          <a:p>
            <a:endParaRPr lang="es-AR" dirty="0"/>
          </a:p>
        </p:txBody>
      </p:sp>
      <p:pic>
        <p:nvPicPr>
          <p:cNvPr id="10" name="Imagen 9">
            <a:extLst>
              <a:ext uri="{FF2B5EF4-FFF2-40B4-BE49-F238E27FC236}">
                <a16:creationId xmlns:a16="http://schemas.microsoft.com/office/drawing/2014/main" id="{0C4FAB66-100D-6C62-072A-65A2A1EDC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2070" y="6260128"/>
            <a:ext cx="1002936" cy="597872"/>
          </a:xfrm>
          <a:prstGeom prst="rect">
            <a:avLst/>
          </a:prstGeom>
        </p:spPr>
      </p:pic>
    </p:spTree>
    <p:extLst>
      <p:ext uri="{BB962C8B-B14F-4D97-AF65-F5344CB8AC3E}">
        <p14:creationId xmlns:p14="http://schemas.microsoft.com/office/powerpoint/2010/main" val="2930685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915DDD9-E2D4-EDA5-5D02-F0D74EF5A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954479"/>
            <a:ext cx="7772400" cy="3890013"/>
          </a:xfrm>
          <a:prstGeom prst="rect">
            <a:avLst/>
          </a:prstGeom>
        </p:spPr>
      </p:pic>
      <p:sp>
        <p:nvSpPr>
          <p:cNvPr id="6" name="CuadroTexto 5">
            <a:extLst>
              <a:ext uri="{FF2B5EF4-FFF2-40B4-BE49-F238E27FC236}">
                <a16:creationId xmlns:a16="http://schemas.microsoft.com/office/drawing/2014/main" id="{A5F9909A-915B-0589-4511-630ACEE4F616}"/>
              </a:ext>
            </a:extLst>
          </p:cNvPr>
          <p:cNvSpPr txBox="1"/>
          <p:nvPr/>
        </p:nvSpPr>
        <p:spPr>
          <a:xfrm>
            <a:off x="847239" y="5257190"/>
            <a:ext cx="11127598" cy="646331"/>
          </a:xfrm>
          <a:prstGeom prst="rect">
            <a:avLst/>
          </a:prstGeom>
          <a:noFill/>
        </p:spPr>
        <p:txBody>
          <a:bodyPr wrap="none" rtlCol="0">
            <a:spAutoFit/>
          </a:bodyPr>
          <a:lstStyle/>
          <a:p>
            <a:r>
              <a:rPr lang="es-AR" dirty="0"/>
              <a:t>Esta es una tabla vista que se utiliza para cruzar datos de la tabla “profesores” con la tabla “materias”, con la finalidad </a:t>
            </a:r>
          </a:p>
          <a:p>
            <a:r>
              <a:rPr lang="es-AR" dirty="0"/>
              <a:t>de mostrar datos de una manera mas rápida y sencilla.</a:t>
            </a:r>
          </a:p>
        </p:txBody>
      </p:sp>
      <p:pic>
        <p:nvPicPr>
          <p:cNvPr id="7" name="Imagen 6">
            <a:extLst>
              <a:ext uri="{FF2B5EF4-FFF2-40B4-BE49-F238E27FC236}">
                <a16:creationId xmlns:a16="http://schemas.microsoft.com/office/drawing/2014/main" id="{5C93F91E-F397-E232-B133-742CD1E45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2070" y="6260128"/>
            <a:ext cx="1002936" cy="597872"/>
          </a:xfrm>
          <a:prstGeom prst="rect">
            <a:avLst/>
          </a:prstGeom>
        </p:spPr>
      </p:pic>
    </p:spTree>
    <p:extLst>
      <p:ext uri="{BB962C8B-B14F-4D97-AF65-F5344CB8AC3E}">
        <p14:creationId xmlns:p14="http://schemas.microsoft.com/office/powerpoint/2010/main" val="76234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4EAE1FC-6B43-E760-2AE4-8C07C1355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817" y="954479"/>
            <a:ext cx="9322904" cy="2718946"/>
          </a:xfrm>
          <a:prstGeom prst="rect">
            <a:avLst/>
          </a:prstGeom>
        </p:spPr>
      </p:pic>
      <p:sp>
        <p:nvSpPr>
          <p:cNvPr id="6" name="CuadroTexto 5">
            <a:extLst>
              <a:ext uri="{FF2B5EF4-FFF2-40B4-BE49-F238E27FC236}">
                <a16:creationId xmlns:a16="http://schemas.microsoft.com/office/drawing/2014/main" id="{83975D13-6DB7-FB5A-869B-2C7A2242A592}"/>
              </a:ext>
            </a:extLst>
          </p:cNvPr>
          <p:cNvSpPr txBox="1"/>
          <p:nvPr/>
        </p:nvSpPr>
        <p:spPr>
          <a:xfrm>
            <a:off x="444231" y="4283156"/>
            <a:ext cx="11477298" cy="923330"/>
          </a:xfrm>
          <a:prstGeom prst="rect">
            <a:avLst/>
          </a:prstGeom>
          <a:noFill/>
        </p:spPr>
        <p:txBody>
          <a:bodyPr wrap="square" rtlCol="0">
            <a:spAutoFit/>
          </a:bodyPr>
          <a:lstStyle/>
          <a:p>
            <a:pPr algn="just"/>
            <a:r>
              <a:rPr lang="es-AR" dirty="0"/>
              <a:t>Esta es una tabla vista que se utiliza para cruzar datos de la tabla “profesores” con la tabla “alumnos”, y así controlar los profesores que sancionan a los alumnos por cuestiones que van en contra del buen comportamiento en una institución educativa. La misma se creó con la finalidad  de mostrar datos de una manera mas rápida y sencilla.</a:t>
            </a:r>
          </a:p>
        </p:txBody>
      </p:sp>
      <p:pic>
        <p:nvPicPr>
          <p:cNvPr id="7" name="Imagen 6">
            <a:extLst>
              <a:ext uri="{FF2B5EF4-FFF2-40B4-BE49-F238E27FC236}">
                <a16:creationId xmlns:a16="http://schemas.microsoft.com/office/drawing/2014/main" id="{49BDE410-F40E-B855-A231-9E83C6207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2070" y="6260128"/>
            <a:ext cx="1002936" cy="597872"/>
          </a:xfrm>
          <a:prstGeom prst="rect">
            <a:avLst/>
          </a:prstGeom>
        </p:spPr>
      </p:pic>
    </p:spTree>
    <p:extLst>
      <p:ext uri="{BB962C8B-B14F-4D97-AF65-F5344CB8AC3E}">
        <p14:creationId xmlns:p14="http://schemas.microsoft.com/office/powerpoint/2010/main" val="2560849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05BD83C-6333-A967-3F24-AB4CE4F0F3E7}"/>
              </a:ext>
            </a:extLst>
          </p:cNvPr>
          <p:cNvSpPr>
            <a:spLocks noGrp="1"/>
          </p:cNvSpPr>
          <p:nvPr>
            <p:ph type="title"/>
          </p:nvPr>
        </p:nvSpPr>
        <p:spPr>
          <a:xfrm>
            <a:off x="838200" y="0"/>
            <a:ext cx="10515600" cy="1129494"/>
          </a:xfrm>
        </p:spPr>
        <p:txBody>
          <a:bodyPr>
            <a:normAutofit/>
          </a:bodyPr>
          <a:lstStyle/>
          <a:p>
            <a:pPr algn="ctr"/>
            <a:r>
              <a:rPr lang="es-AR" b="1" dirty="0"/>
              <a:t>Herramientas y tecnologías usadas.</a:t>
            </a:r>
            <a:endParaRPr lang="es-AR" dirty="0">
              <a:highlight>
                <a:srgbClr val="FFFF00"/>
              </a:highlight>
            </a:endParaRPr>
          </a:p>
        </p:txBody>
      </p:sp>
      <p:pic>
        <p:nvPicPr>
          <p:cNvPr id="3" name="Imagen 2">
            <a:extLst>
              <a:ext uri="{FF2B5EF4-FFF2-40B4-BE49-F238E27FC236}">
                <a16:creationId xmlns:a16="http://schemas.microsoft.com/office/drawing/2014/main" id="{7306AEB6-5BAF-7D69-293C-73A6097F1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800" y="1229139"/>
            <a:ext cx="2033931" cy="2033931"/>
          </a:xfrm>
          <a:prstGeom prst="rect">
            <a:avLst/>
          </a:prstGeom>
        </p:spPr>
      </p:pic>
      <p:pic>
        <p:nvPicPr>
          <p:cNvPr id="6" name="Imagen 5">
            <a:extLst>
              <a:ext uri="{FF2B5EF4-FFF2-40B4-BE49-F238E27FC236}">
                <a16:creationId xmlns:a16="http://schemas.microsoft.com/office/drawing/2014/main" id="{CB1994D4-82E6-E976-457A-ACA60AF3C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868" y="1229138"/>
            <a:ext cx="2033931" cy="2033931"/>
          </a:xfrm>
          <a:prstGeom prst="rect">
            <a:avLst/>
          </a:prstGeom>
        </p:spPr>
      </p:pic>
      <p:pic>
        <p:nvPicPr>
          <p:cNvPr id="8" name="Imagen 7">
            <a:extLst>
              <a:ext uri="{FF2B5EF4-FFF2-40B4-BE49-F238E27FC236}">
                <a16:creationId xmlns:a16="http://schemas.microsoft.com/office/drawing/2014/main" id="{EB16A33F-7293-A7B4-608A-900D2BD33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5678" y="1288547"/>
            <a:ext cx="1974522" cy="1974522"/>
          </a:xfrm>
          <a:prstGeom prst="rect">
            <a:avLst/>
          </a:prstGeom>
        </p:spPr>
      </p:pic>
      <p:pic>
        <p:nvPicPr>
          <p:cNvPr id="10" name="Imagen 9">
            <a:extLst>
              <a:ext uri="{FF2B5EF4-FFF2-40B4-BE49-F238E27FC236}">
                <a16:creationId xmlns:a16="http://schemas.microsoft.com/office/drawing/2014/main" id="{782D161F-9CDB-2153-8433-D2D017D1CE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592" y="1433304"/>
            <a:ext cx="1625600" cy="1625600"/>
          </a:xfrm>
          <a:prstGeom prst="rect">
            <a:avLst/>
          </a:prstGeom>
        </p:spPr>
      </p:pic>
      <p:pic>
        <p:nvPicPr>
          <p:cNvPr id="12" name="Imagen 11">
            <a:extLst>
              <a:ext uri="{FF2B5EF4-FFF2-40B4-BE49-F238E27FC236}">
                <a16:creationId xmlns:a16="http://schemas.microsoft.com/office/drawing/2014/main" id="{5FB14A80-B48A-9189-0B8A-737AE53ED5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5731" y="3799097"/>
            <a:ext cx="5995645" cy="2529954"/>
          </a:xfrm>
          <a:prstGeom prst="rect">
            <a:avLst/>
          </a:prstGeom>
        </p:spPr>
      </p:pic>
      <p:pic>
        <p:nvPicPr>
          <p:cNvPr id="13" name="Imagen 12">
            <a:extLst>
              <a:ext uri="{FF2B5EF4-FFF2-40B4-BE49-F238E27FC236}">
                <a16:creationId xmlns:a16="http://schemas.microsoft.com/office/drawing/2014/main" id="{4C8E0E51-0E76-5EE5-722E-762E67192F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3123342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D8D0538-B569-2BDA-3A8F-F526D77721BE}"/>
              </a:ext>
            </a:extLst>
          </p:cNvPr>
          <p:cNvSpPr>
            <a:spLocks noGrp="1"/>
          </p:cNvSpPr>
          <p:nvPr>
            <p:ph type="title"/>
          </p:nvPr>
        </p:nvSpPr>
        <p:spPr>
          <a:xfrm>
            <a:off x="838200" y="0"/>
            <a:ext cx="10515600" cy="1129494"/>
          </a:xfrm>
        </p:spPr>
        <p:txBody>
          <a:bodyPr>
            <a:normAutofit/>
          </a:bodyPr>
          <a:lstStyle/>
          <a:p>
            <a:pPr algn="ctr"/>
            <a:r>
              <a:rPr lang="es-AR" b="1" dirty="0"/>
              <a:t>Futuras líneas</a:t>
            </a:r>
            <a:endParaRPr lang="es-AR" dirty="0">
              <a:highlight>
                <a:srgbClr val="FFFF00"/>
              </a:highlight>
            </a:endParaRPr>
          </a:p>
        </p:txBody>
      </p:sp>
      <p:pic>
        <p:nvPicPr>
          <p:cNvPr id="2" name="Imagen 1">
            <a:extLst>
              <a:ext uri="{FF2B5EF4-FFF2-40B4-BE49-F238E27FC236}">
                <a16:creationId xmlns:a16="http://schemas.microsoft.com/office/drawing/2014/main" id="{EDF5FF11-63E6-AE4E-FFEC-AAABDD715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
        <p:nvSpPr>
          <p:cNvPr id="3" name="CuadroTexto 2">
            <a:extLst>
              <a:ext uri="{FF2B5EF4-FFF2-40B4-BE49-F238E27FC236}">
                <a16:creationId xmlns:a16="http://schemas.microsoft.com/office/drawing/2014/main" id="{74377D96-58C1-B016-FFC1-53A70BDDD4CA}"/>
              </a:ext>
            </a:extLst>
          </p:cNvPr>
          <p:cNvSpPr txBox="1"/>
          <p:nvPr/>
        </p:nvSpPr>
        <p:spPr>
          <a:xfrm>
            <a:off x="238539" y="1363470"/>
            <a:ext cx="11529391" cy="4801314"/>
          </a:xfrm>
          <a:prstGeom prst="rect">
            <a:avLst/>
          </a:prstGeom>
          <a:noFill/>
        </p:spPr>
        <p:txBody>
          <a:bodyPr wrap="square" rtlCol="0">
            <a:spAutoFit/>
          </a:bodyPr>
          <a:lstStyle/>
          <a:p>
            <a:r>
              <a:rPr lang="es-AR" sz="2400" dirty="0"/>
              <a:t>A futuro se podrían mejorar las siguientes cuestiones:</a:t>
            </a:r>
          </a:p>
          <a:p>
            <a:endParaRPr lang="es-AR" sz="2400" dirty="0"/>
          </a:p>
          <a:p>
            <a:pPr algn="l">
              <a:buFont typeface="+mj-lt"/>
              <a:buAutoNum type="arabicPeriod"/>
            </a:pPr>
            <a:r>
              <a:rPr lang="es-AR" sz="2400" b="0" i="0" dirty="0">
                <a:effectLst/>
                <a:latin typeface="Söhne"/>
              </a:rPr>
              <a:t> Se podría agregar una tabla para el registro de los horarios de los profesores, preceptores y demás empleados del instituto, con sus horarios de llegada y partida.</a:t>
            </a:r>
          </a:p>
          <a:p>
            <a:pPr algn="l">
              <a:buFont typeface="+mj-lt"/>
              <a:buAutoNum type="arabicPeriod"/>
            </a:pPr>
            <a:r>
              <a:rPr lang="es-AR" sz="2400" b="0" i="0" dirty="0">
                <a:effectLst/>
                <a:latin typeface="Söhne"/>
              </a:rPr>
              <a:t> Incrementa la seguridad de la base de datos y evalúa si hay medidas adicionales que puedas agregar. Por ejemplo, se podría implementar autenticación de dos factores o restringir el acceso basado en roles.</a:t>
            </a:r>
          </a:p>
          <a:p>
            <a:pPr>
              <a:buFont typeface="+mj-lt"/>
              <a:buAutoNum type="arabicPeriod"/>
            </a:pPr>
            <a:r>
              <a:rPr lang="es-AR" sz="2400" b="0" i="0" dirty="0">
                <a:effectLst/>
                <a:latin typeface="Söhne"/>
              </a:rPr>
              <a:t> También se debería analizar la eficiencia de la base de datos una vez que el proyecto vaya escalando, evaluando la eficiencia de la base de datos para determinar si hay áreas que podrían ser mejoradas, como </a:t>
            </a:r>
            <a:r>
              <a:rPr lang="es-AR" sz="2400" dirty="0">
                <a:latin typeface="Söhne"/>
              </a:rPr>
              <a:t>p</a:t>
            </a:r>
            <a:r>
              <a:rPr lang="es-AR" sz="2400" b="0" i="0" dirty="0">
                <a:effectLst/>
                <a:latin typeface="Söhne"/>
              </a:rPr>
              <a:t>or ejemplo, identificar consultas lentas o tablas demasiado grandes que estén afectando el rendimiento y trabajar en optimizarlas.</a:t>
            </a:r>
          </a:p>
          <a:p>
            <a:pPr algn="l">
              <a:buFont typeface="+mj-lt"/>
              <a:buAutoNum type="arabicPeriod"/>
            </a:pPr>
            <a:endParaRPr lang="es-AR" sz="2400" b="0" i="0" dirty="0">
              <a:effectLst/>
              <a:latin typeface="Söhne"/>
            </a:endParaRPr>
          </a:p>
          <a:p>
            <a:endParaRPr lang="es-AR" dirty="0"/>
          </a:p>
        </p:txBody>
      </p:sp>
    </p:spTree>
    <p:extLst>
      <p:ext uri="{BB962C8B-B14F-4D97-AF65-F5344CB8AC3E}">
        <p14:creationId xmlns:p14="http://schemas.microsoft.com/office/powerpoint/2010/main" val="18284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1260EA-2E8B-8F19-4658-D70511D1B1BE}"/>
              </a:ext>
            </a:extLst>
          </p:cNvPr>
          <p:cNvSpPr>
            <a:spLocks noGrp="1"/>
          </p:cNvSpPr>
          <p:nvPr>
            <p:ph idx="1"/>
          </p:nvPr>
        </p:nvSpPr>
        <p:spPr>
          <a:xfrm>
            <a:off x="838200" y="1103243"/>
            <a:ext cx="10515600" cy="5073720"/>
          </a:xfrm>
        </p:spPr>
        <p:txBody>
          <a:bodyPr>
            <a:normAutofit fontScale="92500" lnSpcReduction="10000"/>
          </a:bodyPr>
          <a:lstStyle/>
          <a:p>
            <a:pPr marL="0" indent="0" algn="just">
              <a:buNone/>
            </a:pPr>
            <a:r>
              <a:rPr lang="es-AR" sz="2600" b="0" i="0" dirty="0">
                <a:effectLst/>
              </a:rPr>
              <a:t>La situación problemática que se busca resolver con la creación de esta base de datos es la falta de un sistema organizado y centralizado para la gestión de la información del instituto de educación. Actualmente, la información de los estudiantes, profesores, materias, faltas, y demás aspectos relevantes para el funcionamiento del instituto se encuentra dispersa en distintas fuentes y formatos, lo que dificulta su acceso y actualización.</a:t>
            </a:r>
          </a:p>
          <a:p>
            <a:pPr marL="0" indent="0" algn="just">
              <a:buNone/>
            </a:pPr>
            <a:r>
              <a:rPr lang="es-AR" sz="2600" b="0" i="0" dirty="0">
                <a:effectLst/>
              </a:rPr>
              <a:t>Esto puede ocasionar errores y retrasos en la gestión de la información, lo que a su vez puede afectar la calidad de los servicios educativos que se ofrecen. Además, la falta de un sistema integrado y actualizado puede dificultar la toma de decisiones informadas y la planificación de recursos a largo plazo.</a:t>
            </a:r>
          </a:p>
          <a:p>
            <a:pPr marL="0" indent="0" algn="just">
              <a:buNone/>
            </a:pPr>
            <a:r>
              <a:rPr lang="es-AR" sz="2600" b="0" i="0" dirty="0">
                <a:effectLst/>
              </a:rPr>
              <a:t>Por lo tanto, la creación de una base de datos para el instituto de educación permitirá resolver esta situación problemática al proporcionar un sistema centralizado y actualizado para la gestión de la información, lo que permitirá una gestión más eficiente y efectiva del instituto, mejorando la calidad de los servicios educativos que se ofrecen.</a:t>
            </a:r>
          </a:p>
          <a:p>
            <a:pPr marL="0" indent="0">
              <a:buNone/>
            </a:pPr>
            <a:endParaRPr lang="es-AR" dirty="0"/>
          </a:p>
        </p:txBody>
      </p:sp>
      <p:sp>
        <p:nvSpPr>
          <p:cNvPr id="4" name="Título 1">
            <a:extLst>
              <a:ext uri="{FF2B5EF4-FFF2-40B4-BE49-F238E27FC236}">
                <a16:creationId xmlns:a16="http://schemas.microsoft.com/office/drawing/2014/main" id="{24F4C6FC-B924-4F0F-8C71-EBB0FB20BF1B}"/>
              </a:ext>
            </a:extLst>
          </p:cNvPr>
          <p:cNvSpPr>
            <a:spLocks noGrp="1"/>
          </p:cNvSpPr>
          <p:nvPr>
            <p:ph type="title"/>
          </p:nvPr>
        </p:nvSpPr>
        <p:spPr>
          <a:xfrm>
            <a:off x="838200" y="18255"/>
            <a:ext cx="10515600" cy="1325563"/>
          </a:xfrm>
        </p:spPr>
        <p:txBody>
          <a:bodyPr/>
          <a:lstStyle/>
          <a:p>
            <a:pPr algn="ctr"/>
            <a:r>
              <a:rPr lang="es-AR" b="1" dirty="0"/>
              <a:t>Situación problemática</a:t>
            </a:r>
          </a:p>
        </p:txBody>
      </p:sp>
      <p:pic>
        <p:nvPicPr>
          <p:cNvPr id="5" name="Imagen 4">
            <a:extLst>
              <a:ext uri="{FF2B5EF4-FFF2-40B4-BE49-F238E27FC236}">
                <a16:creationId xmlns:a16="http://schemas.microsoft.com/office/drawing/2014/main" id="{1ECDE6E8-0F7B-FB3E-7055-CDEF8DB0B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545" y="6214095"/>
            <a:ext cx="1080157" cy="643905"/>
          </a:xfrm>
          <a:prstGeom prst="rect">
            <a:avLst/>
          </a:prstGeom>
        </p:spPr>
      </p:pic>
    </p:spTree>
    <p:extLst>
      <p:ext uri="{BB962C8B-B14F-4D97-AF65-F5344CB8AC3E}">
        <p14:creationId xmlns:p14="http://schemas.microsoft.com/office/powerpoint/2010/main" val="399074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120113-C6FB-BCF1-FAE4-5F4DDE053B92}"/>
              </a:ext>
            </a:extLst>
          </p:cNvPr>
          <p:cNvSpPr>
            <a:spLocks noGrp="1"/>
          </p:cNvSpPr>
          <p:nvPr>
            <p:ph idx="1"/>
          </p:nvPr>
        </p:nvSpPr>
        <p:spPr>
          <a:xfrm>
            <a:off x="838200" y="1003852"/>
            <a:ext cx="10515600" cy="5173111"/>
          </a:xfrm>
        </p:spPr>
        <p:txBody>
          <a:bodyPr>
            <a:normAutofit fontScale="70000" lnSpcReduction="20000"/>
          </a:bodyPr>
          <a:lstStyle/>
          <a:p>
            <a:pPr marL="0" indent="0" algn="just">
              <a:buNone/>
            </a:pPr>
            <a:r>
              <a:rPr lang="es-AR" sz="3100" b="0" i="0" dirty="0">
                <a:effectLst/>
              </a:rPr>
              <a:t>El modelo de negocio de este instituto de educación es hibrido, y se daría de la siguiente manera:</a:t>
            </a:r>
          </a:p>
          <a:p>
            <a:pPr marL="0" indent="0" algn="just">
              <a:buNone/>
            </a:pPr>
            <a:endParaRPr lang="es-AR" sz="3100" b="0" i="0" dirty="0">
              <a:effectLst/>
            </a:endParaRPr>
          </a:p>
          <a:p>
            <a:pPr algn="just">
              <a:buFont typeface="+mj-lt"/>
              <a:buAutoNum type="arabicPeriod"/>
            </a:pPr>
            <a:r>
              <a:rPr lang="es-AR" sz="3100" b="1" i="1" u="sng" dirty="0">
                <a:effectLst/>
              </a:rPr>
              <a:t>Pago por servicios educativos</a:t>
            </a:r>
            <a:r>
              <a:rPr lang="es-AR" sz="3100" b="0" i="0" dirty="0">
                <a:effectLst/>
              </a:rPr>
              <a:t>: En este modelo, los estudiantes pagan por los servicios educativos que reciben del instituto, como matrícula, cuotas mensuales, libros y materiales, y otros cargos relacionados con la educación.</a:t>
            </a:r>
          </a:p>
          <a:p>
            <a:pPr algn="just">
              <a:buFont typeface="+mj-lt"/>
              <a:buAutoNum type="arabicPeriod"/>
            </a:pPr>
            <a:r>
              <a:rPr lang="es-AR" sz="3100" b="1" i="1" u="sng" dirty="0">
                <a:effectLst/>
              </a:rPr>
              <a:t>Financiamiento público parcial</a:t>
            </a:r>
            <a:r>
              <a:rPr lang="es-AR" sz="3100" b="0" i="0" dirty="0">
                <a:effectLst/>
              </a:rPr>
              <a:t>: Tal y como surge de la información publica en Argentina, algunos institutos de educación reciben financiamiento del gobierno para ofrecer servicios educativos a la comunidad. En este caso los estudiantes se ven beneficiados y el valor que se les cobra por cuota mensual se ve mensurado por este financiamiento del Estado.</a:t>
            </a:r>
          </a:p>
          <a:p>
            <a:pPr algn="just">
              <a:buFont typeface="+mj-lt"/>
              <a:buAutoNum type="arabicPeriod"/>
            </a:pPr>
            <a:r>
              <a:rPr lang="es-AR" sz="3100" b="1" i="1" u="sng" dirty="0">
                <a:effectLst/>
              </a:rPr>
              <a:t>Donaciones y patrocinios</a:t>
            </a:r>
            <a:r>
              <a:rPr lang="es-AR" sz="3100" b="0" i="0" dirty="0">
                <a:effectLst/>
              </a:rPr>
              <a:t>: Esta institución acepta donaciones y patrocinios por parte de padres de alumnos que estén interesados en apoyar la educación en la comunidad, para así mejorar la calidad de la misma.</a:t>
            </a:r>
          </a:p>
          <a:p>
            <a:pPr algn="just">
              <a:buFont typeface="+mj-lt"/>
              <a:buAutoNum type="arabicPeriod"/>
            </a:pPr>
            <a:r>
              <a:rPr lang="es-AR" sz="3100" b="1" i="1" u="sng" dirty="0">
                <a:effectLst/>
              </a:rPr>
              <a:t>Educación en línea</a:t>
            </a:r>
            <a:r>
              <a:rPr lang="es-AR" sz="3100" b="0" i="0" dirty="0">
                <a:effectLst/>
              </a:rPr>
              <a:t>: Este instituto piensa en el futuro de sus alumnos, por lo que también brinda apoyo escolar en forma de tutorías virtuales a aquellos que tengan bajo rendimiento en ciertas áreas educativas, con la finalidad de igualar el rendimiento de todos los alumnos sin perjudicar a aquellos que están mas avanzados.</a:t>
            </a:r>
          </a:p>
          <a:p>
            <a:pPr marL="0" indent="0">
              <a:buNone/>
            </a:pPr>
            <a:endParaRPr lang="es-AR" dirty="0"/>
          </a:p>
        </p:txBody>
      </p:sp>
      <p:sp>
        <p:nvSpPr>
          <p:cNvPr id="4" name="Título 1">
            <a:extLst>
              <a:ext uri="{FF2B5EF4-FFF2-40B4-BE49-F238E27FC236}">
                <a16:creationId xmlns:a16="http://schemas.microsoft.com/office/drawing/2014/main" id="{631CE317-0209-67AC-D96A-A08B82A71DF3}"/>
              </a:ext>
            </a:extLst>
          </p:cNvPr>
          <p:cNvSpPr>
            <a:spLocks noGrp="1"/>
          </p:cNvSpPr>
          <p:nvPr>
            <p:ph type="title"/>
          </p:nvPr>
        </p:nvSpPr>
        <p:spPr>
          <a:xfrm>
            <a:off x="838200" y="18255"/>
            <a:ext cx="10515600" cy="985597"/>
          </a:xfrm>
        </p:spPr>
        <p:txBody>
          <a:bodyPr/>
          <a:lstStyle/>
          <a:p>
            <a:pPr algn="ctr"/>
            <a:r>
              <a:rPr lang="es-AR" b="1" dirty="0"/>
              <a:t>Modelo de negocio</a:t>
            </a:r>
          </a:p>
        </p:txBody>
      </p:sp>
      <p:pic>
        <p:nvPicPr>
          <p:cNvPr id="5" name="Imagen 4">
            <a:extLst>
              <a:ext uri="{FF2B5EF4-FFF2-40B4-BE49-F238E27FC236}">
                <a16:creationId xmlns:a16="http://schemas.microsoft.com/office/drawing/2014/main" id="{DA03853E-379E-66B4-181B-C66D6562F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545" y="6214095"/>
            <a:ext cx="1080157" cy="643905"/>
          </a:xfrm>
          <a:prstGeom prst="rect">
            <a:avLst/>
          </a:prstGeom>
        </p:spPr>
      </p:pic>
    </p:spTree>
    <p:extLst>
      <p:ext uri="{BB962C8B-B14F-4D97-AF65-F5344CB8AC3E}">
        <p14:creationId xmlns:p14="http://schemas.microsoft.com/office/powerpoint/2010/main" val="139883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50E24-F8BC-0178-3917-36AA3E1C83B5}"/>
              </a:ext>
            </a:extLst>
          </p:cNvPr>
          <p:cNvSpPr>
            <a:spLocks noGrp="1"/>
          </p:cNvSpPr>
          <p:nvPr>
            <p:ph type="title"/>
          </p:nvPr>
        </p:nvSpPr>
        <p:spPr>
          <a:xfrm>
            <a:off x="838200" y="120211"/>
            <a:ext cx="10515600" cy="811742"/>
          </a:xfrm>
        </p:spPr>
        <p:txBody>
          <a:bodyPr/>
          <a:lstStyle/>
          <a:p>
            <a:pPr algn="ctr"/>
            <a:r>
              <a:rPr lang="es-AR" b="1" dirty="0"/>
              <a:t>Diagrama Entidad - Relación</a:t>
            </a:r>
            <a:endParaRPr lang="es-AR" dirty="0"/>
          </a:p>
        </p:txBody>
      </p:sp>
      <p:pic>
        <p:nvPicPr>
          <p:cNvPr id="3" name="Imagen 2">
            <a:extLst>
              <a:ext uri="{FF2B5EF4-FFF2-40B4-BE49-F238E27FC236}">
                <a16:creationId xmlns:a16="http://schemas.microsoft.com/office/drawing/2014/main" id="{837E4B24-1D16-D127-3D3D-11EB44838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545" y="6214095"/>
            <a:ext cx="1080157" cy="643905"/>
          </a:xfrm>
          <a:prstGeom prst="rect">
            <a:avLst/>
          </a:prstGeom>
        </p:spPr>
      </p:pic>
      <p:pic>
        <p:nvPicPr>
          <p:cNvPr id="5" name="Imagen 4">
            <a:extLst>
              <a:ext uri="{FF2B5EF4-FFF2-40B4-BE49-F238E27FC236}">
                <a16:creationId xmlns:a16="http://schemas.microsoft.com/office/drawing/2014/main" id="{F85BFDC2-7453-B424-4C12-B9DB406F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8" y="881968"/>
            <a:ext cx="12144701" cy="5387789"/>
          </a:xfrm>
          <a:prstGeom prst="rect">
            <a:avLst/>
          </a:prstGeom>
        </p:spPr>
      </p:pic>
    </p:spTree>
    <p:extLst>
      <p:ext uri="{BB962C8B-B14F-4D97-AF65-F5344CB8AC3E}">
        <p14:creationId xmlns:p14="http://schemas.microsoft.com/office/powerpoint/2010/main" val="9518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B7FD0F4-9626-1D80-90FF-FC40475D5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
        <p:nvSpPr>
          <p:cNvPr id="7" name="CuadroTexto 6">
            <a:extLst>
              <a:ext uri="{FF2B5EF4-FFF2-40B4-BE49-F238E27FC236}">
                <a16:creationId xmlns:a16="http://schemas.microsoft.com/office/drawing/2014/main" id="{14C4BD5E-6447-7D84-0589-887EF3647F38}"/>
              </a:ext>
            </a:extLst>
          </p:cNvPr>
          <p:cNvSpPr txBox="1"/>
          <p:nvPr/>
        </p:nvSpPr>
        <p:spPr>
          <a:xfrm>
            <a:off x="5668617" y="1312241"/>
            <a:ext cx="5446643" cy="1323439"/>
          </a:xfrm>
          <a:prstGeom prst="rect">
            <a:avLst/>
          </a:prstGeom>
          <a:noFill/>
        </p:spPr>
        <p:txBody>
          <a:bodyPr wrap="square" rtlCol="0">
            <a:spAutoFit/>
          </a:bodyPr>
          <a:lstStyle/>
          <a:p>
            <a:pPr algn="just"/>
            <a:r>
              <a:rPr lang="es-AR" sz="2000" dirty="0"/>
              <a:t>La tabla “profesores” servirá para albergar los datos de los profesores del instituto, que se relaciona con la tabla “materias” por medio de la FK </a:t>
            </a:r>
            <a:r>
              <a:rPr lang="es-AR" sz="2000" dirty="0" err="1"/>
              <a:t>materia_id</a:t>
            </a:r>
            <a:endParaRPr lang="es-AR" sz="2000" dirty="0"/>
          </a:p>
        </p:txBody>
      </p:sp>
      <p:sp>
        <p:nvSpPr>
          <p:cNvPr id="11" name="CuadroTexto 10">
            <a:extLst>
              <a:ext uri="{FF2B5EF4-FFF2-40B4-BE49-F238E27FC236}">
                <a16:creationId xmlns:a16="http://schemas.microsoft.com/office/drawing/2014/main" id="{906832D0-44A1-DDFB-F422-8E3978FE21A8}"/>
              </a:ext>
            </a:extLst>
          </p:cNvPr>
          <p:cNvSpPr txBox="1"/>
          <p:nvPr/>
        </p:nvSpPr>
        <p:spPr>
          <a:xfrm>
            <a:off x="5668617" y="3980346"/>
            <a:ext cx="5446643" cy="1015663"/>
          </a:xfrm>
          <a:prstGeom prst="rect">
            <a:avLst/>
          </a:prstGeom>
          <a:noFill/>
        </p:spPr>
        <p:txBody>
          <a:bodyPr wrap="square" rtlCol="0">
            <a:spAutoFit/>
          </a:bodyPr>
          <a:lstStyle/>
          <a:p>
            <a:pPr algn="just"/>
            <a:r>
              <a:rPr lang="es-AR" sz="2000" dirty="0"/>
              <a:t>La tabla “alumnos” servirá para albergar los datos de los alumnos del instituto, que se relaciona con la tabla “padres” por medio de la FK </a:t>
            </a:r>
            <a:r>
              <a:rPr lang="es-AR" sz="2000" dirty="0" err="1"/>
              <a:t>padre_id</a:t>
            </a:r>
            <a:endParaRPr lang="es-AR" sz="2000" dirty="0"/>
          </a:p>
        </p:txBody>
      </p:sp>
      <p:graphicFrame>
        <p:nvGraphicFramePr>
          <p:cNvPr id="2" name="Tabla 1">
            <a:extLst>
              <a:ext uri="{FF2B5EF4-FFF2-40B4-BE49-F238E27FC236}">
                <a16:creationId xmlns:a16="http://schemas.microsoft.com/office/drawing/2014/main" id="{5BA8D1F0-7E74-1176-B2FA-1D6F2418209B}"/>
              </a:ext>
            </a:extLst>
          </p:cNvPr>
          <p:cNvGraphicFramePr>
            <a:graphicFrameLocks noGrp="1"/>
          </p:cNvGraphicFramePr>
          <p:nvPr>
            <p:extLst>
              <p:ext uri="{D42A27DB-BD31-4B8C-83A1-F6EECF244321}">
                <p14:modId xmlns:p14="http://schemas.microsoft.com/office/powerpoint/2010/main" val="1429338390"/>
              </p:ext>
            </p:extLst>
          </p:nvPr>
        </p:nvGraphicFramePr>
        <p:xfrm>
          <a:off x="707610" y="1228525"/>
          <a:ext cx="4356099" cy="1879600"/>
        </p:xfrm>
        <a:graphic>
          <a:graphicData uri="http://schemas.openxmlformats.org/drawingml/2006/table">
            <a:tbl>
              <a:tblPr>
                <a:tableStyleId>{5C22544A-7EE6-4342-B048-85BDC9FD1C3A}</a:tableStyleId>
              </a:tblPr>
              <a:tblGrid>
                <a:gridCol w="1229621">
                  <a:extLst>
                    <a:ext uri="{9D8B030D-6E8A-4147-A177-3AD203B41FA5}">
                      <a16:colId xmlns:a16="http://schemas.microsoft.com/office/drawing/2014/main" val="2284293347"/>
                    </a:ext>
                  </a:extLst>
                </a:gridCol>
                <a:gridCol w="1401196">
                  <a:extLst>
                    <a:ext uri="{9D8B030D-6E8A-4147-A177-3AD203B41FA5}">
                      <a16:colId xmlns:a16="http://schemas.microsoft.com/office/drawing/2014/main" val="4271057818"/>
                    </a:ext>
                  </a:extLst>
                </a:gridCol>
                <a:gridCol w="1725282">
                  <a:extLst>
                    <a:ext uri="{9D8B030D-6E8A-4147-A177-3AD203B41FA5}">
                      <a16:colId xmlns:a16="http://schemas.microsoft.com/office/drawing/2014/main" val="1880434574"/>
                    </a:ext>
                  </a:extLst>
                </a:gridCol>
              </a:tblGrid>
              <a:tr h="279400">
                <a:tc gridSpan="3">
                  <a:txBody>
                    <a:bodyPr/>
                    <a:lstStyle/>
                    <a:p>
                      <a:pPr algn="ctr" fontAlgn="b"/>
                      <a:r>
                        <a:rPr lang="es-AR" sz="1600" u="none" strike="noStrike">
                          <a:effectLst/>
                        </a:rPr>
                        <a:t>TABLA - PROFESORES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811065780"/>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617817"/>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1410501"/>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profesor_id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7464301"/>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762096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apellido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84417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email</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VARCHAR(100)</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91093"/>
                  </a:ext>
                </a:extLst>
              </a:tr>
            </a:tbl>
          </a:graphicData>
        </a:graphic>
      </p:graphicFrame>
      <p:graphicFrame>
        <p:nvGraphicFramePr>
          <p:cNvPr id="3" name="Tabla 2">
            <a:extLst>
              <a:ext uri="{FF2B5EF4-FFF2-40B4-BE49-F238E27FC236}">
                <a16:creationId xmlns:a16="http://schemas.microsoft.com/office/drawing/2014/main" id="{F3021654-14D0-B036-085E-BDA23E8D300E}"/>
              </a:ext>
            </a:extLst>
          </p:cNvPr>
          <p:cNvGraphicFramePr>
            <a:graphicFrameLocks noGrp="1"/>
          </p:cNvGraphicFramePr>
          <p:nvPr>
            <p:extLst>
              <p:ext uri="{D42A27DB-BD31-4B8C-83A1-F6EECF244321}">
                <p14:modId xmlns:p14="http://schemas.microsoft.com/office/powerpoint/2010/main" val="1576298702"/>
              </p:ext>
            </p:extLst>
          </p:nvPr>
        </p:nvGraphicFramePr>
        <p:xfrm>
          <a:off x="707610" y="4067795"/>
          <a:ext cx="4356100" cy="2146300"/>
        </p:xfrm>
        <a:graphic>
          <a:graphicData uri="http://schemas.openxmlformats.org/drawingml/2006/table">
            <a:tbl>
              <a:tblPr>
                <a:tableStyleId>{5C22544A-7EE6-4342-B048-85BDC9FD1C3A}</a:tableStyleId>
              </a:tblPr>
              <a:tblGrid>
                <a:gridCol w="1077110">
                  <a:extLst>
                    <a:ext uri="{9D8B030D-6E8A-4147-A177-3AD203B41FA5}">
                      <a16:colId xmlns:a16="http://schemas.microsoft.com/office/drawing/2014/main" val="703720410"/>
                    </a:ext>
                  </a:extLst>
                </a:gridCol>
                <a:gridCol w="1563239">
                  <a:extLst>
                    <a:ext uri="{9D8B030D-6E8A-4147-A177-3AD203B41FA5}">
                      <a16:colId xmlns:a16="http://schemas.microsoft.com/office/drawing/2014/main" val="3628458705"/>
                    </a:ext>
                  </a:extLst>
                </a:gridCol>
                <a:gridCol w="1715751">
                  <a:extLst>
                    <a:ext uri="{9D8B030D-6E8A-4147-A177-3AD203B41FA5}">
                      <a16:colId xmlns:a16="http://schemas.microsoft.com/office/drawing/2014/main" val="974714843"/>
                    </a:ext>
                  </a:extLst>
                </a:gridCol>
              </a:tblGrid>
              <a:tr h="279400">
                <a:tc gridSpan="3">
                  <a:txBody>
                    <a:bodyPr/>
                    <a:lstStyle/>
                    <a:p>
                      <a:pPr algn="ctr" fontAlgn="b"/>
                      <a:r>
                        <a:rPr lang="es-AR" sz="1600" u="none" strike="noStrike">
                          <a:effectLst/>
                        </a:rPr>
                        <a:t>TABLA - ALUMNOS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234383235"/>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9496772"/>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6855584"/>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4128707"/>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154167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apellido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8754750"/>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5113143"/>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fecha_nac</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DATE</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5683594"/>
                  </a:ext>
                </a:extLst>
              </a:tr>
            </a:tbl>
          </a:graphicData>
        </a:graphic>
      </p:graphicFrame>
      <p:sp>
        <p:nvSpPr>
          <p:cNvPr id="4" name="Título 1">
            <a:extLst>
              <a:ext uri="{FF2B5EF4-FFF2-40B4-BE49-F238E27FC236}">
                <a16:creationId xmlns:a16="http://schemas.microsoft.com/office/drawing/2014/main" id="{57DC7136-1CB5-2442-4130-F64D6264A4D7}"/>
              </a:ext>
            </a:extLst>
          </p:cNvPr>
          <p:cNvSpPr>
            <a:spLocks noGrp="1"/>
          </p:cNvSpPr>
          <p:nvPr>
            <p:ph type="title"/>
          </p:nvPr>
        </p:nvSpPr>
        <p:spPr>
          <a:xfrm>
            <a:off x="838200" y="120211"/>
            <a:ext cx="10515600" cy="811742"/>
          </a:xfrm>
        </p:spPr>
        <p:txBody>
          <a:bodyPr/>
          <a:lstStyle/>
          <a:p>
            <a:pPr algn="ctr"/>
            <a:r>
              <a:rPr lang="es-AR" b="1" dirty="0"/>
              <a:t>Tablas del modelo relacional</a:t>
            </a:r>
            <a:endParaRPr lang="es-AR" dirty="0"/>
          </a:p>
        </p:txBody>
      </p:sp>
    </p:spTree>
    <p:extLst>
      <p:ext uri="{BB962C8B-B14F-4D97-AF65-F5344CB8AC3E}">
        <p14:creationId xmlns:p14="http://schemas.microsoft.com/office/powerpoint/2010/main" val="7708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CCDAC18-24B6-1C03-D96F-EB4213514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
        <p:nvSpPr>
          <p:cNvPr id="7" name="CuadroTexto 6">
            <a:extLst>
              <a:ext uri="{FF2B5EF4-FFF2-40B4-BE49-F238E27FC236}">
                <a16:creationId xmlns:a16="http://schemas.microsoft.com/office/drawing/2014/main" id="{880BBBFA-0F21-7B68-F209-5D3E5F3E509E}"/>
              </a:ext>
            </a:extLst>
          </p:cNvPr>
          <p:cNvSpPr txBox="1"/>
          <p:nvPr/>
        </p:nvSpPr>
        <p:spPr>
          <a:xfrm>
            <a:off x="5708374" y="383762"/>
            <a:ext cx="5446643" cy="1323439"/>
          </a:xfrm>
          <a:prstGeom prst="rect">
            <a:avLst/>
          </a:prstGeom>
          <a:noFill/>
        </p:spPr>
        <p:txBody>
          <a:bodyPr wrap="square" rtlCol="0">
            <a:spAutoFit/>
          </a:bodyPr>
          <a:lstStyle/>
          <a:p>
            <a:pPr algn="just"/>
            <a:r>
              <a:rPr lang="es-AR" sz="2000" dirty="0"/>
              <a:t>La tabla “padres” servirá para albergar los datos de los padres de los alumnos del instituto, que se relaciona con la tabla “alumnos” por medio de la FK alumno_id</a:t>
            </a:r>
          </a:p>
        </p:txBody>
      </p:sp>
      <p:sp>
        <p:nvSpPr>
          <p:cNvPr id="8" name="CuadroTexto 7">
            <a:extLst>
              <a:ext uri="{FF2B5EF4-FFF2-40B4-BE49-F238E27FC236}">
                <a16:creationId xmlns:a16="http://schemas.microsoft.com/office/drawing/2014/main" id="{D1655F04-3A45-722F-CC70-E36DEEA381AC}"/>
              </a:ext>
            </a:extLst>
          </p:cNvPr>
          <p:cNvSpPr txBox="1"/>
          <p:nvPr/>
        </p:nvSpPr>
        <p:spPr>
          <a:xfrm>
            <a:off x="5708373" y="2830658"/>
            <a:ext cx="5446643" cy="1323439"/>
          </a:xfrm>
          <a:prstGeom prst="rect">
            <a:avLst/>
          </a:prstGeom>
          <a:noFill/>
        </p:spPr>
        <p:txBody>
          <a:bodyPr wrap="square" rtlCol="0">
            <a:spAutoFit/>
          </a:bodyPr>
          <a:lstStyle/>
          <a:p>
            <a:pPr algn="just"/>
            <a:r>
              <a:rPr lang="es-AR" sz="2000" dirty="0"/>
              <a:t>La tabla “materias” servirá para albergar los datos de las materias que cursan los alumnos del instituto, que se relaciona con la tabla “profesores” por medio de la FK profesor_id</a:t>
            </a:r>
          </a:p>
        </p:txBody>
      </p:sp>
      <p:sp>
        <p:nvSpPr>
          <p:cNvPr id="10" name="CuadroTexto 9">
            <a:extLst>
              <a:ext uri="{FF2B5EF4-FFF2-40B4-BE49-F238E27FC236}">
                <a16:creationId xmlns:a16="http://schemas.microsoft.com/office/drawing/2014/main" id="{A7C1E818-39D0-BF63-EB57-AEB401621CD5}"/>
              </a:ext>
            </a:extLst>
          </p:cNvPr>
          <p:cNvSpPr txBox="1"/>
          <p:nvPr/>
        </p:nvSpPr>
        <p:spPr>
          <a:xfrm>
            <a:off x="5751443" y="4995393"/>
            <a:ext cx="5446643" cy="1631216"/>
          </a:xfrm>
          <a:prstGeom prst="rect">
            <a:avLst/>
          </a:prstGeom>
          <a:noFill/>
        </p:spPr>
        <p:txBody>
          <a:bodyPr wrap="square" rtlCol="0">
            <a:spAutoFit/>
          </a:bodyPr>
          <a:lstStyle/>
          <a:p>
            <a:pPr algn="just"/>
            <a:r>
              <a:rPr lang="es-AR" sz="2000" dirty="0"/>
              <a:t>La tabla “actividades” servirá para albergar los datos de las actividades extracurriculares que cursan los alumnos del instituto, que se relaciona con la tabla “alumnos” por medio de la FK alumno_id</a:t>
            </a:r>
          </a:p>
        </p:txBody>
      </p:sp>
      <p:graphicFrame>
        <p:nvGraphicFramePr>
          <p:cNvPr id="2" name="Tabla 1">
            <a:extLst>
              <a:ext uri="{FF2B5EF4-FFF2-40B4-BE49-F238E27FC236}">
                <a16:creationId xmlns:a16="http://schemas.microsoft.com/office/drawing/2014/main" id="{8C58193F-8742-DEB0-56D9-EA0423D887CB}"/>
              </a:ext>
            </a:extLst>
          </p:cNvPr>
          <p:cNvGraphicFramePr>
            <a:graphicFrameLocks noGrp="1"/>
          </p:cNvGraphicFramePr>
          <p:nvPr>
            <p:extLst>
              <p:ext uri="{D42A27DB-BD31-4B8C-83A1-F6EECF244321}">
                <p14:modId xmlns:p14="http://schemas.microsoft.com/office/powerpoint/2010/main" val="1290006939"/>
              </p:ext>
            </p:extLst>
          </p:nvPr>
        </p:nvGraphicFramePr>
        <p:xfrm>
          <a:off x="677792" y="383762"/>
          <a:ext cx="4356099" cy="2146300"/>
        </p:xfrm>
        <a:graphic>
          <a:graphicData uri="http://schemas.openxmlformats.org/drawingml/2006/table">
            <a:tbl>
              <a:tblPr>
                <a:tableStyleId>{5C22544A-7EE6-4342-B048-85BDC9FD1C3A}</a:tableStyleId>
              </a:tblPr>
              <a:tblGrid>
                <a:gridCol w="1229621">
                  <a:extLst>
                    <a:ext uri="{9D8B030D-6E8A-4147-A177-3AD203B41FA5}">
                      <a16:colId xmlns:a16="http://schemas.microsoft.com/office/drawing/2014/main" val="2372274817"/>
                    </a:ext>
                  </a:extLst>
                </a:gridCol>
                <a:gridCol w="1401196">
                  <a:extLst>
                    <a:ext uri="{9D8B030D-6E8A-4147-A177-3AD203B41FA5}">
                      <a16:colId xmlns:a16="http://schemas.microsoft.com/office/drawing/2014/main" val="1936545803"/>
                    </a:ext>
                  </a:extLst>
                </a:gridCol>
                <a:gridCol w="1725282">
                  <a:extLst>
                    <a:ext uri="{9D8B030D-6E8A-4147-A177-3AD203B41FA5}">
                      <a16:colId xmlns:a16="http://schemas.microsoft.com/office/drawing/2014/main" val="1129728457"/>
                    </a:ext>
                  </a:extLst>
                </a:gridCol>
              </a:tblGrid>
              <a:tr h="279400">
                <a:tc gridSpan="3">
                  <a:txBody>
                    <a:bodyPr/>
                    <a:lstStyle/>
                    <a:p>
                      <a:pPr algn="ctr" fontAlgn="b"/>
                      <a:r>
                        <a:rPr lang="es-AR" sz="1600" u="none" strike="noStrike">
                          <a:effectLst/>
                        </a:rPr>
                        <a:t>TABLA - PADRES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37406715"/>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6711891"/>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139073"/>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9114312"/>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2202319"/>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apellido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VARCHAR(50)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5361418"/>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telefono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VARCHAR(15)</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7676252"/>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direccion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VARCHAR(50)</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8958918"/>
                  </a:ext>
                </a:extLst>
              </a:tr>
            </a:tbl>
          </a:graphicData>
        </a:graphic>
      </p:graphicFrame>
      <p:graphicFrame>
        <p:nvGraphicFramePr>
          <p:cNvPr id="3" name="Tabla 2">
            <a:extLst>
              <a:ext uri="{FF2B5EF4-FFF2-40B4-BE49-F238E27FC236}">
                <a16:creationId xmlns:a16="http://schemas.microsoft.com/office/drawing/2014/main" id="{8A7231F0-436C-51EA-475E-667CE7306929}"/>
              </a:ext>
            </a:extLst>
          </p:cNvPr>
          <p:cNvGraphicFramePr>
            <a:graphicFrameLocks noGrp="1"/>
          </p:cNvGraphicFramePr>
          <p:nvPr>
            <p:extLst>
              <p:ext uri="{D42A27DB-BD31-4B8C-83A1-F6EECF244321}">
                <p14:modId xmlns:p14="http://schemas.microsoft.com/office/powerpoint/2010/main" val="3218390696"/>
              </p:ext>
            </p:extLst>
          </p:nvPr>
        </p:nvGraphicFramePr>
        <p:xfrm>
          <a:off x="677791" y="2689577"/>
          <a:ext cx="4356100" cy="2146300"/>
        </p:xfrm>
        <a:graphic>
          <a:graphicData uri="http://schemas.openxmlformats.org/drawingml/2006/table">
            <a:tbl>
              <a:tblPr>
                <a:tableStyleId>{5C22544A-7EE6-4342-B048-85BDC9FD1C3A}</a:tableStyleId>
              </a:tblPr>
              <a:tblGrid>
                <a:gridCol w="1077110">
                  <a:extLst>
                    <a:ext uri="{9D8B030D-6E8A-4147-A177-3AD203B41FA5}">
                      <a16:colId xmlns:a16="http://schemas.microsoft.com/office/drawing/2014/main" val="2211512720"/>
                    </a:ext>
                  </a:extLst>
                </a:gridCol>
                <a:gridCol w="1563239">
                  <a:extLst>
                    <a:ext uri="{9D8B030D-6E8A-4147-A177-3AD203B41FA5}">
                      <a16:colId xmlns:a16="http://schemas.microsoft.com/office/drawing/2014/main" val="428571182"/>
                    </a:ext>
                  </a:extLst>
                </a:gridCol>
                <a:gridCol w="1715751">
                  <a:extLst>
                    <a:ext uri="{9D8B030D-6E8A-4147-A177-3AD203B41FA5}">
                      <a16:colId xmlns:a16="http://schemas.microsoft.com/office/drawing/2014/main" val="3366485323"/>
                    </a:ext>
                  </a:extLst>
                </a:gridCol>
              </a:tblGrid>
              <a:tr h="279400">
                <a:tc gridSpan="3">
                  <a:txBody>
                    <a:bodyPr/>
                    <a:lstStyle/>
                    <a:p>
                      <a:pPr algn="ctr" fontAlgn="b"/>
                      <a:r>
                        <a:rPr lang="es-AR" sz="1600" u="none" strike="noStrike">
                          <a:effectLst/>
                        </a:rPr>
                        <a:t>TABLA - MATERIAS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075265991"/>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7569495"/>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4895205"/>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materia_id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1751993"/>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nombre_materia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VARCHAR(100)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04901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profesor_id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3033805"/>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cantidad_creditos</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FLOAT</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8674306"/>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INT, NOT NULL, AI</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7164023"/>
                  </a:ext>
                </a:extLst>
              </a:tr>
            </a:tbl>
          </a:graphicData>
        </a:graphic>
      </p:graphicFrame>
      <p:graphicFrame>
        <p:nvGraphicFramePr>
          <p:cNvPr id="11" name="Tabla 10">
            <a:extLst>
              <a:ext uri="{FF2B5EF4-FFF2-40B4-BE49-F238E27FC236}">
                <a16:creationId xmlns:a16="http://schemas.microsoft.com/office/drawing/2014/main" id="{68C9AD3E-976E-63D3-CB37-86909E1B481A}"/>
              </a:ext>
            </a:extLst>
          </p:cNvPr>
          <p:cNvGraphicFramePr>
            <a:graphicFrameLocks noGrp="1"/>
          </p:cNvGraphicFramePr>
          <p:nvPr>
            <p:extLst>
              <p:ext uri="{D42A27DB-BD31-4B8C-83A1-F6EECF244321}">
                <p14:modId xmlns:p14="http://schemas.microsoft.com/office/powerpoint/2010/main" val="3710694459"/>
              </p:ext>
            </p:extLst>
          </p:nvPr>
        </p:nvGraphicFramePr>
        <p:xfrm>
          <a:off x="677792" y="5013709"/>
          <a:ext cx="4356099" cy="1612900"/>
        </p:xfrm>
        <a:graphic>
          <a:graphicData uri="http://schemas.openxmlformats.org/drawingml/2006/table">
            <a:tbl>
              <a:tblPr>
                <a:tableStyleId>{5C22544A-7EE6-4342-B048-85BDC9FD1C3A}</a:tableStyleId>
              </a:tblPr>
              <a:tblGrid>
                <a:gridCol w="1229621">
                  <a:extLst>
                    <a:ext uri="{9D8B030D-6E8A-4147-A177-3AD203B41FA5}">
                      <a16:colId xmlns:a16="http://schemas.microsoft.com/office/drawing/2014/main" val="3140379720"/>
                    </a:ext>
                  </a:extLst>
                </a:gridCol>
                <a:gridCol w="1401196">
                  <a:extLst>
                    <a:ext uri="{9D8B030D-6E8A-4147-A177-3AD203B41FA5}">
                      <a16:colId xmlns:a16="http://schemas.microsoft.com/office/drawing/2014/main" val="1397293730"/>
                    </a:ext>
                  </a:extLst>
                </a:gridCol>
                <a:gridCol w="1725282">
                  <a:extLst>
                    <a:ext uri="{9D8B030D-6E8A-4147-A177-3AD203B41FA5}">
                      <a16:colId xmlns:a16="http://schemas.microsoft.com/office/drawing/2014/main" val="2640378429"/>
                    </a:ext>
                  </a:extLst>
                </a:gridCol>
              </a:tblGrid>
              <a:tr h="279400">
                <a:tc gridSpan="3">
                  <a:txBody>
                    <a:bodyPr/>
                    <a:lstStyle/>
                    <a:p>
                      <a:pPr algn="ctr" fontAlgn="b"/>
                      <a:r>
                        <a:rPr lang="es-AR" sz="1600" u="none" strike="noStrike">
                          <a:effectLst/>
                        </a:rPr>
                        <a:t>TABLA - ACTIVIDADES</a:t>
                      </a:r>
                      <a:endParaRPr lang="es-AR"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12746069"/>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9924016"/>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3840778"/>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actividad_id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875885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descripcion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3560099"/>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INT, NOT NULL, AI</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6435474"/>
                  </a:ext>
                </a:extLst>
              </a:tr>
            </a:tbl>
          </a:graphicData>
        </a:graphic>
      </p:graphicFrame>
    </p:spTree>
    <p:extLst>
      <p:ext uri="{BB962C8B-B14F-4D97-AF65-F5344CB8AC3E}">
        <p14:creationId xmlns:p14="http://schemas.microsoft.com/office/powerpoint/2010/main" val="376151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2105CB83-C048-679C-7B61-E16D4A77AF86}"/>
              </a:ext>
            </a:extLst>
          </p:cNvPr>
          <p:cNvGraphicFramePr>
            <a:graphicFrameLocks noGrp="1"/>
          </p:cNvGraphicFramePr>
          <p:nvPr>
            <p:extLst>
              <p:ext uri="{D42A27DB-BD31-4B8C-83A1-F6EECF244321}">
                <p14:modId xmlns:p14="http://schemas.microsoft.com/office/powerpoint/2010/main" val="3664480824"/>
              </p:ext>
            </p:extLst>
          </p:nvPr>
        </p:nvGraphicFramePr>
        <p:xfrm>
          <a:off x="567635" y="447537"/>
          <a:ext cx="4775200" cy="2146300"/>
        </p:xfrm>
        <a:graphic>
          <a:graphicData uri="http://schemas.openxmlformats.org/drawingml/2006/table">
            <a:tbl>
              <a:tblPr>
                <a:tableStyleId>{5C22544A-7EE6-4342-B048-85BDC9FD1C3A}</a:tableStyleId>
              </a:tblPr>
              <a:tblGrid>
                <a:gridCol w="1077041">
                  <a:extLst>
                    <a:ext uri="{9D8B030D-6E8A-4147-A177-3AD203B41FA5}">
                      <a16:colId xmlns:a16="http://schemas.microsoft.com/office/drawing/2014/main" val="406820861"/>
                    </a:ext>
                  </a:extLst>
                </a:gridCol>
                <a:gridCol w="2096894">
                  <a:extLst>
                    <a:ext uri="{9D8B030D-6E8A-4147-A177-3AD203B41FA5}">
                      <a16:colId xmlns:a16="http://schemas.microsoft.com/office/drawing/2014/main" val="34309256"/>
                    </a:ext>
                  </a:extLst>
                </a:gridCol>
                <a:gridCol w="1601265">
                  <a:extLst>
                    <a:ext uri="{9D8B030D-6E8A-4147-A177-3AD203B41FA5}">
                      <a16:colId xmlns:a16="http://schemas.microsoft.com/office/drawing/2014/main" val="3082240118"/>
                    </a:ext>
                  </a:extLst>
                </a:gridCol>
              </a:tblGrid>
              <a:tr h="279400">
                <a:tc gridSpan="3">
                  <a:txBody>
                    <a:bodyPr/>
                    <a:lstStyle/>
                    <a:p>
                      <a:pPr algn="ctr" fontAlgn="b"/>
                      <a:r>
                        <a:rPr lang="es-AR" sz="1600" u="none" strike="noStrike">
                          <a:effectLst/>
                        </a:rPr>
                        <a:t>TABLA - FALTAS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600043595"/>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4174492"/>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4985913"/>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falta_id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5544902"/>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fecha_falta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3393830"/>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0908659"/>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2363761"/>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preceptor_id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INT, NOT NULL, AI</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5729261"/>
                  </a:ext>
                </a:extLst>
              </a:tr>
            </a:tbl>
          </a:graphicData>
        </a:graphic>
      </p:graphicFrame>
      <p:graphicFrame>
        <p:nvGraphicFramePr>
          <p:cNvPr id="5" name="Tabla 4">
            <a:extLst>
              <a:ext uri="{FF2B5EF4-FFF2-40B4-BE49-F238E27FC236}">
                <a16:creationId xmlns:a16="http://schemas.microsoft.com/office/drawing/2014/main" id="{8FB56DFE-22C6-E664-B8A1-70A793447B9D}"/>
              </a:ext>
            </a:extLst>
          </p:cNvPr>
          <p:cNvGraphicFramePr>
            <a:graphicFrameLocks noGrp="1"/>
          </p:cNvGraphicFramePr>
          <p:nvPr>
            <p:extLst>
              <p:ext uri="{D42A27DB-BD31-4B8C-83A1-F6EECF244321}">
                <p14:modId xmlns:p14="http://schemas.microsoft.com/office/powerpoint/2010/main" val="1365440988"/>
              </p:ext>
            </p:extLst>
          </p:nvPr>
        </p:nvGraphicFramePr>
        <p:xfrm>
          <a:off x="567635" y="3429000"/>
          <a:ext cx="4775200" cy="2679700"/>
        </p:xfrm>
        <a:graphic>
          <a:graphicData uri="http://schemas.openxmlformats.org/drawingml/2006/table">
            <a:tbl>
              <a:tblPr>
                <a:tableStyleId>{5C22544A-7EE6-4342-B048-85BDC9FD1C3A}</a:tableStyleId>
              </a:tblPr>
              <a:tblGrid>
                <a:gridCol w="1077041">
                  <a:extLst>
                    <a:ext uri="{9D8B030D-6E8A-4147-A177-3AD203B41FA5}">
                      <a16:colId xmlns:a16="http://schemas.microsoft.com/office/drawing/2014/main" val="3672397054"/>
                    </a:ext>
                  </a:extLst>
                </a:gridCol>
                <a:gridCol w="2096894">
                  <a:extLst>
                    <a:ext uri="{9D8B030D-6E8A-4147-A177-3AD203B41FA5}">
                      <a16:colId xmlns:a16="http://schemas.microsoft.com/office/drawing/2014/main" val="3971284796"/>
                    </a:ext>
                  </a:extLst>
                </a:gridCol>
                <a:gridCol w="1601265">
                  <a:extLst>
                    <a:ext uri="{9D8B030D-6E8A-4147-A177-3AD203B41FA5}">
                      <a16:colId xmlns:a16="http://schemas.microsoft.com/office/drawing/2014/main" val="1122017142"/>
                    </a:ext>
                  </a:extLst>
                </a:gridCol>
              </a:tblGrid>
              <a:tr h="279400">
                <a:tc gridSpan="3">
                  <a:txBody>
                    <a:bodyPr/>
                    <a:lstStyle/>
                    <a:p>
                      <a:pPr algn="ctr" fontAlgn="b"/>
                      <a:r>
                        <a:rPr lang="es-AR" sz="1600" u="none" strike="noStrike">
                          <a:effectLst/>
                        </a:rPr>
                        <a:t>TABLA - AMONESTACIONES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621423474"/>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5514433"/>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6648185"/>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amonestacion_id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848316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fecha_amonestacion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85488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2614005"/>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profesor_id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260089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cantidad_amonestacion</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tinyINT</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740336"/>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motivo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VARCHAR(300)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590625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INT, NOT NULL, AI</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7879698"/>
                  </a:ext>
                </a:extLst>
              </a:tr>
            </a:tbl>
          </a:graphicData>
        </a:graphic>
      </p:graphicFrame>
      <p:sp>
        <p:nvSpPr>
          <p:cNvPr id="6" name="CuadroTexto 5">
            <a:extLst>
              <a:ext uri="{FF2B5EF4-FFF2-40B4-BE49-F238E27FC236}">
                <a16:creationId xmlns:a16="http://schemas.microsoft.com/office/drawing/2014/main" id="{E30DAADE-C829-6AAE-852F-03E181D74AC1}"/>
              </a:ext>
            </a:extLst>
          </p:cNvPr>
          <p:cNvSpPr txBox="1"/>
          <p:nvPr/>
        </p:nvSpPr>
        <p:spPr>
          <a:xfrm>
            <a:off x="5774635" y="397302"/>
            <a:ext cx="5446643" cy="2246769"/>
          </a:xfrm>
          <a:prstGeom prst="rect">
            <a:avLst/>
          </a:prstGeom>
          <a:noFill/>
        </p:spPr>
        <p:txBody>
          <a:bodyPr wrap="square" rtlCol="0">
            <a:spAutoFit/>
          </a:bodyPr>
          <a:lstStyle/>
          <a:p>
            <a:pPr algn="just"/>
            <a:r>
              <a:rPr lang="es-AR" sz="2000" dirty="0"/>
              <a:t>La tabla “faltas” servirá controlar la cantidad de faltas que van acumulando los alumnos y así poder hacer un seguimiento de las mismas e informar sus padres cuando ocurran para que hagan una devolución al instituto del porqué de las mismas.</a:t>
            </a:r>
          </a:p>
          <a:p>
            <a:pPr algn="just"/>
            <a:r>
              <a:rPr lang="es-AR" sz="2000" dirty="0"/>
              <a:t>Se relaciona con las tablas “alumnos”, “padres” y “preceptores”</a:t>
            </a:r>
          </a:p>
        </p:txBody>
      </p:sp>
      <p:sp>
        <p:nvSpPr>
          <p:cNvPr id="7" name="CuadroTexto 6">
            <a:extLst>
              <a:ext uri="{FF2B5EF4-FFF2-40B4-BE49-F238E27FC236}">
                <a16:creationId xmlns:a16="http://schemas.microsoft.com/office/drawing/2014/main" id="{7D19F7B1-AA63-544D-911A-393A3D10A75F}"/>
              </a:ext>
            </a:extLst>
          </p:cNvPr>
          <p:cNvSpPr txBox="1"/>
          <p:nvPr/>
        </p:nvSpPr>
        <p:spPr>
          <a:xfrm>
            <a:off x="5774635" y="3511563"/>
            <a:ext cx="5446643" cy="2554545"/>
          </a:xfrm>
          <a:prstGeom prst="rect">
            <a:avLst/>
          </a:prstGeom>
          <a:noFill/>
        </p:spPr>
        <p:txBody>
          <a:bodyPr wrap="square" rtlCol="0">
            <a:spAutoFit/>
          </a:bodyPr>
          <a:lstStyle/>
          <a:p>
            <a:pPr algn="just"/>
            <a:r>
              <a:rPr lang="es-AR" sz="2000" dirty="0"/>
              <a:t>La tabla “amonestaciones” servirá controlar la cantidad de amonestaciones que van acumulando los alumnos y el porqué de esas sanciones, para así poder hacer un seguimiento de las mismas e informar sus padres cuando ocurran y tomen las medidas oportunas.</a:t>
            </a:r>
          </a:p>
          <a:p>
            <a:pPr algn="just"/>
            <a:r>
              <a:rPr lang="es-AR" sz="2000" dirty="0"/>
              <a:t>Se relaciona con las tablas “alumnos”, “padres” y “profesores”</a:t>
            </a:r>
          </a:p>
        </p:txBody>
      </p:sp>
      <p:pic>
        <p:nvPicPr>
          <p:cNvPr id="8" name="Imagen 7">
            <a:extLst>
              <a:ext uri="{FF2B5EF4-FFF2-40B4-BE49-F238E27FC236}">
                <a16:creationId xmlns:a16="http://schemas.microsoft.com/office/drawing/2014/main" id="{35A8EDB8-FF56-806B-B44E-D55AB4B4B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127164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422A36E8-B0C0-674D-4F84-FAAAC4C6B27B}"/>
              </a:ext>
            </a:extLst>
          </p:cNvPr>
          <p:cNvGraphicFramePr>
            <a:graphicFrameLocks noGrp="1"/>
          </p:cNvGraphicFramePr>
          <p:nvPr>
            <p:extLst>
              <p:ext uri="{D42A27DB-BD31-4B8C-83A1-F6EECF244321}">
                <p14:modId xmlns:p14="http://schemas.microsoft.com/office/powerpoint/2010/main" val="4132594269"/>
              </p:ext>
            </p:extLst>
          </p:nvPr>
        </p:nvGraphicFramePr>
        <p:xfrm>
          <a:off x="807002" y="297898"/>
          <a:ext cx="4356100" cy="2425700"/>
        </p:xfrm>
        <a:graphic>
          <a:graphicData uri="http://schemas.openxmlformats.org/drawingml/2006/table">
            <a:tbl>
              <a:tblPr>
                <a:tableStyleId>{5C22544A-7EE6-4342-B048-85BDC9FD1C3A}</a:tableStyleId>
              </a:tblPr>
              <a:tblGrid>
                <a:gridCol w="1077110">
                  <a:extLst>
                    <a:ext uri="{9D8B030D-6E8A-4147-A177-3AD203B41FA5}">
                      <a16:colId xmlns:a16="http://schemas.microsoft.com/office/drawing/2014/main" val="2203766378"/>
                    </a:ext>
                  </a:extLst>
                </a:gridCol>
                <a:gridCol w="1563239">
                  <a:extLst>
                    <a:ext uri="{9D8B030D-6E8A-4147-A177-3AD203B41FA5}">
                      <a16:colId xmlns:a16="http://schemas.microsoft.com/office/drawing/2014/main" val="4177606914"/>
                    </a:ext>
                  </a:extLst>
                </a:gridCol>
                <a:gridCol w="1715751">
                  <a:extLst>
                    <a:ext uri="{9D8B030D-6E8A-4147-A177-3AD203B41FA5}">
                      <a16:colId xmlns:a16="http://schemas.microsoft.com/office/drawing/2014/main" val="367569123"/>
                    </a:ext>
                  </a:extLst>
                </a:gridCol>
              </a:tblGrid>
              <a:tr h="279400">
                <a:tc gridSpan="3">
                  <a:txBody>
                    <a:bodyPr/>
                    <a:lstStyle/>
                    <a:p>
                      <a:pPr algn="ctr" fontAlgn="b"/>
                      <a:r>
                        <a:rPr lang="es-AR" sz="1600" u="none" strike="noStrike">
                          <a:effectLst/>
                        </a:rPr>
                        <a:t>TABLA - NOTAS</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445632356"/>
                  </a:ext>
                </a:extLst>
              </a:tr>
              <a:tr h="2794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3586743"/>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4981591"/>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nota_id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21239"/>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fecha_nota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9166717"/>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9054690"/>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materia_id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7990559"/>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profesor_id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304185"/>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nota_numerica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NUMERIC(2,2)</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7798955"/>
                  </a:ext>
                </a:extLst>
              </a:tr>
            </a:tbl>
          </a:graphicData>
        </a:graphic>
      </p:graphicFrame>
      <p:graphicFrame>
        <p:nvGraphicFramePr>
          <p:cNvPr id="5" name="Tabla 4">
            <a:extLst>
              <a:ext uri="{FF2B5EF4-FFF2-40B4-BE49-F238E27FC236}">
                <a16:creationId xmlns:a16="http://schemas.microsoft.com/office/drawing/2014/main" id="{AC565242-E1EF-BBE9-F589-FF7F9B22ABA8}"/>
              </a:ext>
            </a:extLst>
          </p:cNvPr>
          <p:cNvGraphicFramePr>
            <a:graphicFrameLocks noGrp="1"/>
          </p:cNvGraphicFramePr>
          <p:nvPr>
            <p:extLst>
              <p:ext uri="{D42A27DB-BD31-4B8C-83A1-F6EECF244321}">
                <p14:modId xmlns:p14="http://schemas.microsoft.com/office/powerpoint/2010/main" val="381508226"/>
              </p:ext>
            </p:extLst>
          </p:nvPr>
        </p:nvGraphicFramePr>
        <p:xfrm>
          <a:off x="807002" y="3163487"/>
          <a:ext cx="4356099" cy="3396615"/>
        </p:xfrm>
        <a:graphic>
          <a:graphicData uri="http://schemas.openxmlformats.org/drawingml/2006/table">
            <a:tbl>
              <a:tblPr>
                <a:tableStyleId>{5C22544A-7EE6-4342-B048-85BDC9FD1C3A}</a:tableStyleId>
              </a:tblPr>
              <a:tblGrid>
                <a:gridCol w="982513">
                  <a:extLst>
                    <a:ext uri="{9D8B030D-6E8A-4147-A177-3AD203B41FA5}">
                      <a16:colId xmlns:a16="http://schemas.microsoft.com/office/drawing/2014/main" val="2658384042"/>
                    </a:ext>
                  </a:extLst>
                </a:gridCol>
                <a:gridCol w="1912858">
                  <a:extLst>
                    <a:ext uri="{9D8B030D-6E8A-4147-A177-3AD203B41FA5}">
                      <a16:colId xmlns:a16="http://schemas.microsoft.com/office/drawing/2014/main" val="1241096594"/>
                    </a:ext>
                  </a:extLst>
                </a:gridCol>
                <a:gridCol w="1460728">
                  <a:extLst>
                    <a:ext uri="{9D8B030D-6E8A-4147-A177-3AD203B41FA5}">
                      <a16:colId xmlns:a16="http://schemas.microsoft.com/office/drawing/2014/main" val="688084001"/>
                    </a:ext>
                  </a:extLst>
                </a:gridCol>
              </a:tblGrid>
              <a:tr h="279400">
                <a:tc gridSpan="3">
                  <a:txBody>
                    <a:bodyPr/>
                    <a:lstStyle/>
                    <a:p>
                      <a:pPr algn="ctr" fontAlgn="b"/>
                      <a:r>
                        <a:rPr lang="es-AR" sz="1600" u="none" strike="noStrike">
                          <a:effectLst/>
                        </a:rPr>
                        <a:t>TABLA - PAGOS_CUOTA</a:t>
                      </a:r>
                      <a:endParaRPr lang="es-AR" sz="16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135275603"/>
                  </a:ext>
                </a:extLst>
              </a:tr>
              <a:tr h="266700">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8954886"/>
                  </a:ext>
                </a:extLst>
              </a:tr>
              <a:tr h="266700">
                <a:tc>
                  <a:txBody>
                    <a:bodyPr/>
                    <a:lstStyle/>
                    <a:p>
                      <a:pPr algn="ctr" fontAlgn="b"/>
                      <a:r>
                        <a:rPr lang="es-AR" sz="1600" u="none" strike="noStrike">
                          <a:effectLst/>
                        </a:rPr>
                        <a:t>TIPO CLAVE</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CAMPO</a:t>
                      </a:r>
                      <a:endParaRPr lang="es-AR"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TIPO CAMPO</a:t>
                      </a:r>
                      <a:endParaRPr lang="es-AR"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8937920"/>
                  </a:ext>
                </a:extLst>
              </a:tr>
              <a:tr h="266700">
                <a:tc>
                  <a:txBody>
                    <a:bodyPr/>
                    <a:lstStyle/>
                    <a:p>
                      <a:pPr algn="ctr" fontAlgn="b"/>
                      <a:r>
                        <a:rPr lang="es-AR" sz="1600" u="none" strike="noStrike">
                          <a:effectLst/>
                        </a:rPr>
                        <a:t>PK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pago_id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468945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fecha_pago</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8116876"/>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alumno_id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8032881"/>
                  </a:ext>
                </a:extLst>
              </a:tr>
              <a:tr h="266700">
                <a:tc>
                  <a:txBody>
                    <a:bodyPr/>
                    <a:lstStyle/>
                    <a:p>
                      <a:pPr algn="ctr" fontAlgn="b"/>
                      <a:r>
                        <a:rPr lang="es-AR" sz="1600" u="none" strike="noStrike">
                          <a:effectLst/>
                        </a:rPr>
                        <a:t>FK</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padre_id</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INT, NOT NULL, AI</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1485050"/>
                  </a:ext>
                </a:extLst>
              </a:tr>
              <a:tr h="2667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num_tarjeta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NUMERIC(16,0)</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8048548"/>
                  </a:ext>
                </a:extLst>
              </a:tr>
              <a:tr h="2794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vto_tarjeta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DATE</a:t>
                      </a:r>
                      <a:endParaRPr lang="es-AR"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3784445"/>
                  </a:ext>
                </a:extLst>
              </a:tr>
              <a:tr h="279400">
                <a:tc>
                  <a:txBody>
                    <a:bodyPr/>
                    <a:lstStyle/>
                    <a:p>
                      <a:pPr algn="ctr" fontAlgn="b"/>
                      <a:r>
                        <a:rPr lang="es-AR" sz="1600" u="none" strike="noStrike">
                          <a:effectLst/>
                        </a:rPr>
                        <a:t>--</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a:effectLst/>
                        </a:rPr>
                        <a:t>codseg_tarjeta</a:t>
                      </a:r>
                      <a:endParaRPr lang="es-AR"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600" u="none" strike="noStrike" dirty="0">
                          <a:effectLst/>
                        </a:rPr>
                        <a:t>NUMERIC(3,0)</a:t>
                      </a:r>
                      <a:endParaRPr lang="es-AR"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2132163"/>
                  </a:ext>
                </a:extLst>
              </a:tr>
            </a:tbl>
          </a:graphicData>
        </a:graphic>
      </p:graphicFrame>
      <p:sp>
        <p:nvSpPr>
          <p:cNvPr id="6" name="CuadroTexto 5">
            <a:extLst>
              <a:ext uri="{FF2B5EF4-FFF2-40B4-BE49-F238E27FC236}">
                <a16:creationId xmlns:a16="http://schemas.microsoft.com/office/drawing/2014/main" id="{84C794AC-4316-41B6-D6A2-B1A056BE528A}"/>
              </a:ext>
            </a:extLst>
          </p:cNvPr>
          <p:cNvSpPr txBox="1"/>
          <p:nvPr/>
        </p:nvSpPr>
        <p:spPr>
          <a:xfrm>
            <a:off x="5774635" y="397302"/>
            <a:ext cx="5446643" cy="2246769"/>
          </a:xfrm>
          <a:prstGeom prst="rect">
            <a:avLst/>
          </a:prstGeom>
          <a:noFill/>
        </p:spPr>
        <p:txBody>
          <a:bodyPr wrap="square" rtlCol="0">
            <a:spAutoFit/>
          </a:bodyPr>
          <a:lstStyle/>
          <a:p>
            <a:pPr algn="just"/>
            <a:r>
              <a:rPr lang="es-AR" sz="2000" dirty="0"/>
              <a:t>La tabla “notas” servirá para albergar las notas que vayan obteniendo los alumnos en las diferentes materias que vayan cursando los mismos, para así tener un control del desempeño del alumno en su carrera académica en el instituto.</a:t>
            </a:r>
          </a:p>
          <a:p>
            <a:pPr algn="just"/>
            <a:r>
              <a:rPr lang="es-AR" sz="2000" dirty="0"/>
              <a:t>Se relaciona con las tablas “alumnos”, “materias” y “profesores”</a:t>
            </a:r>
          </a:p>
        </p:txBody>
      </p:sp>
      <p:sp>
        <p:nvSpPr>
          <p:cNvPr id="7" name="CuadroTexto 6">
            <a:extLst>
              <a:ext uri="{FF2B5EF4-FFF2-40B4-BE49-F238E27FC236}">
                <a16:creationId xmlns:a16="http://schemas.microsoft.com/office/drawing/2014/main" id="{19C3ADE6-8D31-BB2E-C9EA-48FDFC838F7D}"/>
              </a:ext>
            </a:extLst>
          </p:cNvPr>
          <p:cNvSpPr txBox="1"/>
          <p:nvPr/>
        </p:nvSpPr>
        <p:spPr>
          <a:xfrm>
            <a:off x="5774634" y="3166331"/>
            <a:ext cx="5446643" cy="1323439"/>
          </a:xfrm>
          <a:prstGeom prst="rect">
            <a:avLst/>
          </a:prstGeom>
          <a:noFill/>
        </p:spPr>
        <p:txBody>
          <a:bodyPr wrap="square" rtlCol="0">
            <a:spAutoFit/>
          </a:bodyPr>
          <a:lstStyle/>
          <a:p>
            <a:pPr algn="just"/>
            <a:r>
              <a:rPr lang="es-AR" sz="2000" dirty="0"/>
              <a:t>La tabla “</a:t>
            </a:r>
            <a:r>
              <a:rPr lang="es-AR" sz="2000" dirty="0" err="1"/>
              <a:t>pagos_cuota</a:t>
            </a:r>
            <a:r>
              <a:rPr lang="es-AR" sz="2000" dirty="0"/>
              <a:t>” servirá para controlar que los alumnos estén al corriente de los pagos de las mensualidades que exige el instituto. </a:t>
            </a:r>
          </a:p>
          <a:p>
            <a:pPr algn="just"/>
            <a:r>
              <a:rPr lang="es-AR" sz="2000" dirty="0"/>
              <a:t>Se relaciona con las tablas “alumnos”, y “padres”</a:t>
            </a:r>
          </a:p>
        </p:txBody>
      </p:sp>
      <p:pic>
        <p:nvPicPr>
          <p:cNvPr id="8" name="Imagen 7">
            <a:extLst>
              <a:ext uri="{FF2B5EF4-FFF2-40B4-BE49-F238E27FC236}">
                <a16:creationId xmlns:a16="http://schemas.microsoft.com/office/drawing/2014/main" id="{D174A033-4826-A76F-702F-983980840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849" y="6214095"/>
            <a:ext cx="1080157" cy="643905"/>
          </a:xfrm>
          <a:prstGeom prst="rect">
            <a:avLst/>
          </a:prstGeom>
        </p:spPr>
      </p:pic>
    </p:spTree>
    <p:extLst>
      <p:ext uri="{BB962C8B-B14F-4D97-AF65-F5344CB8AC3E}">
        <p14:creationId xmlns:p14="http://schemas.microsoft.com/office/powerpoint/2010/main" val="23833540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367</TotalTime>
  <Words>3629</Words>
  <Application>Microsoft Macintosh PowerPoint</Application>
  <PresentationFormat>Panorámica</PresentationFormat>
  <Paragraphs>444</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Söhne</vt:lpstr>
      <vt:lpstr>Tema de Office</vt:lpstr>
      <vt:lpstr>Presentación de PowerPoint</vt:lpstr>
      <vt:lpstr>Introducción y Objetivo</vt:lpstr>
      <vt:lpstr>Situación problemática</vt:lpstr>
      <vt:lpstr>Modelo de negocio</vt:lpstr>
      <vt:lpstr>Diagrama Entidad - Relación</vt:lpstr>
      <vt:lpstr>Tablas del modelo relacional</vt:lpstr>
      <vt:lpstr>Presentación de PowerPoint</vt:lpstr>
      <vt:lpstr>Presentación de PowerPoint</vt:lpstr>
      <vt:lpstr>Presentación de PowerPoint</vt:lpstr>
      <vt:lpstr>Presentación de PowerPoint</vt:lpstr>
      <vt:lpstr>Presentación de PowerPoint</vt:lpstr>
      <vt:lpstr>Scripts de creación de objetos. Tablas Vista</vt:lpstr>
      <vt:lpstr>Presentación de PowerPoint</vt:lpstr>
      <vt:lpstr>Presentación de PowerPoint</vt:lpstr>
      <vt:lpstr>Presentación de PowerPoint</vt:lpstr>
      <vt:lpstr>Presentación de PowerPoint</vt:lpstr>
      <vt:lpstr>Funciones</vt:lpstr>
      <vt:lpstr>Presentación de PowerPoint</vt:lpstr>
      <vt:lpstr>Store Procedures</vt:lpstr>
      <vt:lpstr>Presentación de PowerPoint</vt:lpstr>
      <vt:lpstr>Triggers</vt:lpstr>
      <vt:lpstr>Presentación de PowerPoint</vt:lpstr>
      <vt:lpstr>Script de inserción de datos.</vt:lpstr>
      <vt:lpstr>Informes generados en base a la información obtenida por la BB.DD</vt:lpstr>
      <vt:lpstr>Presentación de PowerPoint</vt:lpstr>
      <vt:lpstr>Presentación de PowerPoint</vt:lpstr>
      <vt:lpstr>Herramientas y tecnologías usadas.</vt:lpstr>
      <vt:lpstr>Futuras líneas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Emiliano</dc:creator>
  <cp:lastModifiedBy>Microsoft Office User</cp:lastModifiedBy>
  <cp:revision>52</cp:revision>
  <dcterms:created xsi:type="dcterms:W3CDTF">2022-12-26T20:24:53Z</dcterms:created>
  <dcterms:modified xsi:type="dcterms:W3CDTF">2023-03-14T13:29:25Z</dcterms:modified>
</cp:coreProperties>
</file>