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1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4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1D5D-1973-4581-8627-CD74112E3B2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6098-3135-459F-BB55-ADB07EC23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 MLE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Regression Parameters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3260199"/>
          </a:xfrm>
        </p:spPr>
        <p:txBody>
          <a:bodyPr>
            <a:normAutofit/>
          </a:bodyPr>
          <a:lstStyle/>
          <a:p>
            <a:endParaRPr lang="en-US" sz="24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494745"/>
            <a:ext cx="11713028" cy="4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5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Regression Parameters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3260199"/>
          </a:xfrm>
        </p:spPr>
        <p:txBody>
          <a:bodyPr>
            <a:normAutofit/>
          </a:bodyPr>
          <a:lstStyle/>
          <a:p>
            <a:endParaRPr lang="en-US" sz="2400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19199"/>
            <a:ext cx="10874829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2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values of </a:t>
            </a:r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,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smtClean="0"/>
              <a:t>and  </a:t>
            </a:r>
            <a:r>
              <a:rPr lang="el-GR" smtClean="0"/>
              <a:t>σ </a:t>
            </a:r>
            <a:r>
              <a:rPr lang="en-US" dirty="0" smtClean="0"/>
              <a:t>that maximizes the likelihood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Parameters of Normal distribution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70371" cy="3260199"/>
          </a:xfrm>
        </p:spPr>
        <p:txBody>
          <a:bodyPr/>
          <a:lstStyle/>
          <a:p>
            <a:r>
              <a:rPr lang="en-US" dirty="0" smtClean="0"/>
              <a:t>Let us make assumption that variable x follows normal distributed</a:t>
            </a:r>
          </a:p>
          <a:p>
            <a:r>
              <a:rPr lang="en-US" dirty="0" smtClean="0"/>
              <a:t>Density function of normal distribution with mean </a:t>
            </a:r>
            <a:r>
              <a:rPr lang="el-GR" dirty="0" smtClean="0"/>
              <a:t>μ</a:t>
            </a:r>
            <a:r>
              <a:rPr lang="en-US" dirty="0" smtClean="0"/>
              <a:t> and variance </a:t>
            </a:r>
            <a:r>
              <a:rPr lang="el-GR" dirty="0" smtClean="0"/>
              <a:t>σ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is  given by 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740038"/>
            <a:ext cx="7326085" cy="10279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0591"/>
              </p:ext>
            </p:extLst>
          </p:nvPr>
        </p:nvGraphicFramePr>
        <p:xfrm>
          <a:off x="8708571" y="1690688"/>
          <a:ext cx="3824514" cy="339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257">
                  <a:extLst>
                    <a:ext uri="{9D8B030D-6E8A-4147-A177-3AD203B41FA5}">
                      <a16:colId xmlns:a16="http://schemas.microsoft.com/office/drawing/2014/main" val="2660588925"/>
                    </a:ext>
                  </a:extLst>
                </a:gridCol>
                <a:gridCol w="1912257">
                  <a:extLst>
                    <a:ext uri="{9D8B030D-6E8A-4147-A177-3AD203B41FA5}">
                      <a16:colId xmlns:a16="http://schemas.microsoft.com/office/drawing/2014/main" val="2470612136"/>
                    </a:ext>
                  </a:extLst>
                </a:gridCol>
              </a:tblGrid>
              <a:tr h="5658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86831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78358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57446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61105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87717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8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1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Parameters of Normal distribution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64486" cy="3260199"/>
          </a:xfrm>
        </p:spPr>
        <p:txBody>
          <a:bodyPr/>
          <a:lstStyle/>
          <a:p>
            <a:r>
              <a:rPr lang="en-US" dirty="0" smtClean="0"/>
              <a:t>The data is plotted on a horizontal line </a:t>
            </a:r>
          </a:p>
          <a:p>
            <a:r>
              <a:rPr lang="en-US" sz="2400" dirty="0" smtClean="0"/>
              <a:t>Think which distribution A or B , is more likely to have generated the data?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47" y="3309257"/>
            <a:ext cx="4251553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1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3260199"/>
          </a:xfrm>
        </p:spPr>
        <p:txBody>
          <a:bodyPr/>
          <a:lstStyle/>
          <a:p>
            <a:r>
              <a:rPr lang="en-US" dirty="0" smtClean="0"/>
              <a:t>Answer is A because the data are cluster around the center of the distribution A, but not around the center of distribution B</a:t>
            </a:r>
          </a:p>
          <a:p>
            <a:r>
              <a:rPr lang="en-US" dirty="0" smtClean="0"/>
              <a:t>Hence by looking at the data it is possible to find the distribution that is most likely to have generated the data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0" y="3823081"/>
            <a:ext cx="4251553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Procedure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3260199"/>
          </a:xfrm>
        </p:spPr>
        <p:txBody>
          <a:bodyPr/>
          <a:lstStyle/>
          <a:p>
            <a:r>
              <a:rPr lang="en-US" dirty="0" smtClean="0"/>
              <a:t>MLE starts with computing the likelihood contribution of each observation </a:t>
            </a:r>
          </a:p>
          <a:p>
            <a:r>
              <a:rPr lang="en-US" sz="2400" dirty="0" smtClean="0"/>
              <a:t>likelihood contribution is the height of the density function</a:t>
            </a:r>
          </a:p>
          <a:p>
            <a:r>
              <a:rPr lang="en-US" sz="2400" dirty="0" smtClean="0"/>
              <a:t>We use 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to denote the likelihood contribution of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observation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0" y="3823081"/>
            <a:ext cx="4251553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Illustration of Likelihood contribution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58" y="1690688"/>
            <a:ext cx="9263742" cy="49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1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Procedure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3260199"/>
          </a:xfrm>
        </p:spPr>
        <p:txBody>
          <a:bodyPr/>
          <a:lstStyle/>
          <a:p>
            <a:r>
              <a:rPr lang="en-US" dirty="0" smtClean="0"/>
              <a:t>Multiply the likelihood contribution of all observations. This is called likelihood function. We use notation L</a:t>
            </a:r>
          </a:p>
          <a:p>
            <a:endParaRPr lang="en-US" dirty="0" smtClean="0"/>
          </a:p>
          <a:p>
            <a:r>
              <a:rPr lang="en-US" dirty="0" smtClean="0"/>
              <a:t>likelihood function L = 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our example , n=5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2677886"/>
            <a:ext cx="5200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0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84" y="1088571"/>
            <a:ext cx="10874829" cy="326019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baseline="3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3" y="674915"/>
            <a:ext cx="11713029" cy="61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4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Regression Parameters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3260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Model such as y=</a:t>
            </a:r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+ u can be estimated using MLE</a:t>
            </a:r>
          </a:p>
          <a:p>
            <a:r>
              <a:rPr lang="en-US" dirty="0"/>
              <a:t>u</a:t>
            </a:r>
            <a:r>
              <a:rPr lang="en-US" dirty="0" smtClean="0"/>
              <a:t> is error term</a:t>
            </a:r>
          </a:p>
          <a:p>
            <a:r>
              <a:rPr lang="en-US" dirty="0" smtClean="0"/>
              <a:t>Assume that u follows normal distribution with mean 0 and variance </a:t>
            </a:r>
            <a:r>
              <a:rPr lang="el-GR" sz="2400" dirty="0" smtClean="0"/>
              <a:t>σ</a:t>
            </a:r>
            <a:r>
              <a:rPr lang="en-US" sz="2000" baseline="30000" dirty="0" smtClean="0"/>
              <a:t>2</a:t>
            </a:r>
            <a:endParaRPr lang="en-US" sz="2400" dirty="0" smtClean="0"/>
          </a:p>
          <a:p>
            <a:r>
              <a:rPr lang="en-US" sz="2400" dirty="0" smtClean="0"/>
              <a:t>We can write the model as  </a:t>
            </a:r>
          </a:p>
          <a:p>
            <a:pPr marL="0" indent="0">
              <a:buNone/>
            </a:pPr>
            <a:r>
              <a:rPr lang="en-US" sz="2400" dirty="0" smtClean="0"/>
              <a:t>      u = y – (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x)</a:t>
            </a:r>
          </a:p>
          <a:p>
            <a:pPr marL="0" indent="0">
              <a:buNone/>
            </a:pPr>
            <a:r>
              <a:rPr lang="en-US" sz="2400" dirty="0" smtClean="0"/>
              <a:t>This means that y – (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x) follows normal distribution with mean 0 and variance </a:t>
            </a:r>
            <a:r>
              <a:rPr lang="el-GR" sz="2000" dirty="0" smtClean="0"/>
              <a:t>σ</a:t>
            </a:r>
            <a:r>
              <a:rPr lang="en-US" sz="1800" baseline="30000" dirty="0" smtClean="0"/>
              <a:t>2</a:t>
            </a:r>
          </a:p>
          <a:p>
            <a:pPr marL="0" indent="0">
              <a:buNone/>
            </a:pPr>
            <a:r>
              <a:rPr lang="en-US" sz="2400" dirty="0" smtClean="0"/>
              <a:t>The likelihood contribution of each data point is the height of the density function at the data points y –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x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58338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321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Maximum Likelihood Estimation MLE</vt:lpstr>
      <vt:lpstr>Estimation of Parameters of Normal distribution</vt:lpstr>
      <vt:lpstr>Estimation of Parameters of Normal distribution</vt:lpstr>
      <vt:lpstr>Answer</vt:lpstr>
      <vt:lpstr>Estimation Procedure</vt:lpstr>
      <vt:lpstr>Graphical Illustration of Likelihood contribution</vt:lpstr>
      <vt:lpstr>Estimation Procedure</vt:lpstr>
      <vt:lpstr>PowerPoint Presentation</vt:lpstr>
      <vt:lpstr>Estimation of Regression Parameters</vt:lpstr>
      <vt:lpstr>Estimation of Regression Parameters</vt:lpstr>
      <vt:lpstr>Estimation of Regression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 Estimation MLE</dc:title>
  <dc:creator>win</dc:creator>
  <cp:lastModifiedBy>win</cp:lastModifiedBy>
  <cp:revision>12</cp:revision>
  <dcterms:created xsi:type="dcterms:W3CDTF">2021-09-06T05:00:47Z</dcterms:created>
  <dcterms:modified xsi:type="dcterms:W3CDTF">2021-09-12T16:52:39Z</dcterms:modified>
</cp:coreProperties>
</file>