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6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03106-7A53-4DE3-878A-3A76E5548FD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B30B1C-1B63-4995-8E99-1E7B7D8B9D88}">
      <dgm:prSet/>
      <dgm:spPr/>
      <dgm:t>
        <a:bodyPr/>
        <a:lstStyle/>
        <a:p>
          <a:r>
            <a:rPr lang="en-US"/>
            <a:t>The dataset for this competition (both train and test) was generated from a deep learning model trained on the Predict Students' Dropout and Academic Success dataset.</a:t>
          </a:r>
        </a:p>
      </dgm:t>
    </dgm:pt>
    <dgm:pt modelId="{0DF78545-6194-4FD2-8D04-69764F1DEABE}" type="parTrans" cxnId="{41FCC284-8C13-4EDE-8171-9230EA809D8A}">
      <dgm:prSet/>
      <dgm:spPr/>
      <dgm:t>
        <a:bodyPr/>
        <a:lstStyle/>
        <a:p>
          <a:endParaRPr lang="en-US"/>
        </a:p>
      </dgm:t>
    </dgm:pt>
    <dgm:pt modelId="{3A435C2C-9717-464F-B713-F6839A6FADFB}" type="sibTrans" cxnId="{41FCC284-8C13-4EDE-8171-9230EA809D8A}">
      <dgm:prSet/>
      <dgm:spPr/>
      <dgm:t>
        <a:bodyPr/>
        <a:lstStyle/>
        <a:p>
          <a:endParaRPr lang="en-US"/>
        </a:p>
      </dgm:t>
    </dgm:pt>
    <dgm:pt modelId="{F5582D9D-50BD-42C3-9E70-76351481EA1C}">
      <dgm:prSet/>
      <dgm:spPr/>
      <dgm:t>
        <a:bodyPr/>
        <a:lstStyle/>
        <a:p>
          <a:r>
            <a:rPr lang="en-US"/>
            <a:t>Training dataset is csv file with 76518 rows × 37 columns. ‘Target’ is the categorical target.</a:t>
          </a:r>
        </a:p>
      </dgm:t>
    </dgm:pt>
    <dgm:pt modelId="{D4F16635-1F6F-4C6A-BF7C-3AAA5BCCF4B0}" type="parTrans" cxnId="{F986C1BA-E4BB-4196-8D96-080F51755860}">
      <dgm:prSet/>
      <dgm:spPr/>
      <dgm:t>
        <a:bodyPr/>
        <a:lstStyle/>
        <a:p>
          <a:endParaRPr lang="en-US"/>
        </a:p>
      </dgm:t>
    </dgm:pt>
    <dgm:pt modelId="{E3ABD356-7E93-4D2C-BC92-8A2C8F7103A1}" type="sibTrans" cxnId="{F986C1BA-E4BB-4196-8D96-080F51755860}">
      <dgm:prSet/>
      <dgm:spPr/>
      <dgm:t>
        <a:bodyPr/>
        <a:lstStyle/>
        <a:p>
          <a:endParaRPr lang="en-US"/>
        </a:p>
      </dgm:t>
    </dgm:pt>
    <dgm:pt modelId="{9F942545-FF1D-4BCE-ADEB-1114423B488C}">
      <dgm:prSet/>
      <dgm:spPr/>
      <dgm:t>
        <a:bodyPr/>
        <a:lstStyle/>
        <a:p>
          <a:r>
            <a:rPr lang="en-US"/>
            <a:t>Test dataset is csv file with 51012 rows × 36 columns. </a:t>
          </a:r>
        </a:p>
      </dgm:t>
    </dgm:pt>
    <dgm:pt modelId="{57862DBC-06B9-48B5-8EED-E364745DFC10}" type="parTrans" cxnId="{DD0450E3-951F-40F7-9C78-44E6D8625232}">
      <dgm:prSet/>
      <dgm:spPr/>
      <dgm:t>
        <a:bodyPr/>
        <a:lstStyle/>
        <a:p>
          <a:endParaRPr lang="en-US"/>
        </a:p>
      </dgm:t>
    </dgm:pt>
    <dgm:pt modelId="{77E1B89C-B791-4570-9DA4-C286885A4C0E}" type="sibTrans" cxnId="{DD0450E3-951F-40F7-9C78-44E6D8625232}">
      <dgm:prSet/>
      <dgm:spPr/>
      <dgm:t>
        <a:bodyPr/>
        <a:lstStyle/>
        <a:p>
          <a:endParaRPr lang="en-US"/>
        </a:p>
      </dgm:t>
    </dgm:pt>
    <dgm:pt modelId="{8C06073F-9D2E-4382-B32E-06F57AB7BA66}" type="pres">
      <dgm:prSet presAssocID="{FD703106-7A53-4DE3-878A-3A76E5548FD4}" presName="linear" presStyleCnt="0">
        <dgm:presLayoutVars>
          <dgm:animLvl val="lvl"/>
          <dgm:resizeHandles val="exact"/>
        </dgm:presLayoutVars>
      </dgm:prSet>
      <dgm:spPr/>
    </dgm:pt>
    <dgm:pt modelId="{7A82F379-49B4-49EC-BDBE-EF3259820F49}" type="pres">
      <dgm:prSet presAssocID="{0CB30B1C-1B63-4995-8E99-1E7B7D8B9D8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3C92C4-C2C1-4214-AC5E-5DA9ADB7DCDE}" type="pres">
      <dgm:prSet presAssocID="{3A435C2C-9717-464F-B713-F6839A6FADFB}" presName="spacer" presStyleCnt="0"/>
      <dgm:spPr/>
    </dgm:pt>
    <dgm:pt modelId="{12C55706-898D-44FA-83F9-8604095DE8D7}" type="pres">
      <dgm:prSet presAssocID="{F5582D9D-50BD-42C3-9E70-76351481EA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A1E9F5-8A7B-4B59-93FB-F00AEE0E3EF1}" type="pres">
      <dgm:prSet presAssocID="{E3ABD356-7E93-4D2C-BC92-8A2C8F7103A1}" presName="spacer" presStyleCnt="0"/>
      <dgm:spPr/>
    </dgm:pt>
    <dgm:pt modelId="{CFE1F3F8-7F6A-408A-A6E7-9E14946F4256}" type="pres">
      <dgm:prSet presAssocID="{9F942545-FF1D-4BCE-ADEB-1114423B48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7D342A-7494-4A83-9B20-AA0E4C24936C}" type="presOf" srcId="{9F942545-FF1D-4BCE-ADEB-1114423B488C}" destId="{CFE1F3F8-7F6A-408A-A6E7-9E14946F4256}" srcOrd="0" destOrd="0" presId="urn:microsoft.com/office/officeart/2005/8/layout/vList2"/>
    <dgm:cxn modelId="{41FCC284-8C13-4EDE-8171-9230EA809D8A}" srcId="{FD703106-7A53-4DE3-878A-3A76E5548FD4}" destId="{0CB30B1C-1B63-4995-8E99-1E7B7D8B9D88}" srcOrd="0" destOrd="0" parTransId="{0DF78545-6194-4FD2-8D04-69764F1DEABE}" sibTransId="{3A435C2C-9717-464F-B713-F6839A6FADFB}"/>
    <dgm:cxn modelId="{FEC80DB7-563B-47C1-AAD6-93368B117BB8}" type="presOf" srcId="{FD703106-7A53-4DE3-878A-3A76E5548FD4}" destId="{8C06073F-9D2E-4382-B32E-06F57AB7BA66}" srcOrd="0" destOrd="0" presId="urn:microsoft.com/office/officeart/2005/8/layout/vList2"/>
    <dgm:cxn modelId="{F986C1BA-E4BB-4196-8D96-080F51755860}" srcId="{FD703106-7A53-4DE3-878A-3A76E5548FD4}" destId="{F5582D9D-50BD-42C3-9E70-76351481EA1C}" srcOrd="1" destOrd="0" parTransId="{D4F16635-1F6F-4C6A-BF7C-3AAA5BCCF4B0}" sibTransId="{E3ABD356-7E93-4D2C-BC92-8A2C8F7103A1}"/>
    <dgm:cxn modelId="{3186DFDE-6EDC-4E5F-92A7-BD4040B2E6BA}" type="presOf" srcId="{0CB30B1C-1B63-4995-8E99-1E7B7D8B9D88}" destId="{7A82F379-49B4-49EC-BDBE-EF3259820F49}" srcOrd="0" destOrd="0" presId="urn:microsoft.com/office/officeart/2005/8/layout/vList2"/>
    <dgm:cxn modelId="{DD0450E3-951F-40F7-9C78-44E6D8625232}" srcId="{FD703106-7A53-4DE3-878A-3A76E5548FD4}" destId="{9F942545-FF1D-4BCE-ADEB-1114423B488C}" srcOrd="2" destOrd="0" parTransId="{57862DBC-06B9-48B5-8EED-E364745DFC10}" sibTransId="{77E1B89C-B791-4570-9DA4-C286885A4C0E}"/>
    <dgm:cxn modelId="{E54240EA-53C9-4D44-828A-E1319EBF4382}" type="presOf" srcId="{F5582D9D-50BD-42C3-9E70-76351481EA1C}" destId="{12C55706-898D-44FA-83F9-8604095DE8D7}" srcOrd="0" destOrd="0" presId="urn:microsoft.com/office/officeart/2005/8/layout/vList2"/>
    <dgm:cxn modelId="{AA074CB4-B770-44A6-A258-71F8D2FA7734}" type="presParOf" srcId="{8C06073F-9D2E-4382-B32E-06F57AB7BA66}" destId="{7A82F379-49B4-49EC-BDBE-EF3259820F49}" srcOrd="0" destOrd="0" presId="urn:microsoft.com/office/officeart/2005/8/layout/vList2"/>
    <dgm:cxn modelId="{A13A7698-4BF4-4E5E-9DA6-D01B371F80C6}" type="presParOf" srcId="{8C06073F-9D2E-4382-B32E-06F57AB7BA66}" destId="{7D3C92C4-C2C1-4214-AC5E-5DA9ADB7DCDE}" srcOrd="1" destOrd="0" presId="urn:microsoft.com/office/officeart/2005/8/layout/vList2"/>
    <dgm:cxn modelId="{3A231F43-D11B-4823-9AD3-41B71492E0C2}" type="presParOf" srcId="{8C06073F-9D2E-4382-B32E-06F57AB7BA66}" destId="{12C55706-898D-44FA-83F9-8604095DE8D7}" srcOrd="2" destOrd="0" presId="urn:microsoft.com/office/officeart/2005/8/layout/vList2"/>
    <dgm:cxn modelId="{DBBB8206-B41F-4438-965B-97C1DAC82F7C}" type="presParOf" srcId="{8C06073F-9D2E-4382-B32E-06F57AB7BA66}" destId="{BCA1E9F5-8A7B-4B59-93FB-F00AEE0E3EF1}" srcOrd="3" destOrd="0" presId="urn:microsoft.com/office/officeart/2005/8/layout/vList2"/>
    <dgm:cxn modelId="{F9FB6B4F-920F-417F-8BBD-D9E6FB29D546}" type="presParOf" srcId="{8C06073F-9D2E-4382-B32E-06F57AB7BA66}" destId="{CFE1F3F8-7F6A-408A-A6E7-9E14946F425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2F379-49B4-49EC-BDBE-EF3259820F49}">
      <dsp:nvSpPr>
        <dsp:cNvPr id="0" name=""/>
        <dsp:cNvSpPr/>
      </dsp:nvSpPr>
      <dsp:spPr>
        <a:xfrm>
          <a:off x="0" y="660419"/>
          <a:ext cx="6967728" cy="1380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dataset for this competition (both train and test) was generated from a deep learning model trained on the Predict Students' Dropout and Academic Success dataset.</a:t>
          </a:r>
        </a:p>
      </dsp:txBody>
      <dsp:txXfrm>
        <a:off x="67395" y="727814"/>
        <a:ext cx="6832938" cy="1245810"/>
      </dsp:txXfrm>
    </dsp:sp>
    <dsp:sp modelId="{12C55706-898D-44FA-83F9-8604095DE8D7}">
      <dsp:nvSpPr>
        <dsp:cNvPr id="0" name=""/>
        <dsp:cNvSpPr/>
      </dsp:nvSpPr>
      <dsp:spPr>
        <a:xfrm>
          <a:off x="0" y="2098620"/>
          <a:ext cx="6967728" cy="1380600"/>
        </a:xfrm>
        <a:prstGeom prst="roundRect">
          <a:avLst/>
        </a:prstGeom>
        <a:solidFill>
          <a:schemeClr val="accent2">
            <a:hueOff val="-757841"/>
            <a:satOff val="-337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Training dataset is csv file with 76518 rows × 37 columns. ‘Target’ is the categorical target.</a:t>
          </a:r>
        </a:p>
      </dsp:txBody>
      <dsp:txXfrm>
        <a:off x="67395" y="2166015"/>
        <a:ext cx="6832938" cy="1245810"/>
      </dsp:txXfrm>
    </dsp:sp>
    <dsp:sp modelId="{CFE1F3F8-7F6A-408A-A6E7-9E14946F4256}">
      <dsp:nvSpPr>
        <dsp:cNvPr id="0" name=""/>
        <dsp:cNvSpPr/>
      </dsp:nvSpPr>
      <dsp:spPr>
        <a:xfrm>
          <a:off x="0" y="3536820"/>
          <a:ext cx="6967728" cy="1380600"/>
        </a:xfrm>
        <a:prstGeom prst="roundRect">
          <a:avLst/>
        </a:prstGeom>
        <a:solidFill>
          <a:schemeClr val="accent2">
            <a:hueOff val="-1515683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 dataset is csv file with 51012 rows × 36 columns. </a:t>
          </a:r>
        </a:p>
      </dsp:txBody>
      <dsp:txXfrm>
        <a:off x="67395" y="3604215"/>
        <a:ext cx="6832938" cy="1245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48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1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3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7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9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4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9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9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01803B-7605-E6ED-6A21-5FB2E7652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indent="0" fontAlgn="base">
              <a:lnSpc>
                <a:spcPct val="90000"/>
              </a:lnSpc>
              <a:spcAft>
                <a:spcPts val="0"/>
              </a:spcAft>
            </a:pPr>
            <a:r>
              <a:rPr lang="en-US" altLang="ko-KR" sz="2900" spc="0" dirty="0">
                <a:effectLst/>
              </a:rPr>
              <a:t>CSEG312-01 </a:t>
            </a:r>
            <a:r>
              <a:rPr lang="en-US" altLang="ko-KR" sz="2900" spc="0" dirty="0"/>
              <a:t>Project</a:t>
            </a:r>
            <a:br>
              <a:rPr lang="en-US" altLang="ko-KR" sz="2900" spc="0" dirty="0">
                <a:effectLst/>
              </a:rPr>
            </a:br>
            <a:br>
              <a:rPr lang="en-US" altLang="ko-KR" sz="2900" spc="0" dirty="0">
                <a:effectLst/>
              </a:rPr>
            </a:br>
            <a:endParaRPr lang="en-US" altLang="ko-KR" sz="2900" dirty="0"/>
          </a:p>
        </p:txBody>
      </p:sp>
      <p:pic>
        <p:nvPicPr>
          <p:cNvPr id="4" name="Picture 3" descr="패턴, 예술, 다채로움, 대칭이(가) 표시된 사진&#10;&#10;자동 생성된 설명">
            <a:extLst>
              <a:ext uri="{FF2B5EF4-FFF2-40B4-BE49-F238E27FC236}">
                <a16:creationId xmlns:a16="http://schemas.microsoft.com/office/drawing/2014/main" id="{39A51F7E-9E9A-7183-CA22-D16231671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9" r="33517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7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2C7CA-DEF1-AD75-40FE-BE93B6251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-22860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spc="0" dirty="0">
              <a:effectLst/>
            </a:endParaRPr>
          </a:p>
          <a:p>
            <a:pPr marL="0" marR="0" indent="-22860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spc="0" dirty="0">
                <a:effectLst/>
              </a:rPr>
              <a:t>Topic : </a:t>
            </a:r>
            <a:r>
              <a:rPr lang="en-US" altLang="ko-KR" sz="1600" spc="0" dirty="0">
                <a:effectLst/>
              </a:rPr>
              <a:t>KAGGLE · PLAYGROUND PREDICTION COMPETITION</a:t>
            </a:r>
          </a:p>
          <a:p>
            <a:pPr marR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spc="0" dirty="0"/>
              <a:t>	-</a:t>
            </a:r>
            <a:r>
              <a:rPr lang="en-US" altLang="ko-KR" sz="1400" spc="0" dirty="0">
                <a:effectLst/>
              </a:rPr>
              <a:t>Classification with an Academic Success Dataset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66970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55748-E459-E6A7-68B8-17FDB46B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Modeling : 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</a:b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A5EE7-FE2F-1137-D497-45690BB9F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Use 4 model 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RandomForestClassifier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CatBoostClassifier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XGBClassifier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LGBMClassifier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 to get best accuracy score.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Find best model and get submission.csv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Ensemble each model’s prediction and get ensemble_submission.csv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3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E8EA1-0FF1-AA8E-CB54-DF38C053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Modeling :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9DD56-1509-4FDB-E1AF-39B11134C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A26625-FED1-1423-334F-CD2E9ED3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442619040">
            <a:extLst>
              <a:ext uri="{FF2B5EF4-FFF2-40B4-BE49-F238E27FC236}">
                <a16:creationId xmlns:a16="http://schemas.microsoft.com/office/drawing/2014/main" id="{DC7AE25A-EB82-56B2-EEB2-5BC73A894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40" y="256604"/>
            <a:ext cx="5400675" cy="26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8CDFF1-D9D3-9267-1AC6-F9B77A98F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16499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_x442622208">
            <a:extLst>
              <a:ext uri="{FF2B5EF4-FFF2-40B4-BE49-F238E27FC236}">
                <a16:creationId xmlns:a16="http://schemas.microsoft.com/office/drawing/2014/main" id="{A47B47D5-C48F-EED2-AD46-4B23C105F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41" y="2939479"/>
            <a:ext cx="5400675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71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8" name="Rectangle 819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00" name="Rectangle 819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ADA394-1ACE-C5BC-61D2-E803F1FF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altLang="ko-KR" sz="3200" kern="0" spc="0" dirty="0">
                <a:effectLst/>
                <a:latin typeface="한컴바탕"/>
                <a:ea typeface="한컴바탕"/>
              </a:rPr>
              <a:t>Parameter Tuning : </a:t>
            </a:r>
            <a:br>
              <a:rPr lang="en-US" altLang="ko-KR" sz="3200" kern="0" spc="0" dirty="0">
                <a:effectLst/>
                <a:latin typeface="한컴바탕"/>
              </a:rPr>
            </a:br>
            <a:endParaRPr lang="ko-KR" altLang="en-US" sz="3200" dirty="0"/>
          </a:p>
        </p:txBody>
      </p:sp>
      <p:sp>
        <p:nvSpPr>
          <p:cNvPr id="8202" name="Rectangle 820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04" name="Rectangle 820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99FB5-B2C5-DDE2-A00C-AE1DF598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ko-KR" sz="1800" kern="0" spc="0">
                <a:effectLst/>
                <a:latin typeface="한컴바탕"/>
                <a:ea typeface="한컴바탕"/>
              </a:rPr>
              <a:t>Set variable thresholds to drop columns.</a:t>
            </a:r>
            <a:endParaRPr lang="en-US" altLang="ko-KR" sz="1800" kern="0" spc="0">
              <a:effectLst/>
              <a:latin typeface="한컴바탕"/>
            </a:endParaRPr>
          </a:p>
          <a:p>
            <a:r>
              <a:rPr lang="en-US" altLang="ko-KR" sz="1800" kern="0" spc="0">
                <a:effectLst/>
                <a:latin typeface="한컴바탕"/>
                <a:ea typeface="한컴바탕"/>
              </a:rPr>
              <a:t>Set variable parameters for model.</a:t>
            </a:r>
            <a:endParaRPr lang="en-US" altLang="ko-KR" sz="1800" kern="0" spc="0">
              <a:effectLst/>
              <a:latin typeface="한컴바탕"/>
            </a:endParaRPr>
          </a:p>
          <a:p>
            <a:r>
              <a:rPr lang="en-US" altLang="ko-KR" sz="1800" kern="0" spc="0">
                <a:effectLst/>
                <a:latin typeface="한컴바탕"/>
                <a:ea typeface="한컴바탕"/>
              </a:rPr>
              <a:t>Use multiprocessing to get highest accuracy score.</a:t>
            </a:r>
            <a:endParaRPr lang="en-US" altLang="ko-KR" sz="1800" kern="0" spc="0">
              <a:effectLst/>
              <a:latin typeface="한컴바탕"/>
            </a:endParaRPr>
          </a:p>
          <a:p>
            <a:endParaRPr lang="ko-KR" altLang="en-US" sz="1800"/>
          </a:p>
        </p:txBody>
      </p:sp>
      <p:pic>
        <p:nvPicPr>
          <p:cNvPr id="8193" name="_x44262760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39D180A-2E45-53FC-C0E5-DBD248B1C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5807" y="2734056"/>
            <a:ext cx="922877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B7F2A3CF-46EC-F10D-1EF1-640A77EAB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0" y="2857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58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90D71A-08E1-CD2D-7FB2-70002079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2800" kern="0" spc="0">
                <a:effectLst/>
                <a:latin typeface="한컴바탕"/>
                <a:ea typeface="한컴바탕"/>
              </a:rPr>
              <a:t>Result : </a:t>
            </a:r>
            <a:br>
              <a:rPr lang="en-US" altLang="ko-KR" sz="2800" kern="0" spc="0">
                <a:effectLst/>
                <a:latin typeface="한컴바탕"/>
              </a:rPr>
            </a:br>
            <a:endParaRPr lang="ko-KR" altLang="en-US" sz="2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B8B18C9-591F-5DD0-A4E0-5CDB104FB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71391"/>
              </p:ext>
            </p:extLst>
          </p:nvPr>
        </p:nvGraphicFramePr>
        <p:xfrm>
          <a:off x="838200" y="2408146"/>
          <a:ext cx="10515609" cy="3854928"/>
        </p:xfrm>
        <a:graphic>
          <a:graphicData uri="http://schemas.openxmlformats.org/drawingml/2006/table">
            <a:tbl>
              <a:tblPr/>
              <a:tblGrid>
                <a:gridCol w="993303">
                  <a:extLst>
                    <a:ext uri="{9D8B030D-6E8A-4147-A177-3AD203B41FA5}">
                      <a16:colId xmlns:a16="http://schemas.microsoft.com/office/drawing/2014/main" val="4255656766"/>
                    </a:ext>
                  </a:extLst>
                </a:gridCol>
                <a:gridCol w="1058034">
                  <a:extLst>
                    <a:ext uri="{9D8B030D-6E8A-4147-A177-3AD203B41FA5}">
                      <a16:colId xmlns:a16="http://schemas.microsoft.com/office/drawing/2014/main" val="96719908"/>
                    </a:ext>
                  </a:extLst>
                </a:gridCol>
                <a:gridCol w="1058034">
                  <a:extLst>
                    <a:ext uri="{9D8B030D-6E8A-4147-A177-3AD203B41FA5}">
                      <a16:colId xmlns:a16="http://schemas.microsoft.com/office/drawing/2014/main" val="1754560229"/>
                    </a:ext>
                  </a:extLst>
                </a:gridCol>
                <a:gridCol w="1058034">
                  <a:extLst>
                    <a:ext uri="{9D8B030D-6E8A-4147-A177-3AD203B41FA5}">
                      <a16:colId xmlns:a16="http://schemas.microsoft.com/office/drawing/2014/main" val="4098572653"/>
                    </a:ext>
                  </a:extLst>
                </a:gridCol>
                <a:gridCol w="1058034">
                  <a:extLst>
                    <a:ext uri="{9D8B030D-6E8A-4147-A177-3AD203B41FA5}">
                      <a16:colId xmlns:a16="http://schemas.microsoft.com/office/drawing/2014/main" val="3876949562"/>
                    </a:ext>
                  </a:extLst>
                </a:gridCol>
                <a:gridCol w="1058034">
                  <a:extLst>
                    <a:ext uri="{9D8B030D-6E8A-4147-A177-3AD203B41FA5}">
                      <a16:colId xmlns:a16="http://schemas.microsoft.com/office/drawing/2014/main" val="1103981313"/>
                    </a:ext>
                  </a:extLst>
                </a:gridCol>
                <a:gridCol w="1058034">
                  <a:extLst>
                    <a:ext uri="{9D8B030D-6E8A-4147-A177-3AD203B41FA5}">
                      <a16:colId xmlns:a16="http://schemas.microsoft.com/office/drawing/2014/main" val="3987344434"/>
                    </a:ext>
                  </a:extLst>
                </a:gridCol>
                <a:gridCol w="1058034">
                  <a:extLst>
                    <a:ext uri="{9D8B030D-6E8A-4147-A177-3AD203B41FA5}">
                      <a16:colId xmlns:a16="http://schemas.microsoft.com/office/drawing/2014/main" val="3292796178"/>
                    </a:ext>
                  </a:extLst>
                </a:gridCol>
                <a:gridCol w="1058034">
                  <a:extLst>
                    <a:ext uri="{9D8B030D-6E8A-4147-A177-3AD203B41FA5}">
                      <a16:colId xmlns:a16="http://schemas.microsoft.com/office/drawing/2014/main" val="2535204988"/>
                    </a:ext>
                  </a:extLst>
                </a:gridCol>
                <a:gridCol w="1058034">
                  <a:extLst>
                    <a:ext uri="{9D8B030D-6E8A-4147-A177-3AD203B41FA5}">
                      <a16:colId xmlns:a16="http://schemas.microsoft.com/office/drawing/2014/main" val="1498731419"/>
                    </a:ext>
                  </a:extLst>
                </a:gridCol>
              </a:tblGrid>
              <a:tr h="31794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644573"/>
                  </a:ext>
                </a:extLst>
              </a:tr>
              <a:tr h="53223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Random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Forest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367281"/>
                  </a:ext>
                </a:extLst>
              </a:tr>
              <a:tr h="31794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0.82632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0.82514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0.82756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0.82763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0.82671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0.82789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0.82639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0.82684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0.82671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161606"/>
                  </a:ext>
                </a:extLst>
              </a:tr>
              <a:tr h="31794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0.82482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0.8271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0.82691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0.82573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0.8275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0.82861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0.82567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0.82665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0.82691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530443"/>
                  </a:ext>
                </a:extLst>
              </a:tr>
              <a:tr h="31794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0.82488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0.82521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0.82573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0.82541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0.82678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0.8271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0.82632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0.82678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0.82737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51604"/>
                  </a:ext>
                </a:extLst>
              </a:tr>
              <a:tr h="31794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0.82194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0.82449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0.82442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0.82181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0.82338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0.82344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0.82273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0.82312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0.82397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795983"/>
                  </a:ext>
                </a:extLst>
              </a:tr>
              <a:tr h="31794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798026"/>
                  </a:ext>
                </a:extLst>
              </a:tr>
              <a:tr h="31794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CatBoost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0.83344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0.83227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0.832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0.83076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718436"/>
                  </a:ext>
                </a:extLst>
              </a:tr>
              <a:tr h="31794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0.83031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0.83063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0.82933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0.82867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074838"/>
                  </a:ext>
                </a:extLst>
              </a:tr>
              <a:tr h="31794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LGBM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0.83057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0.83063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0.82919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5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48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D24E3C-E5EA-C85D-834C-19AAB22B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>
            <a:normAutofit/>
          </a:bodyPr>
          <a:lstStyle/>
          <a:p>
            <a:r>
              <a:rPr lang="en-US" altLang="ko-KR" sz="2900" kern="0" spc="0" dirty="0">
                <a:effectLst/>
                <a:latin typeface="한컴바탕"/>
                <a:ea typeface="한컴바탕"/>
              </a:rPr>
              <a:t>Ensemble Enhancement : </a:t>
            </a:r>
            <a:endParaRPr lang="ko-KR" altLang="en-US" sz="2900" dirty="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4" name="Rectangle 1039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0E708-0B1B-843C-D264-8A05BB4F8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6" y="2368296"/>
            <a:ext cx="4607052" cy="3502152"/>
          </a:xfrm>
        </p:spPr>
        <p:txBody>
          <a:bodyPr>
            <a:norm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-Use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optuna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library to find best weights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sz="1800" dirty="0"/>
          </a:p>
        </p:txBody>
      </p:sp>
      <p:pic>
        <p:nvPicPr>
          <p:cNvPr id="1029" name="_x808247464">
            <a:extLst>
              <a:ext uri="{FF2B5EF4-FFF2-40B4-BE49-F238E27FC236}">
                <a16:creationId xmlns:a16="http://schemas.microsoft.com/office/drawing/2014/main" id="{2BEAEF1E-0813-69E9-5900-5557EAD90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0" r="24909" b="1"/>
          <a:stretch/>
        </p:blipFill>
        <p:spPr bwMode="auto">
          <a:xfrm>
            <a:off x="6315063" y="3462569"/>
            <a:ext cx="5457817" cy="333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455273520">
            <a:extLst>
              <a:ext uri="{FF2B5EF4-FFF2-40B4-BE49-F238E27FC236}">
                <a16:creationId xmlns:a16="http://schemas.microsoft.com/office/drawing/2014/main" id="{0189BB5A-FC25-8CBD-DE6A-8D53C0FB6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2" r="-6" b="13698"/>
          <a:stretch/>
        </p:blipFill>
        <p:spPr bwMode="auto">
          <a:xfrm>
            <a:off x="6324610" y="88795"/>
            <a:ext cx="5457817" cy="333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9C2C035-805D-CFE8-F2A0-068271A30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1450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6C3568-F1E6-5642-6607-687707418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836" y="12019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0737CF9-7384-A77F-78C8-424CBAD39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808246960">
            <a:extLst>
              <a:ext uri="{FF2B5EF4-FFF2-40B4-BE49-F238E27FC236}">
                <a16:creationId xmlns:a16="http://schemas.microsoft.com/office/drawing/2014/main" id="{B0944DDF-033D-1B0A-925F-396B2F2C3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68" y="3449447"/>
            <a:ext cx="4899025" cy="6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38A3A220-ED30-E119-D525-A196BBD12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746317352">
            <a:extLst>
              <a:ext uri="{FF2B5EF4-FFF2-40B4-BE49-F238E27FC236}">
                <a16:creationId xmlns:a16="http://schemas.microsoft.com/office/drawing/2014/main" id="{29BAEC9D-8259-2817-E7C2-E5C511E0B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68" y="4451520"/>
            <a:ext cx="2789238" cy="6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57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E99388-B9BF-829B-D724-07E64C67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dirty="0"/>
              <a:t>Thanks</a:t>
            </a:r>
            <a:endParaRPr lang="en-US" altLang="ko-KR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F4365C8-637C-68A5-41C3-0A057993B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744" y="2139484"/>
            <a:ext cx="409651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7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3CB258-76EC-9082-74C8-3966F92E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altLang="ko-KR" sz="3600" kern="0" spc="0">
                <a:effectLst/>
                <a:latin typeface="한컴바탕"/>
                <a:ea typeface="한컴바탕"/>
              </a:rPr>
              <a:t>Dataset :</a:t>
            </a:r>
            <a:br>
              <a:rPr lang="en-US" altLang="ko-KR" sz="3600" kern="0" spc="0">
                <a:effectLst/>
                <a:latin typeface="한컴바탕"/>
              </a:rPr>
            </a:br>
            <a:endParaRPr lang="ko-KR" altLang="en-US" sz="360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내용 개체 틀 2">
            <a:extLst>
              <a:ext uri="{FF2B5EF4-FFF2-40B4-BE49-F238E27FC236}">
                <a16:creationId xmlns:a16="http://schemas.microsoft.com/office/drawing/2014/main" id="{4126FB39-4086-9515-00F6-DC5A27885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656108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02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9724-7D53-556A-1764-FEADB3EF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ko-KR" kern="0" spc="0">
                <a:effectLst/>
                <a:latin typeface="한컴바탕"/>
                <a:ea typeface="한컴바탕"/>
              </a:rPr>
              <a:t>Evaluation :</a:t>
            </a:r>
            <a:br>
              <a:rPr lang="en-US" altLang="ko-KR" kern="0" spc="0">
                <a:effectLst/>
                <a:latin typeface="한컴바탕"/>
              </a:rPr>
            </a:b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9956C-A2D8-02A6-9506-141985BF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altLang="ko-KR" sz="2000" kern="0" spc="0" dirty="0">
                <a:effectLst/>
                <a:latin typeface="한컴바탕"/>
                <a:ea typeface="한컴바탕"/>
              </a:rPr>
              <a:t>Submissions are evaluated using the accuracy score.</a:t>
            </a:r>
            <a:endParaRPr lang="en-US" altLang="ko-KR" sz="2000" kern="0" spc="0" dirty="0">
              <a:effectLst/>
              <a:latin typeface="한컴바탕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239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8" name="Rectangle 104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9" name="Rectangle 104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17287F-C2E0-E18B-A5F2-EB1EE120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altLang="ko-KR" sz="3200" kern="0" spc="0">
                <a:effectLst/>
                <a:latin typeface="한컴바탕"/>
                <a:ea typeface="한컴바탕"/>
              </a:rPr>
              <a:t>EDA :</a:t>
            </a:r>
            <a:br>
              <a:rPr lang="en-US" altLang="ko-KR" sz="3200" kern="0" spc="0">
                <a:effectLst/>
                <a:latin typeface="한컴바탕"/>
              </a:rPr>
            </a:br>
            <a:endParaRPr lang="ko-KR" altLang="en-US" sz="3200"/>
          </a:p>
        </p:txBody>
      </p:sp>
      <p:sp>
        <p:nvSpPr>
          <p:cNvPr id="1070" name="Rectangle 104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1" name="Rectangle 105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1E04D-8296-0366-98BD-6800CBF2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ko-KR" sz="1800" kern="0" spc="0" dirty="0">
                <a:effectLst/>
                <a:latin typeface="한컴바탕"/>
                <a:ea typeface="한컴바탕"/>
              </a:rPr>
              <a:t>Find null values in dataset</a:t>
            </a:r>
            <a:endParaRPr lang="en-US" altLang="ko-KR" sz="1800" kern="0" spc="0" dirty="0">
              <a:effectLst/>
              <a:latin typeface="한컴바탕"/>
            </a:endParaRPr>
          </a:p>
          <a:p>
            <a:endParaRPr lang="ko-KR" altLang="en-US" sz="1800" dirty="0"/>
          </a:p>
        </p:txBody>
      </p:sp>
      <p:pic>
        <p:nvPicPr>
          <p:cNvPr id="1029" name="_x653302744">
            <a:extLst>
              <a:ext uri="{FF2B5EF4-FFF2-40B4-BE49-F238E27FC236}">
                <a16:creationId xmlns:a16="http://schemas.microsoft.com/office/drawing/2014/main" id="{9FB1E199-5A01-A3D0-A433-4F5FB7186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3" r="1" b="1"/>
          <a:stretch/>
        </p:blipFill>
        <p:spPr bwMode="auto">
          <a:xfrm>
            <a:off x="558248" y="2734056"/>
            <a:ext cx="11163896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C7712798-0661-93CB-C130-D65A24E61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2" y="26231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73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205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7CE29B-1936-C36E-A8CB-5C2109C0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altLang="ko-KR" sz="3200" kern="0" spc="0">
                <a:effectLst/>
                <a:latin typeface="한컴바탕"/>
                <a:ea typeface="한컴바탕"/>
              </a:rPr>
              <a:t>EDA :</a:t>
            </a:r>
            <a:br>
              <a:rPr lang="en-US" altLang="ko-KR" sz="3200" kern="0" spc="0">
                <a:effectLst/>
                <a:latin typeface="한컴바탕"/>
              </a:rPr>
            </a:br>
            <a:endParaRPr lang="ko-KR" altLang="en-US" sz="3200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EC467-F56D-1A3E-68B3-84DD1D0E3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ko-KR" sz="1800" kern="0" spc="0">
                <a:effectLst/>
                <a:latin typeface="한컴바탕"/>
                <a:ea typeface="한컴바탕"/>
              </a:rPr>
              <a:t>Find duplicate rows in dataset</a:t>
            </a:r>
            <a:endParaRPr lang="en-US" altLang="ko-KR" sz="1800" kern="0" spc="0">
              <a:effectLst/>
              <a:latin typeface="한컴바탕"/>
            </a:endParaRPr>
          </a:p>
          <a:p>
            <a:endParaRPr lang="ko-KR" altLang="en-US" sz="1800"/>
          </a:p>
        </p:txBody>
      </p:sp>
      <p:pic>
        <p:nvPicPr>
          <p:cNvPr id="2049" name="_x653323984">
            <a:extLst>
              <a:ext uri="{FF2B5EF4-FFF2-40B4-BE49-F238E27FC236}">
                <a16:creationId xmlns:a16="http://schemas.microsoft.com/office/drawing/2014/main" id="{8699B791-95B9-7484-680D-4C5419A0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2208" y="2734056"/>
            <a:ext cx="8875975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2A1B2BA-AB0E-EDE6-F4A2-7CF071AA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71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80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307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0" name="Rectangle 307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130A80-7520-1302-37FB-38220120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altLang="ko-KR" sz="3200" kern="0" spc="0">
                <a:effectLst/>
                <a:latin typeface="한컴바탕"/>
                <a:ea typeface="한컴바탕"/>
              </a:rPr>
              <a:t>EDA :</a:t>
            </a:r>
            <a:br>
              <a:rPr lang="en-US" altLang="ko-KR" sz="3200" kern="0" spc="0">
                <a:effectLst/>
                <a:latin typeface="한컴바탕"/>
              </a:rPr>
            </a:br>
            <a:endParaRPr lang="ko-KR" altLang="en-US" sz="3200"/>
          </a:p>
        </p:txBody>
      </p:sp>
      <p:sp>
        <p:nvSpPr>
          <p:cNvPr id="3082" name="Rectangle 308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4" name="Rectangle 308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AA9A-9E65-8D7C-870A-516708D94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ko-KR" sz="1800" kern="0" spc="0">
                <a:effectLst/>
                <a:latin typeface="한컴바탕"/>
                <a:ea typeface="한컴바탕"/>
              </a:rPr>
              <a:t>Summary of dataset</a:t>
            </a:r>
            <a:endParaRPr lang="en-US" altLang="ko-KR" sz="1800" kern="0" spc="0">
              <a:effectLst/>
              <a:latin typeface="한컴바탕"/>
            </a:endParaRPr>
          </a:p>
          <a:p>
            <a:endParaRPr lang="ko-KR" altLang="en-US" sz="1800"/>
          </a:p>
        </p:txBody>
      </p:sp>
      <p:pic>
        <p:nvPicPr>
          <p:cNvPr id="3073" name="_x653270920">
            <a:extLst>
              <a:ext uri="{FF2B5EF4-FFF2-40B4-BE49-F238E27FC236}">
                <a16:creationId xmlns:a16="http://schemas.microsoft.com/office/drawing/2014/main" id="{5CC49C05-B4B5-F52F-8F18-3503ED556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4" y="3108298"/>
            <a:ext cx="11164824" cy="273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40DA525-774C-8C0B-2C87-E250A05F6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3086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4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4101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64A5FA-878F-06B4-F952-AD70FC42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3300" kern="0" spc="0">
                <a:effectLst/>
                <a:latin typeface="한컴바탕"/>
                <a:ea typeface="한컴바탕"/>
              </a:rPr>
              <a:t>EDA :</a:t>
            </a:r>
            <a:br>
              <a:rPr lang="en-US" altLang="ko-KR" sz="3300" kern="0" spc="0">
                <a:effectLst/>
                <a:latin typeface="한컴바탕"/>
              </a:rPr>
            </a:br>
            <a:endParaRPr lang="ko-KR" altLang="en-US" sz="33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B3113-C5BB-5C66-74F0-5814A7E0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altLang="ko-KR" sz="1800" kern="0" spc="0">
                <a:effectLst/>
                <a:latin typeface="한컴바탕"/>
                <a:ea typeface="한컴바탕"/>
              </a:rPr>
              <a:t>Target Value Distribuition</a:t>
            </a:r>
            <a:endParaRPr lang="en-US" altLang="ko-KR" sz="1800" kern="0" spc="0">
              <a:effectLst/>
              <a:latin typeface="한컴바탕"/>
            </a:endParaRPr>
          </a:p>
          <a:p>
            <a:endParaRPr lang="ko-KR" altLang="en-US" sz="1800"/>
          </a:p>
        </p:txBody>
      </p:sp>
      <p:pic>
        <p:nvPicPr>
          <p:cNvPr id="4097" name="_x653292520">
            <a:extLst>
              <a:ext uri="{FF2B5EF4-FFF2-40B4-BE49-F238E27FC236}">
                <a16:creationId xmlns:a16="http://schemas.microsoft.com/office/drawing/2014/main" id="{11F4D94F-8518-DADA-830F-91AB108DB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" r="2343" b="1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Rectangle 4103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DB7773-EBC2-C17C-27FC-B050BA568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021" y="3768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5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DEAE5F-5333-29CC-3C97-0861B435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3300" kern="0" spc="0">
                <a:effectLst/>
                <a:latin typeface="한컴바탕"/>
                <a:ea typeface="한컴바탕"/>
              </a:rPr>
              <a:t>EDA :</a:t>
            </a:r>
            <a:br>
              <a:rPr lang="en-US" altLang="ko-KR" sz="3300" kern="0" spc="0">
                <a:effectLst/>
                <a:latin typeface="한컴바탕"/>
              </a:rPr>
            </a:br>
            <a:endParaRPr lang="ko-KR" altLang="en-US" sz="33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399BA-FCC7-0356-3D15-9374FA455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altLang="ko-KR" sz="1800" kern="0" spc="0">
                <a:effectLst/>
                <a:latin typeface="한컴바탕"/>
                <a:ea typeface="한컴바탕"/>
              </a:rPr>
              <a:t>Target Value with other Columns</a:t>
            </a:r>
            <a:endParaRPr lang="en-US" altLang="ko-KR" sz="1800" kern="0" spc="0">
              <a:effectLst/>
              <a:latin typeface="한컴바탕"/>
            </a:endParaRPr>
          </a:p>
          <a:p>
            <a:endParaRPr lang="ko-KR" altLang="en-US" sz="180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26C853-BED3-9B49-8973-86BFB3610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3" b="59561"/>
          <a:stretch/>
        </p:blipFill>
        <p:spPr bwMode="auto">
          <a:xfrm>
            <a:off x="6190488" y="727371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0" name="Rectangle 614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4BFB86-D646-9D36-CD80-4B7AC065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3300" kern="0" spc="0">
                <a:effectLst/>
                <a:latin typeface="한컴바탕"/>
                <a:ea typeface="한컴바탕"/>
              </a:rPr>
              <a:t>EDA :</a:t>
            </a:r>
            <a:br>
              <a:rPr lang="en-US" altLang="ko-KR" sz="3300" kern="0" spc="0">
                <a:effectLst/>
                <a:latin typeface="한컴바탕"/>
              </a:rPr>
            </a:br>
            <a:endParaRPr lang="ko-KR" altLang="en-US" sz="33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1F906-7F23-6E3F-DF7D-51D274C53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altLang="ko-KR" sz="1800" kern="0" spc="0">
                <a:effectLst/>
                <a:latin typeface="한컴바탕"/>
                <a:ea typeface="한컴바탕"/>
              </a:rPr>
              <a:t>Correlation heatmap</a:t>
            </a:r>
            <a:endParaRPr lang="en-US" altLang="ko-KR" sz="1800" kern="0" spc="0">
              <a:effectLst/>
              <a:latin typeface="한컴바탕"/>
            </a:endParaRPr>
          </a:p>
          <a:p>
            <a:endParaRPr lang="ko-KR" altLang="en-US" sz="1800"/>
          </a:p>
        </p:txBody>
      </p:sp>
      <p:pic>
        <p:nvPicPr>
          <p:cNvPr id="6145" name="_x653321320">
            <a:extLst>
              <a:ext uri="{FF2B5EF4-FFF2-40B4-BE49-F238E27FC236}">
                <a16:creationId xmlns:a16="http://schemas.microsoft.com/office/drawing/2014/main" id="{9320EED0-7382-738B-8F3A-613A85CC4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4" r="2" b="2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2" name="Rectangle 615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4" name="Rectangle 615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D9FE04-5CB8-1DBC-2004-11B40750C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2710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574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032"/>
      </a:dk2>
      <a:lt2>
        <a:srgbClr val="F0F3F1"/>
      </a:lt2>
      <a:accent1>
        <a:srgbClr val="E729CE"/>
      </a:accent1>
      <a:accent2>
        <a:srgbClr val="9F17D5"/>
      </a:accent2>
      <a:accent3>
        <a:srgbClr val="6129E7"/>
      </a:accent3>
      <a:accent4>
        <a:srgbClr val="2338D7"/>
      </a:accent4>
      <a:accent5>
        <a:srgbClr val="298FE7"/>
      </a:accent5>
      <a:accent6>
        <a:srgbClr val="16BEC7"/>
      </a:accent6>
      <a:hlink>
        <a:srgbClr val="3F6EBF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301</Words>
  <Application>Microsoft Office PowerPoint</Application>
  <PresentationFormat>와이드스크린</PresentationFormat>
  <Paragraphs>116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Microsoft GothicNeo</vt:lpstr>
      <vt:lpstr>맑은 고딕</vt:lpstr>
      <vt:lpstr>한컴바탕</vt:lpstr>
      <vt:lpstr>Arial</vt:lpstr>
      <vt:lpstr>Avenir Next LT Pro</vt:lpstr>
      <vt:lpstr>Calibri</vt:lpstr>
      <vt:lpstr>Courier New</vt:lpstr>
      <vt:lpstr>AccentBoxVTI</vt:lpstr>
      <vt:lpstr>CSEG312-01 Project  </vt:lpstr>
      <vt:lpstr>Dataset : </vt:lpstr>
      <vt:lpstr>Evaluation : </vt:lpstr>
      <vt:lpstr>EDA : </vt:lpstr>
      <vt:lpstr>EDA : </vt:lpstr>
      <vt:lpstr>EDA : </vt:lpstr>
      <vt:lpstr>EDA : </vt:lpstr>
      <vt:lpstr>EDA : </vt:lpstr>
      <vt:lpstr>EDA : </vt:lpstr>
      <vt:lpstr>Modeling :   </vt:lpstr>
      <vt:lpstr>Modeling : </vt:lpstr>
      <vt:lpstr>Parameter Tuning :  </vt:lpstr>
      <vt:lpstr>Result :  </vt:lpstr>
      <vt:lpstr>Ensemble Enhancement :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jungmin lee</dc:creator>
  <cp:lastModifiedBy>jungmin lee</cp:lastModifiedBy>
  <cp:revision>5</cp:revision>
  <dcterms:created xsi:type="dcterms:W3CDTF">2024-06-12T19:56:28Z</dcterms:created>
  <dcterms:modified xsi:type="dcterms:W3CDTF">2024-06-19T09:29:17Z</dcterms:modified>
</cp:coreProperties>
</file>