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2" r:id="rId2"/>
    <p:sldId id="361" r:id="rId3"/>
    <p:sldId id="363" r:id="rId4"/>
    <p:sldId id="362" r:id="rId5"/>
    <p:sldId id="395" r:id="rId6"/>
    <p:sldId id="399" r:id="rId7"/>
    <p:sldId id="403" r:id="rId8"/>
    <p:sldId id="404" r:id="rId9"/>
    <p:sldId id="405" r:id="rId10"/>
    <p:sldId id="406" r:id="rId11"/>
    <p:sldId id="407" r:id="rId12"/>
    <p:sldId id="396" r:id="rId13"/>
    <p:sldId id="400" r:id="rId14"/>
    <p:sldId id="408" r:id="rId15"/>
    <p:sldId id="409" r:id="rId16"/>
    <p:sldId id="410" r:id="rId17"/>
    <p:sldId id="411" r:id="rId18"/>
    <p:sldId id="397" r:id="rId19"/>
    <p:sldId id="398" r:id="rId20"/>
    <p:sldId id="401" r:id="rId21"/>
    <p:sldId id="394" r:id="rId22"/>
    <p:sldId id="38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pos="461" userDrawn="1">
          <p15:clr>
            <a:srgbClr val="A4A3A4"/>
          </p15:clr>
        </p15:guide>
        <p15:guide id="9" pos="3500" userDrawn="1">
          <p15:clr>
            <a:srgbClr val="A4A3A4"/>
          </p15:clr>
        </p15:guide>
        <p15:guide id="10" pos="4180" userDrawn="1">
          <p15:clr>
            <a:srgbClr val="A4A3A4"/>
          </p15:clr>
        </p15:guide>
        <p15:guide id="11" pos="7197" userDrawn="1">
          <p15:clr>
            <a:srgbClr val="A4A3A4"/>
          </p15:clr>
        </p15:guide>
        <p15:guide id="12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  <a:srgbClr val="FF5050"/>
    <a:srgbClr val="CC99FF"/>
    <a:srgbClr val="F2F2F2"/>
    <a:srgbClr val="F5F5F5"/>
    <a:srgbClr val="CD0F41"/>
    <a:srgbClr val="115445"/>
    <a:srgbClr val="F2F7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C5C64-C103-4B75-882F-841545076DC4}" v="96" dt="2024-05-17T02:13:38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5" autoAdjust="0"/>
    <p:restoredTop sz="95090" autoAdjust="0"/>
  </p:normalViewPr>
  <p:slideViewPr>
    <p:cSldViewPr snapToGrid="0" showGuides="1">
      <p:cViewPr varScale="1">
        <p:scale>
          <a:sx n="83" d="100"/>
          <a:sy n="83" d="100"/>
        </p:scale>
        <p:origin x="806" y="91"/>
      </p:cViewPr>
      <p:guideLst>
        <p:guide pos="3840"/>
        <p:guide orient="horz" pos="799"/>
        <p:guide pos="461"/>
        <p:guide pos="3500"/>
        <p:guide pos="4180"/>
        <p:guide pos="7197"/>
        <p:guide orient="horz" pos="6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가연" userId="14650313-02b4-4bbf-b6b0-b63b864dd3b4" providerId="ADAL" clId="{ABDC5C64-C103-4B75-882F-841545076DC4}"/>
    <pc:docChg chg="undo custSel modSld sldOrd">
      <pc:chgData name="정가연" userId="14650313-02b4-4bbf-b6b0-b63b864dd3b4" providerId="ADAL" clId="{ABDC5C64-C103-4B75-882F-841545076DC4}" dt="2024-05-17T02:14:45.898" v="596" actId="14100"/>
      <pc:docMkLst>
        <pc:docMk/>
      </pc:docMkLst>
      <pc:sldChg chg="addSp delSp modSp mod">
        <pc:chgData name="정가연" userId="14650313-02b4-4bbf-b6b0-b63b864dd3b4" providerId="ADAL" clId="{ABDC5C64-C103-4B75-882F-841545076DC4}" dt="2024-05-17T01:44:28.116" v="264" actId="1038"/>
        <pc:sldMkLst>
          <pc:docMk/>
          <pc:sldMk cId="2901724943" sldId="371"/>
        </pc:sldMkLst>
        <pc:spChg chg="add mod">
          <ac:chgData name="정가연" userId="14650313-02b4-4bbf-b6b0-b63b864dd3b4" providerId="ADAL" clId="{ABDC5C64-C103-4B75-882F-841545076DC4}" dt="2024-05-17T01:44:28.116" v="264" actId="1038"/>
          <ac:spMkLst>
            <pc:docMk/>
            <pc:sldMk cId="2901724943" sldId="371"/>
            <ac:spMk id="2" creationId="{D8DDA79D-F7E7-683F-34FC-DEC0516F61BC}"/>
          </ac:spMkLst>
        </pc:spChg>
        <pc:picChg chg="del">
          <ac:chgData name="정가연" userId="14650313-02b4-4bbf-b6b0-b63b864dd3b4" providerId="ADAL" clId="{ABDC5C64-C103-4B75-882F-841545076DC4}" dt="2024-05-17T01:44:07.990" v="255" actId="478"/>
          <ac:picMkLst>
            <pc:docMk/>
            <pc:sldMk cId="2901724943" sldId="371"/>
            <ac:picMk id="10" creationId="{F494D2C6-F2E3-4F41-8C0C-0C813591B490}"/>
          </ac:picMkLst>
        </pc:picChg>
      </pc:sldChg>
      <pc:sldChg chg="modSp mod">
        <pc:chgData name="정가연" userId="14650313-02b4-4bbf-b6b0-b63b864dd3b4" providerId="ADAL" clId="{ABDC5C64-C103-4B75-882F-841545076DC4}" dt="2024-05-17T02:03:41.002" v="446"/>
        <pc:sldMkLst>
          <pc:docMk/>
          <pc:sldMk cId="582480071" sldId="374"/>
        </pc:sldMkLst>
        <pc:spChg chg="mod">
          <ac:chgData name="정가연" userId="14650313-02b4-4bbf-b6b0-b63b864dd3b4" providerId="ADAL" clId="{ABDC5C64-C103-4B75-882F-841545076DC4}" dt="2024-05-17T02:03:29.519" v="441"/>
          <ac:spMkLst>
            <pc:docMk/>
            <pc:sldMk cId="582480071" sldId="374"/>
            <ac:spMk id="2" creationId="{5237979F-9842-66B4-2E57-08C7A652C78B}"/>
          </ac:spMkLst>
        </pc:spChg>
        <pc:spChg chg="mod">
          <ac:chgData name="정가연" userId="14650313-02b4-4bbf-b6b0-b63b864dd3b4" providerId="ADAL" clId="{ABDC5C64-C103-4B75-882F-841545076DC4}" dt="2024-05-17T02:03:27.044" v="437"/>
          <ac:spMkLst>
            <pc:docMk/>
            <pc:sldMk cId="582480071" sldId="374"/>
            <ac:spMk id="7" creationId="{B4820DF3-7E12-11AD-9FE7-73F1D34033FC}"/>
          </ac:spMkLst>
        </pc:spChg>
        <pc:spChg chg="mod">
          <ac:chgData name="정가연" userId="14650313-02b4-4bbf-b6b0-b63b864dd3b4" providerId="ADAL" clId="{ABDC5C64-C103-4B75-882F-841545076DC4}" dt="2024-05-17T02:03:41.002" v="446"/>
          <ac:spMkLst>
            <pc:docMk/>
            <pc:sldMk cId="582480071" sldId="374"/>
            <ac:spMk id="8" creationId="{48187539-6E18-86D9-EA88-59D797497FEF}"/>
          </ac:spMkLst>
        </pc:spChg>
      </pc:sldChg>
      <pc:sldChg chg="ord">
        <pc:chgData name="정가연" userId="14650313-02b4-4bbf-b6b0-b63b864dd3b4" providerId="ADAL" clId="{ABDC5C64-C103-4B75-882F-841545076DC4}" dt="2024-05-17T02:01:06.516" v="431"/>
        <pc:sldMkLst>
          <pc:docMk/>
          <pc:sldMk cId="3110131598" sldId="375"/>
        </pc:sldMkLst>
      </pc:sldChg>
      <pc:sldChg chg="modSp mod">
        <pc:chgData name="정가연" userId="14650313-02b4-4bbf-b6b0-b63b864dd3b4" providerId="ADAL" clId="{ABDC5C64-C103-4B75-882F-841545076DC4}" dt="2024-05-17T01:56:41.440" v="429" actId="1076"/>
        <pc:sldMkLst>
          <pc:docMk/>
          <pc:sldMk cId="2982289328" sldId="380"/>
        </pc:sldMkLst>
        <pc:spChg chg="mod">
          <ac:chgData name="정가연" userId="14650313-02b4-4bbf-b6b0-b63b864dd3b4" providerId="ADAL" clId="{ABDC5C64-C103-4B75-882F-841545076DC4}" dt="2024-05-17T01:56:39.225" v="428" actId="1076"/>
          <ac:spMkLst>
            <pc:docMk/>
            <pc:sldMk cId="2982289328" sldId="380"/>
            <ac:spMk id="12" creationId="{D807B7B8-398D-E0DE-7CAF-FF2EA4B05A50}"/>
          </ac:spMkLst>
        </pc:spChg>
        <pc:spChg chg="mod">
          <ac:chgData name="정가연" userId="14650313-02b4-4bbf-b6b0-b63b864dd3b4" providerId="ADAL" clId="{ABDC5C64-C103-4B75-882F-841545076DC4}" dt="2024-05-17T01:56:41.440" v="429" actId="1076"/>
          <ac:spMkLst>
            <pc:docMk/>
            <pc:sldMk cId="2982289328" sldId="380"/>
            <ac:spMk id="13" creationId="{978388D9-8247-5446-800B-DD9620A3A2F0}"/>
          </ac:spMkLst>
        </pc:spChg>
      </pc:sldChg>
      <pc:sldChg chg="modSp mod">
        <pc:chgData name="정가연" userId="14650313-02b4-4bbf-b6b0-b63b864dd3b4" providerId="ADAL" clId="{ABDC5C64-C103-4B75-882F-841545076DC4}" dt="2024-05-17T02:04:45.815" v="455"/>
        <pc:sldMkLst>
          <pc:docMk/>
          <pc:sldMk cId="3971902120" sldId="381"/>
        </pc:sldMkLst>
        <pc:spChg chg="mod">
          <ac:chgData name="정가연" userId="14650313-02b4-4bbf-b6b0-b63b864dd3b4" providerId="ADAL" clId="{ABDC5C64-C103-4B75-882F-841545076DC4}" dt="2024-05-17T02:04:45.815" v="455"/>
          <ac:spMkLst>
            <pc:docMk/>
            <pc:sldMk cId="3971902120" sldId="381"/>
            <ac:spMk id="12" creationId="{D807B7B8-398D-E0DE-7CAF-FF2EA4B05A50}"/>
          </ac:spMkLst>
        </pc:spChg>
      </pc:sldChg>
      <pc:sldChg chg="addSp modSp mod">
        <pc:chgData name="정가연" userId="14650313-02b4-4bbf-b6b0-b63b864dd3b4" providerId="ADAL" clId="{ABDC5C64-C103-4B75-882F-841545076DC4}" dt="2024-05-17T02:14:45.898" v="596" actId="14100"/>
        <pc:sldMkLst>
          <pc:docMk/>
          <pc:sldMk cId="1317002059" sldId="382"/>
        </pc:sldMkLst>
        <pc:spChg chg="mod">
          <ac:chgData name="정가연" userId="14650313-02b4-4bbf-b6b0-b63b864dd3b4" providerId="ADAL" clId="{ABDC5C64-C103-4B75-882F-841545076DC4}" dt="2024-05-17T02:13:49.495" v="587" actId="20577"/>
          <ac:spMkLst>
            <pc:docMk/>
            <pc:sldMk cId="1317002059" sldId="382"/>
            <ac:spMk id="12" creationId="{D807B7B8-398D-E0DE-7CAF-FF2EA4B05A50}"/>
          </ac:spMkLst>
        </pc:spChg>
        <pc:spChg chg="mod">
          <ac:chgData name="정가연" userId="14650313-02b4-4bbf-b6b0-b63b864dd3b4" providerId="ADAL" clId="{ABDC5C64-C103-4B75-882F-841545076DC4}" dt="2024-05-17T02:08:12.378" v="462" actId="14100"/>
          <ac:spMkLst>
            <pc:docMk/>
            <pc:sldMk cId="1317002059" sldId="382"/>
            <ac:spMk id="14" creationId="{E0B87B3B-2C69-41D2-A0E2-68432F134DAC}"/>
          </ac:spMkLst>
        </pc:spChg>
        <pc:picChg chg="mod">
          <ac:chgData name="정가연" userId="14650313-02b4-4bbf-b6b0-b63b864dd3b4" providerId="ADAL" clId="{ABDC5C64-C103-4B75-882F-841545076DC4}" dt="2024-05-17T02:14:45.898" v="596" actId="14100"/>
          <ac:picMkLst>
            <pc:docMk/>
            <pc:sldMk cId="1317002059" sldId="382"/>
            <ac:picMk id="5" creationId="{C9B6847A-F071-7674-B795-49AD68F4BD6D}"/>
          </ac:picMkLst>
        </pc:picChg>
        <pc:picChg chg="add mod">
          <ac:chgData name="정가연" userId="14650313-02b4-4bbf-b6b0-b63b864dd3b4" providerId="ADAL" clId="{ABDC5C64-C103-4B75-882F-841545076DC4}" dt="2024-05-17T01:53:21.209" v="410" actId="1076"/>
          <ac:picMkLst>
            <pc:docMk/>
            <pc:sldMk cId="1317002059" sldId="382"/>
            <ac:picMk id="6" creationId="{898A9359-C16D-A2BA-AF9F-B53AE636FB3E}"/>
          </ac:picMkLst>
        </pc:picChg>
        <pc:picChg chg="add mod">
          <ac:chgData name="정가연" userId="14650313-02b4-4bbf-b6b0-b63b864dd3b4" providerId="ADAL" clId="{ABDC5C64-C103-4B75-882F-841545076DC4}" dt="2024-05-17T02:14:09.820" v="589" actId="1076"/>
          <ac:picMkLst>
            <pc:docMk/>
            <pc:sldMk cId="1317002059" sldId="382"/>
            <ac:picMk id="9" creationId="{25F4F76D-FDC9-6B9D-BF0A-DF1B726232DF}"/>
          </ac:picMkLst>
        </pc:picChg>
        <pc:picChg chg="add mod">
          <ac:chgData name="정가연" userId="14650313-02b4-4bbf-b6b0-b63b864dd3b4" providerId="ADAL" clId="{ABDC5C64-C103-4B75-882F-841545076DC4}" dt="2024-05-17T02:14:26.025" v="593" actId="1076"/>
          <ac:picMkLst>
            <pc:docMk/>
            <pc:sldMk cId="1317002059" sldId="382"/>
            <ac:picMk id="15" creationId="{ABC0C1B4-8387-A302-38AE-5D79D186D3E4}"/>
          </ac:picMkLst>
        </pc:picChg>
        <pc:picChg chg="add mod">
          <ac:chgData name="정가연" userId="14650313-02b4-4bbf-b6b0-b63b864dd3b4" providerId="ADAL" clId="{ABDC5C64-C103-4B75-882F-841545076DC4}" dt="2024-05-17T02:14:38.329" v="595" actId="1076"/>
          <ac:picMkLst>
            <pc:docMk/>
            <pc:sldMk cId="1317002059" sldId="382"/>
            <ac:picMk id="17" creationId="{81CDD781-4B67-B3C5-F302-FA36AB2105DF}"/>
          </ac:picMkLst>
        </pc:picChg>
      </pc:sldChg>
      <pc:sldChg chg="addSp delSp modSp mod">
        <pc:chgData name="정가연" userId="14650313-02b4-4bbf-b6b0-b63b864dd3b4" providerId="ADAL" clId="{ABDC5C64-C103-4B75-882F-841545076DC4}" dt="2024-05-17T01:52:43.326" v="393" actId="1076"/>
        <pc:sldMkLst>
          <pc:docMk/>
          <pc:sldMk cId="2617238947" sldId="384"/>
        </pc:sldMkLst>
        <pc:spChg chg="mod">
          <ac:chgData name="정가연" userId="14650313-02b4-4bbf-b6b0-b63b864dd3b4" providerId="ADAL" clId="{ABDC5C64-C103-4B75-882F-841545076DC4}" dt="2024-05-17T01:52:36.606" v="386" actId="1076"/>
          <ac:spMkLst>
            <pc:docMk/>
            <pc:sldMk cId="2617238947" sldId="384"/>
            <ac:spMk id="5" creationId="{64039CB5-7079-16FA-EEE1-C00CAFE70DE3}"/>
          </ac:spMkLst>
        </pc:spChg>
        <pc:spChg chg="mod">
          <ac:chgData name="정가연" userId="14650313-02b4-4bbf-b6b0-b63b864dd3b4" providerId="ADAL" clId="{ABDC5C64-C103-4B75-882F-841545076DC4}" dt="2024-05-17T01:52:36.606" v="386" actId="1076"/>
          <ac:spMkLst>
            <pc:docMk/>
            <pc:sldMk cId="2617238947" sldId="384"/>
            <ac:spMk id="6" creationId="{8B1EA42D-6184-0CB2-FE92-2CDBFFA276E7}"/>
          </ac:spMkLst>
        </pc:spChg>
        <pc:spChg chg="add mod">
          <ac:chgData name="정가연" userId="14650313-02b4-4bbf-b6b0-b63b864dd3b4" providerId="ADAL" clId="{ABDC5C64-C103-4B75-882F-841545076DC4}" dt="2024-05-17T01:52:32.660" v="376" actId="1076"/>
          <ac:spMkLst>
            <pc:docMk/>
            <pc:sldMk cId="2617238947" sldId="384"/>
            <ac:spMk id="9" creationId="{092A0D70-1D6C-9CBE-C01F-3A3ED2D3BE65}"/>
          </ac:spMkLst>
        </pc:spChg>
        <pc:spChg chg="add mod">
          <ac:chgData name="정가연" userId="14650313-02b4-4bbf-b6b0-b63b864dd3b4" providerId="ADAL" clId="{ABDC5C64-C103-4B75-882F-841545076DC4}" dt="2024-05-17T01:52:32.660" v="376" actId="1076"/>
          <ac:spMkLst>
            <pc:docMk/>
            <pc:sldMk cId="2617238947" sldId="384"/>
            <ac:spMk id="10" creationId="{2A817A23-E928-96DC-7AB0-47346E4099BC}"/>
          </ac:spMkLst>
        </pc:spChg>
        <pc:spChg chg="mod">
          <ac:chgData name="정가연" userId="14650313-02b4-4bbf-b6b0-b63b864dd3b4" providerId="ADAL" clId="{ABDC5C64-C103-4B75-882F-841545076DC4}" dt="2024-05-17T01:52:35.004" v="382" actId="1076"/>
          <ac:spMkLst>
            <pc:docMk/>
            <pc:sldMk cId="2617238947" sldId="384"/>
            <ac:spMk id="11" creationId="{EC4E0D0A-D250-0354-1EF2-6816B247F3BF}"/>
          </ac:spMkLst>
        </pc:spChg>
        <pc:spChg chg="mod">
          <ac:chgData name="정가연" userId="14650313-02b4-4bbf-b6b0-b63b864dd3b4" providerId="ADAL" clId="{ABDC5C64-C103-4B75-882F-841545076DC4}" dt="2024-05-17T01:52:36.137" v="385" actId="1076"/>
          <ac:spMkLst>
            <pc:docMk/>
            <pc:sldMk cId="2617238947" sldId="384"/>
            <ac:spMk id="14" creationId="{E0B87B3B-2C69-41D2-A0E2-68432F134DAC}"/>
          </ac:spMkLst>
        </pc:spChg>
        <pc:picChg chg="mod">
          <ac:chgData name="정가연" userId="14650313-02b4-4bbf-b6b0-b63b864dd3b4" providerId="ADAL" clId="{ABDC5C64-C103-4B75-882F-841545076DC4}" dt="2024-05-17T01:52:43.326" v="393" actId="1076"/>
          <ac:picMkLst>
            <pc:docMk/>
            <pc:sldMk cId="2617238947" sldId="384"/>
            <ac:picMk id="3" creationId="{8A9097FB-AC96-4EED-8E57-32D353F9B03A}"/>
          </ac:picMkLst>
        </pc:picChg>
        <pc:picChg chg="add del mod">
          <ac:chgData name="정가연" userId="14650313-02b4-4bbf-b6b0-b63b864dd3b4" providerId="ADAL" clId="{ABDC5C64-C103-4B75-882F-841545076DC4}" dt="2024-05-17T01:52:37.361" v="388" actId="22"/>
          <ac:picMkLst>
            <pc:docMk/>
            <pc:sldMk cId="2617238947" sldId="384"/>
            <ac:picMk id="8" creationId="{2AE10CFA-2B83-7B2A-05A2-58F7A05A7896}"/>
          </ac:picMkLst>
        </pc:picChg>
      </pc:sldChg>
      <pc:sldChg chg="addSp delSp modSp mod">
        <pc:chgData name="정가연" userId="14650313-02b4-4bbf-b6b0-b63b864dd3b4" providerId="ADAL" clId="{ABDC5C64-C103-4B75-882F-841545076DC4}" dt="2024-05-17T01:50:37.058" v="344" actId="1076"/>
        <pc:sldMkLst>
          <pc:docMk/>
          <pc:sldMk cId="2391584609" sldId="393"/>
        </pc:sldMkLst>
        <pc:spChg chg="mod">
          <ac:chgData name="정가연" userId="14650313-02b4-4bbf-b6b0-b63b864dd3b4" providerId="ADAL" clId="{ABDC5C64-C103-4B75-882F-841545076DC4}" dt="2024-05-17T01:50:37.058" v="344" actId="1076"/>
          <ac:spMkLst>
            <pc:docMk/>
            <pc:sldMk cId="2391584609" sldId="393"/>
            <ac:spMk id="5" creationId="{64039CB5-7079-16FA-EEE1-C00CAFE70DE3}"/>
          </ac:spMkLst>
        </pc:spChg>
        <pc:spChg chg="add mod">
          <ac:chgData name="정가연" userId="14650313-02b4-4bbf-b6b0-b63b864dd3b4" providerId="ADAL" clId="{ABDC5C64-C103-4B75-882F-841545076DC4}" dt="2024-05-17T01:50:23.284" v="326" actId="1076"/>
          <ac:spMkLst>
            <pc:docMk/>
            <pc:sldMk cId="2391584609" sldId="393"/>
            <ac:spMk id="6" creationId="{99E183D0-9A28-A06A-9570-1F8F0E6A2127}"/>
          </ac:spMkLst>
        </pc:spChg>
        <pc:picChg chg="add del mod">
          <ac:chgData name="정가연" userId="14650313-02b4-4bbf-b6b0-b63b864dd3b4" providerId="ADAL" clId="{ABDC5C64-C103-4B75-882F-841545076DC4}" dt="2024-05-17T01:50:27.727" v="341" actId="22"/>
          <ac:picMkLst>
            <pc:docMk/>
            <pc:sldMk cId="2391584609" sldId="393"/>
            <ac:picMk id="3" creationId="{D3634391-1606-1E46-ACEA-3BDA1ED7A6B6}"/>
          </ac:picMkLst>
        </pc:picChg>
        <pc:picChg chg="mod">
          <ac:chgData name="정가연" userId="14650313-02b4-4bbf-b6b0-b63b864dd3b4" providerId="ADAL" clId="{ABDC5C64-C103-4B75-882F-841545076DC4}" dt="2024-05-17T01:50:32.018" v="343" actId="1076"/>
          <ac:picMkLst>
            <pc:docMk/>
            <pc:sldMk cId="2391584609" sldId="393"/>
            <ac:picMk id="8" creationId="{0900E657-246E-62E5-ABCB-BEB5D680C02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5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FF424-0293-4928-B07A-817D3140C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0"/>
            <a:ext cx="11875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616369"/>
            <a:ext cx="252000" cy="0"/>
          </a:xfrm>
          <a:prstGeom prst="line">
            <a:avLst/>
          </a:prstGeom>
          <a:ln w="6350">
            <a:solidFill>
              <a:srgbClr val="024A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286" y="-82188"/>
            <a:ext cx="5064446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702187" y="39934"/>
            <a:ext cx="5256527" cy="3562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0" i="0" u="none" spc="-150">
                <a:solidFill>
                  <a:schemeClr val="bg1">
                    <a:lumMod val="50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Data Mining  Final Project</a:t>
            </a:r>
            <a:endParaRPr lang="ko-KR" altLang="en-US" sz="1400" b="0" i="0" u="none" spc="-150">
              <a:solidFill>
                <a:schemeClr val="bg1">
                  <a:lumMod val="50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F1363E-4F12-4BCD-812C-4F78B1612AEF}"/>
              </a:ext>
            </a:extLst>
          </p:cNvPr>
          <p:cNvCxnSpPr/>
          <p:nvPr userDrawn="1"/>
        </p:nvCxnSpPr>
        <p:spPr>
          <a:xfrm>
            <a:off x="0" y="44698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klue/roberta-ba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605A36-B847-F63C-A6DF-4A440EAA0A68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F2F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6B2D99-0B86-AF7F-A37B-CD21969BC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" y="6239436"/>
            <a:ext cx="4019092" cy="521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FE3D8F-5D92-A683-4F8F-246297CAD7EE}"/>
              </a:ext>
            </a:extLst>
          </p:cNvPr>
          <p:cNvSpPr txBox="1"/>
          <p:nvPr/>
        </p:nvSpPr>
        <p:spPr>
          <a:xfrm>
            <a:off x="3948251" y="3174338"/>
            <a:ext cx="406908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 Data Mining Final Project</a:t>
            </a:r>
            <a:endParaRPr lang="ko-KR" altLang="en-US" sz="1200">
              <a:solidFill>
                <a:schemeClr val="bg1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61608-0266-076E-80E8-CEAA6AA6C03C}"/>
              </a:ext>
            </a:extLst>
          </p:cNvPr>
          <p:cNvSpPr txBox="1"/>
          <p:nvPr/>
        </p:nvSpPr>
        <p:spPr>
          <a:xfrm>
            <a:off x="3948251" y="1974009"/>
            <a:ext cx="6998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Predicting Daily Emotional Distribution </a:t>
            </a:r>
          </a:p>
          <a:p>
            <a:r>
              <a:rPr lang="en-US" altLang="ko-KR" sz="2400" spc="-15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and Mental Health Index </a:t>
            </a:r>
          </a:p>
          <a:p>
            <a:r>
              <a:rPr lang="en-US" altLang="ko-KR" sz="2400" spc="-15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via LLM and Further Transfer Learning</a:t>
            </a:r>
            <a:endParaRPr lang="ko-KR" altLang="en-US" sz="2400" spc="-150">
              <a:solidFill>
                <a:schemeClr val="bg1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0057-2FB1-4C31-3942-8681ABFCC681}"/>
              </a:ext>
            </a:extLst>
          </p:cNvPr>
          <p:cNvSpPr txBox="1"/>
          <p:nvPr/>
        </p:nvSpPr>
        <p:spPr>
          <a:xfrm>
            <a:off x="7020215" y="4019065"/>
            <a:ext cx="494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인공지능학과 석사과정 </a:t>
            </a:r>
            <a:endParaRPr lang="en-US" altLang="ko-KR" sz="1600">
              <a:solidFill>
                <a:schemeClr val="bg1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120240328</a:t>
            </a:r>
            <a:r>
              <a:rPr lang="ko-KR" altLang="en-US" sz="1600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정가연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3CF944-F69C-B3E9-23FC-FBA1194E6287}"/>
              </a:ext>
            </a:extLst>
          </p:cNvPr>
          <p:cNvCxnSpPr>
            <a:cxnSpLocks/>
          </p:cNvCxnSpPr>
          <p:nvPr/>
        </p:nvCxnSpPr>
        <p:spPr>
          <a:xfrm>
            <a:off x="3730756" y="1933903"/>
            <a:ext cx="0" cy="1484772"/>
          </a:xfrm>
          <a:prstGeom prst="line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2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492957" y="1653271"/>
            <a:ext cx="10388403" cy="204287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Further Transfer Learning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통해 구축된 </a:t>
            </a:r>
            <a:r>
              <a:rPr lang="ko-KR" altLang="en-US" b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유튜브 댓글 특화 감정 분류 모델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활용해서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전체 유튜브 댓글 감정 추론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원본 유튜브 데이터 전처리 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-&gt; batch size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로 분할 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각 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batch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에 대해 추론 수행</a:t>
            </a:r>
            <a:endParaRPr lang="en-US" altLang="ko-KR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batch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대한 처리 과정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텍스트 토큰화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 평가 모드로 전환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입력 데이터 기반 추론 수행 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출력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logits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softmax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 적용하여 각 함수에 대한 확률 계산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 텍스트에 대해 가장 높은 확률을 가진 감정 예측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18025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Proposed Method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3DF025-03E8-95FA-51C1-8F39B632548E}"/>
              </a:ext>
            </a:extLst>
          </p:cNvPr>
          <p:cNvGrpSpPr/>
          <p:nvPr/>
        </p:nvGrpSpPr>
        <p:grpSpPr>
          <a:xfrm>
            <a:off x="492957" y="872001"/>
            <a:ext cx="6913683" cy="445000"/>
            <a:chOff x="3985086" y="1240429"/>
            <a:chExt cx="2628000" cy="432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23E40B3-BD93-923D-D0D8-3BC681A2DC0C}"/>
                </a:ext>
              </a:extLst>
            </p:cNvPr>
            <p:cNvSpPr/>
            <p:nvPr/>
          </p:nvSpPr>
          <p:spPr>
            <a:xfrm>
              <a:off x="3985086" y="1240429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50A5FE-3543-D5BC-3B41-E1869FD4B940}"/>
                </a:ext>
              </a:extLst>
            </p:cNvPr>
            <p:cNvSpPr txBox="1"/>
            <p:nvPr/>
          </p:nvSpPr>
          <p:spPr>
            <a:xfrm>
              <a:off x="4384686" y="1284185"/>
              <a:ext cx="1828800" cy="35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Inference Youtube Data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AE5A4C5-6990-0230-520C-98955125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54" y="3913367"/>
            <a:ext cx="8992207" cy="25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5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492957" y="1653271"/>
            <a:ext cx="10388403" cy="57194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일자별 평균 감정 분포 산식</a:t>
            </a:r>
            <a:endParaRPr lang="en-US" altLang="ko-KR" b="1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18025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Proposed Method 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3E40B3-BD93-923D-D0D8-3BC681A2DC0C}"/>
              </a:ext>
            </a:extLst>
          </p:cNvPr>
          <p:cNvSpPr/>
          <p:nvPr/>
        </p:nvSpPr>
        <p:spPr>
          <a:xfrm>
            <a:off x="492957" y="872000"/>
            <a:ext cx="6913683" cy="4450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0A5FE-3543-D5BC-3B41-E1869FD4B940}"/>
              </a:ext>
            </a:extLst>
          </p:cNvPr>
          <p:cNvSpPr txBox="1"/>
          <p:nvPr/>
        </p:nvSpPr>
        <p:spPr>
          <a:xfrm>
            <a:off x="794327" y="917073"/>
            <a:ext cx="63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Predict Sentiment Distribution &amp; Mental Health Index</a:t>
            </a:r>
            <a:endParaRPr lang="ko-KR" altLang="en-US">
              <a:solidFill>
                <a:schemeClr val="bg1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57901B-E28E-8D59-3CD9-63F911E733C8}"/>
                  </a:ext>
                </a:extLst>
              </p:cNvPr>
              <p:cNvSpPr txBox="1"/>
              <p:nvPr/>
            </p:nvSpPr>
            <p:spPr>
              <a:xfrm>
                <a:off x="-228600" y="2300823"/>
                <a:ext cx="9784080" cy="747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𝑑𝑎𝑖𝑙𝑦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𝑠𝑒𝑛𝑡𝑖𝑚𝑒𝑛𝑡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𝑁𝑢𝑚𝑏𝑒𝑟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𝐶𝑜𝑚𝑚𝑒𝑛𝑡𝑠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𝑃𝑟𝑜𝑏𝑎𝑏𝑖𝑙𝑖𝑡𝑦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𝑆𝑒𝑛𝑡𝑖𝑚𝑒𝑛𝑡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𝐶𝑜𝑚𝑚𝑒𝑛𝑡𝑠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57901B-E28E-8D59-3CD9-63F911E7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2300823"/>
                <a:ext cx="9784080" cy="747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05412E2A-B3D9-A32E-69B3-581599EDDBB5}"/>
              </a:ext>
            </a:extLst>
          </p:cNvPr>
          <p:cNvSpPr txBox="1">
            <a:spLocks/>
          </p:cNvSpPr>
          <p:nvPr/>
        </p:nvSpPr>
        <p:spPr>
          <a:xfrm>
            <a:off x="492957" y="3523437"/>
            <a:ext cx="10388403" cy="57194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월별 평균 감정 분포 산식</a:t>
            </a:r>
            <a:endParaRPr lang="en-US" altLang="ko-KR" b="1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FF2C52-B57B-2DF0-77BB-3F3A44CF9D6B}"/>
                  </a:ext>
                </a:extLst>
              </p:cNvPr>
              <p:cNvSpPr txBox="1"/>
              <p:nvPr/>
            </p:nvSpPr>
            <p:spPr>
              <a:xfrm>
                <a:off x="386276" y="4032415"/>
                <a:ext cx="9062523" cy="746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𝑚𝑜𝑛𝑡h𝑙𝑦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𝑠𝑒𝑛𝑡𝑖𝑚𝑒𝑛𝑡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𝑁𝑢𝑚𝑏𝑒𝑟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𝐶𝑜𝑚𝑚𝑒𝑛𝑡𝑠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𝑃𝑟𝑜𝑏𝑎𝑏𝑖𝑙𝑖𝑡𝑦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𝑆𝑒𝑛𝑡𝑖𝑚𝑒𝑛𝑡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𝐶𝑜𝑚𝑚𝑒𝑛𝑡𝑠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FF2C52-B57B-2DF0-77BB-3F3A44C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76" y="4032415"/>
                <a:ext cx="9062523" cy="746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8FC12712-A561-F7F7-7FE2-3FA4694E2E7A}"/>
              </a:ext>
            </a:extLst>
          </p:cNvPr>
          <p:cNvSpPr txBox="1">
            <a:spLocks/>
          </p:cNvSpPr>
          <p:nvPr/>
        </p:nvSpPr>
        <p:spPr>
          <a:xfrm>
            <a:off x="492957" y="5001844"/>
            <a:ext cx="10388403" cy="57194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정신건강 지수 산식</a:t>
            </a:r>
            <a:endParaRPr lang="en-US" altLang="ko-KR" b="1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BAB93-D215-0C7C-48DF-C1612323AD2A}"/>
                  </a:ext>
                </a:extLst>
              </p:cNvPr>
              <p:cNvSpPr txBox="1"/>
              <p:nvPr/>
            </p:nvSpPr>
            <p:spPr>
              <a:xfrm>
                <a:off x="824806" y="5615997"/>
                <a:ext cx="10546080" cy="112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𝑀𝑒𝑛𝑡𝑎𝑙</m:t>
                      </m:r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𝐻𝑒𝑎𝑙𝑡h</m:t>
                      </m:r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𝐼𝑛𝑑𝑒𝑥</m:t>
                      </m:r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𝑃𝑟𝑜𝑏𝑎𝑏𝑖𝑙𝑖𝑡𝑦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h𝑎𝑝𝑝𝑦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∗+1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𝑃𝑟𝑜𝑏𝑎𝑏𝑖𝑙𝑖𝑡𝑦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𝑎𝑛𝑔𝑟𝑦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∗−1</m:t>
                          </m:r>
                        </m:e>
                      </m:d>
                    </m:oMath>
                  </m:oMathPara>
                </a14:m>
                <a:endParaRPr lang="ko-KR" altLang="ko-KR" sz="24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𝑃𝑟𝑜𝑏𝑎𝑏𝑖𝑙𝑖𝑡𝑦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𝑠𝑎𝑑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∗−1)+ (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𝑃𝑟𝑜𝑏𝑎𝑏𝑖𝑙𝑖𝑡𝑦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𝑛𝑒𝑢𝑡𝑟𝑎𝑙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∗0)</m:t>
                      </m:r>
                    </m:oMath>
                  </m:oMathPara>
                </a14:m>
                <a:endParaRPr lang="ko-KR" altLang="ko-KR" sz="24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BAB93-D215-0C7C-48DF-C1612323A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06" y="5615997"/>
                <a:ext cx="10546080" cy="112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23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2EF7F8F-17C5-40A1-896A-EA1B6840E73F}"/>
              </a:ext>
            </a:extLst>
          </p:cNvPr>
          <p:cNvSpPr txBox="1">
            <a:spLocks/>
          </p:cNvSpPr>
          <p:nvPr/>
        </p:nvSpPr>
        <p:spPr>
          <a:xfrm>
            <a:off x="2343807" y="2860768"/>
            <a:ext cx="8009233" cy="96955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5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Experiment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21073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438F3D-5216-A2D2-03AE-2D7525547E9F}"/>
              </a:ext>
            </a:extLst>
          </p:cNvPr>
          <p:cNvSpPr/>
          <p:nvPr/>
        </p:nvSpPr>
        <p:spPr>
          <a:xfrm>
            <a:off x="11333480" y="6210734"/>
            <a:ext cx="655320" cy="505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8F8ECE-CF8C-F5A2-9A97-C33F6966AA92}"/>
              </a:ext>
            </a:extLst>
          </p:cNvPr>
          <p:cNvSpPr/>
          <p:nvPr/>
        </p:nvSpPr>
        <p:spPr>
          <a:xfrm>
            <a:off x="2702560" y="3683001"/>
            <a:ext cx="704088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4263868" y="2963032"/>
            <a:ext cx="6608883" cy="62442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감성대화말뭉치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감정 분류를 위한 대화 음성 데이터셋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</a:p>
          <a:p>
            <a:pPr algn="just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21073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Experiment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48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AAABC1-3F46-6CF2-32D7-A12492556386}"/>
              </a:ext>
            </a:extLst>
          </p:cNvPr>
          <p:cNvGrpSpPr/>
          <p:nvPr/>
        </p:nvGrpSpPr>
        <p:grpSpPr>
          <a:xfrm>
            <a:off x="3980278" y="806897"/>
            <a:ext cx="4231443" cy="445000"/>
            <a:chOff x="3985086" y="929734"/>
            <a:chExt cx="2628000" cy="432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413D007-92B0-C43F-5364-7C51022C8659}"/>
                </a:ext>
              </a:extLst>
            </p:cNvPr>
            <p:cNvSpPr/>
            <p:nvPr/>
          </p:nvSpPr>
          <p:spPr>
            <a:xfrm>
              <a:off x="3985086" y="929734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CF2987-21ED-CD7E-12B8-9A2D226723EA}"/>
                </a:ext>
              </a:extLst>
            </p:cNvPr>
            <p:cNvSpPr txBox="1"/>
            <p:nvPr/>
          </p:nvSpPr>
          <p:spPr>
            <a:xfrm>
              <a:off x="4384686" y="97349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Dataset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FF9A9F2-3D9E-D835-6BFC-785743D5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371600"/>
            <a:ext cx="6136174" cy="1502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C38B8A-1821-FE7C-FDF1-CEB11FE4D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81" y="1630680"/>
            <a:ext cx="5073299" cy="1033645"/>
          </a:xfrm>
          <a:prstGeom prst="rect">
            <a:avLst/>
          </a:prstGeom>
        </p:spPr>
      </p:pic>
      <p:pic>
        <p:nvPicPr>
          <p:cNvPr id="13" name="그림 1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82E78530-2EDA-4B0D-C5E5-A71F80CD20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90" b="70974"/>
          <a:stretch/>
        </p:blipFill>
        <p:spPr>
          <a:xfrm>
            <a:off x="2097979" y="3552295"/>
            <a:ext cx="8726629" cy="826698"/>
          </a:xfrm>
          <a:prstGeom prst="rect">
            <a:avLst/>
          </a:prstGeom>
        </p:spPr>
      </p:pic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50D45992-B9E1-8BD5-DE19-F5B4229776E5}"/>
              </a:ext>
            </a:extLst>
          </p:cNvPr>
          <p:cNvSpPr txBox="1">
            <a:spLocks/>
          </p:cNvSpPr>
          <p:nvPr/>
        </p:nvSpPr>
        <p:spPr>
          <a:xfrm>
            <a:off x="3156850" y="4402327"/>
            <a:ext cx="6608883" cy="62442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유튜브 댓글 데이터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</a:p>
        </p:txBody>
      </p:sp>
      <p:pic>
        <p:nvPicPr>
          <p:cNvPr id="19" name="그림 18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FD80F7F6-FB2E-EB49-9A72-8E54D4889B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735"/>
          <a:stretch/>
        </p:blipFill>
        <p:spPr>
          <a:xfrm>
            <a:off x="2309946" y="4931308"/>
            <a:ext cx="8302693" cy="1085516"/>
          </a:xfrm>
          <a:prstGeom prst="rect">
            <a:avLst/>
          </a:prstGeom>
        </p:spPr>
      </p:pic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1511ADF6-F3FA-1342-665A-7AAF0E6B3396}"/>
              </a:ext>
            </a:extLst>
          </p:cNvPr>
          <p:cNvSpPr txBox="1">
            <a:spLocks/>
          </p:cNvSpPr>
          <p:nvPr/>
        </p:nvSpPr>
        <p:spPr>
          <a:xfrm>
            <a:off x="3322682" y="6144565"/>
            <a:ext cx="6608883" cy="62442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유튜브 댓글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감정 매핑 샘플 데이터셋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3709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675836" y="1600302"/>
            <a:ext cx="10601764" cy="62442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-Accuracy : 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전체 예측 중에서 실제 레이블과 일치한 예측의 비율을 의미하며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모델이 얼마나 자주 올바르게 예측하는지 나타내는 척도로 사용</a:t>
            </a:r>
            <a:endParaRPr lang="en-US" altLang="ko-KR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19549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Experiment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501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AAABC1-3F46-6CF2-32D7-A12492556386}"/>
              </a:ext>
            </a:extLst>
          </p:cNvPr>
          <p:cNvGrpSpPr/>
          <p:nvPr/>
        </p:nvGrpSpPr>
        <p:grpSpPr>
          <a:xfrm>
            <a:off x="3980278" y="806897"/>
            <a:ext cx="4231443" cy="445000"/>
            <a:chOff x="3985086" y="929734"/>
            <a:chExt cx="2628000" cy="432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413D007-92B0-C43F-5364-7C51022C8659}"/>
                </a:ext>
              </a:extLst>
            </p:cNvPr>
            <p:cNvSpPr/>
            <p:nvPr/>
          </p:nvSpPr>
          <p:spPr>
            <a:xfrm>
              <a:off x="3985086" y="929734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CF2987-21ED-CD7E-12B8-9A2D226723EA}"/>
                </a:ext>
              </a:extLst>
            </p:cNvPr>
            <p:cNvSpPr txBox="1"/>
            <p:nvPr/>
          </p:nvSpPr>
          <p:spPr>
            <a:xfrm>
              <a:off x="4384686" y="97349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Evaluation</a:t>
              </a:r>
              <a:r>
                <a:rPr lang="ko-KR" altLang="en-US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</a:t>
              </a:r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Metric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C2A12-869C-2155-3F92-8774C1103D64}"/>
                  </a:ext>
                </a:extLst>
              </p:cNvPr>
              <p:cNvSpPr txBox="1"/>
              <p:nvPr/>
            </p:nvSpPr>
            <p:spPr>
              <a:xfrm>
                <a:off x="457200" y="2268910"/>
                <a:ext cx="6103620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C2A12-869C-2155-3F92-8774C1103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68910"/>
                <a:ext cx="6103620" cy="667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CBD5FF5B-9B1E-4DC4-0C53-30F4064FF231}"/>
              </a:ext>
            </a:extLst>
          </p:cNvPr>
          <p:cNvSpPr txBox="1">
            <a:spLocks/>
          </p:cNvSpPr>
          <p:nvPr/>
        </p:nvSpPr>
        <p:spPr>
          <a:xfrm>
            <a:off x="675836" y="3175204"/>
            <a:ext cx="10601764" cy="62442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-F1 Score : 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모델이 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True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라고 예측한 것 중에서 실제 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True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 비율을 나타내는 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Precision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실제 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True 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중에서 모델이 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True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라고 정확하게 예측한 비율을 나타내는 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Recall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조화 평균</a:t>
            </a:r>
            <a:endParaRPr lang="en-US" altLang="ko-KR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7622A9-EEFA-F211-FF72-5C3CB81735B4}"/>
                  </a:ext>
                </a:extLst>
              </p:cNvPr>
              <p:cNvSpPr txBox="1"/>
              <p:nvPr/>
            </p:nvSpPr>
            <p:spPr>
              <a:xfrm>
                <a:off x="1133036" y="4063991"/>
                <a:ext cx="6103620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7622A9-EEFA-F211-FF72-5C3CB817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36" y="4063991"/>
                <a:ext cx="6103620" cy="622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265950D9-D312-7413-1716-F5A98C5EEBB7}"/>
              </a:ext>
            </a:extLst>
          </p:cNvPr>
          <p:cNvSpPr txBox="1">
            <a:spLocks/>
          </p:cNvSpPr>
          <p:nvPr/>
        </p:nvSpPr>
        <p:spPr>
          <a:xfrm>
            <a:off x="675836" y="4805103"/>
            <a:ext cx="10601764" cy="62442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-Per-Class Accuracy : Confusion Matrix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각 클래스의 정확도를 계산한다 예측 결과와 실제 레이블 간의 매핑을 행렬 형태로 나타냄으로써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 클래스의 대각선 값을 추출하며 이는 해당 클래스의 정확도 나타냄</a:t>
            </a:r>
            <a:endParaRPr lang="en-US" altLang="ko-KR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25F67C-1EDE-43E7-3530-4C7D1670C4CD}"/>
                  </a:ext>
                </a:extLst>
              </p:cNvPr>
              <p:cNvSpPr txBox="1"/>
              <p:nvPr/>
            </p:nvSpPr>
            <p:spPr>
              <a:xfrm>
                <a:off x="1133036" y="5693452"/>
                <a:ext cx="6103620" cy="741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𝐴𝑐𝑐𝑢𝑟𝑎𝑐𝑦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25F67C-1EDE-43E7-3530-4C7D1670C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36" y="5693452"/>
                <a:ext cx="6103620" cy="74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5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21073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Experiment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8360" y="2538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AAABC1-3F46-6CF2-32D7-A12492556386}"/>
              </a:ext>
            </a:extLst>
          </p:cNvPr>
          <p:cNvGrpSpPr/>
          <p:nvPr/>
        </p:nvGrpSpPr>
        <p:grpSpPr>
          <a:xfrm>
            <a:off x="3980278" y="563057"/>
            <a:ext cx="4231443" cy="445000"/>
            <a:chOff x="3985086" y="929734"/>
            <a:chExt cx="2628000" cy="432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413D007-92B0-C43F-5364-7C51022C8659}"/>
                </a:ext>
              </a:extLst>
            </p:cNvPr>
            <p:cNvSpPr/>
            <p:nvPr/>
          </p:nvSpPr>
          <p:spPr>
            <a:xfrm>
              <a:off x="3985086" y="929734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CF2987-21ED-CD7E-12B8-9A2D226723EA}"/>
                </a:ext>
              </a:extLst>
            </p:cNvPr>
            <p:cNvSpPr txBox="1"/>
            <p:nvPr/>
          </p:nvSpPr>
          <p:spPr>
            <a:xfrm>
              <a:off x="4384686" y="97349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Sentiment</a:t>
              </a:r>
              <a:r>
                <a:rPr lang="ko-KR" altLang="en-US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</a:t>
              </a:r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Classification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CFDBE78-F477-8498-D8D1-D9B533EF8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56" y="1677224"/>
            <a:ext cx="4460298" cy="14448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E61A58-3E3C-5B01-5611-ED24ACEC8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35" y="1660647"/>
            <a:ext cx="4433655" cy="13553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968DEBE-4430-4A3D-9706-99B6B8274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355" y="3091234"/>
            <a:ext cx="4460299" cy="14230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7EA827D-382C-0640-8AC8-273762BBB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179" y="3100275"/>
            <a:ext cx="4410969" cy="14353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AB957AE-4AAA-318D-3F42-5E715C978A75}"/>
              </a:ext>
            </a:extLst>
          </p:cNvPr>
          <p:cNvSpPr txBox="1"/>
          <p:nvPr/>
        </p:nvSpPr>
        <p:spPr>
          <a:xfrm>
            <a:off x="3980278" y="1214732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[Basic Transfer Learning Performance]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BE7AFB-8A24-3581-C8EB-468F5090AADA}"/>
              </a:ext>
            </a:extLst>
          </p:cNvPr>
          <p:cNvSpPr txBox="1"/>
          <p:nvPr/>
        </p:nvSpPr>
        <p:spPr>
          <a:xfrm>
            <a:off x="1418970" y="4647609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/>
              <a:t>[Hyper Parameter Tuning Performance]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191771-2D3C-D879-3EF5-2E17DE04F0D6}"/>
              </a:ext>
            </a:extLst>
          </p:cNvPr>
          <p:cNvSpPr txBox="1"/>
          <p:nvPr/>
        </p:nvSpPr>
        <p:spPr>
          <a:xfrm>
            <a:off x="6418678" y="4607731"/>
            <a:ext cx="4615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[Further Transfer Learning Performance]</a:t>
            </a:r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5E5277D-8CAF-E23D-67CC-2D0E4AC1F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355" y="5176428"/>
            <a:ext cx="4474331" cy="142075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9769542-9E82-99EF-A6BC-FC7421112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405" y="5197353"/>
            <a:ext cx="4615082" cy="139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6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18025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Experiment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8360" y="2538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AAABC1-3F46-6CF2-32D7-A12492556386}"/>
              </a:ext>
            </a:extLst>
          </p:cNvPr>
          <p:cNvGrpSpPr/>
          <p:nvPr/>
        </p:nvGrpSpPr>
        <p:grpSpPr>
          <a:xfrm>
            <a:off x="3980278" y="1005018"/>
            <a:ext cx="4231443" cy="445000"/>
            <a:chOff x="3985086" y="1240426"/>
            <a:chExt cx="2628000" cy="432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413D007-92B0-C43F-5364-7C51022C8659}"/>
                </a:ext>
              </a:extLst>
            </p:cNvPr>
            <p:cNvSpPr/>
            <p:nvPr/>
          </p:nvSpPr>
          <p:spPr>
            <a:xfrm>
              <a:off x="3985086" y="1240426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CF2987-21ED-CD7E-12B8-9A2D226723EA}"/>
                </a:ext>
              </a:extLst>
            </p:cNvPr>
            <p:cNvSpPr txBox="1"/>
            <p:nvPr/>
          </p:nvSpPr>
          <p:spPr>
            <a:xfrm>
              <a:off x="4384686" y="125460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Inference Youtube Data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4C7FC71-3643-6EE0-EC16-9D749089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" y="2135362"/>
            <a:ext cx="7504657" cy="29852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878AC46-D794-95E0-5205-4833F059E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98" y="2120483"/>
            <a:ext cx="4083582" cy="26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18025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Experiment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8360" y="2538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413D007-92B0-C43F-5364-7C51022C8659}"/>
              </a:ext>
            </a:extLst>
          </p:cNvPr>
          <p:cNvSpPr/>
          <p:nvPr/>
        </p:nvSpPr>
        <p:spPr>
          <a:xfrm>
            <a:off x="2955638" y="730698"/>
            <a:ext cx="6410036" cy="4450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F2987-21ED-CD7E-12B8-9A2D226723EA}"/>
              </a:ext>
            </a:extLst>
          </p:cNvPr>
          <p:cNvSpPr txBox="1"/>
          <p:nvPr/>
        </p:nvSpPr>
        <p:spPr>
          <a:xfrm>
            <a:off x="3140358" y="763773"/>
            <a:ext cx="605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Daily Sentiment Distribution &amp; Mental Health Index</a:t>
            </a:r>
            <a:endParaRPr lang="ko-KR" altLang="en-US">
              <a:solidFill>
                <a:schemeClr val="bg1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B342696B-C543-5884-9087-C234035F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51" y="1342708"/>
            <a:ext cx="8625498" cy="2715895"/>
          </a:xfrm>
          <a:prstGeom prst="rect">
            <a:avLst/>
          </a:prstGeom>
        </p:spPr>
      </p:pic>
      <p:pic>
        <p:nvPicPr>
          <p:cNvPr id="7" name="그림 6" descr="텍스트, 그래프, 스크린샷, 도표이(가) 표시된 사진&#10;&#10;자동 생성된 설명">
            <a:extLst>
              <a:ext uri="{FF2B5EF4-FFF2-40B4-BE49-F238E27FC236}">
                <a16:creationId xmlns:a16="http://schemas.microsoft.com/office/drawing/2014/main" id="{54018102-D978-5399-A2CC-8DF5E87CE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718" y="4298643"/>
            <a:ext cx="4149642" cy="2305357"/>
          </a:xfrm>
          <a:prstGeom prst="rect">
            <a:avLst/>
          </a:prstGeom>
        </p:spPr>
      </p:pic>
      <p:pic>
        <p:nvPicPr>
          <p:cNvPr id="8" name="그림 7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38E0B881-75BC-2E01-EED2-F7A4883B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4225613"/>
            <a:ext cx="3728002" cy="229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8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2EF7F8F-17C5-40A1-896A-EA1B6840E73F}"/>
              </a:ext>
            </a:extLst>
          </p:cNvPr>
          <p:cNvSpPr txBox="1">
            <a:spLocks/>
          </p:cNvSpPr>
          <p:nvPr/>
        </p:nvSpPr>
        <p:spPr>
          <a:xfrm>
            <a:off x="2343807" y="2860768"/>
            <a:ext cx="8009233" cy="96955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5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Conclusion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21073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438F3D-5216-A2D2-03AE-2D7525547E9F}"/>
              </a:ext>
            </a:extLst>
          </p:cNvPr>
          <p:cNvSpPr/>
          <p:nvPr/>
        </p:nvSpPr>
        <p:spPr>
          <a:xfrm>
            <a:off x="11333480" y="6210734"/>
            <a:ext cx="655320" cy="505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8F8ECE-CF8C-F5A2-9A97-C33F6966AA92}"/>
              </a:ext>
            </a:extLst>
          </p:cNvPr>
          <p:cNvSpPr/>
          <p:nvPr/>
        </p:nvSpPr>
        <p:spPr>
          <a:xfrm>
            <a:off x="2702560" y="3683001"/>
            <a:ext cx="704088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8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21073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Conclusion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AAABC1-3F46-6CF2-32D7-A12492556386}"/>
              </a:ext>
            </a:extLst>
          </p:cNvPr>
          <p:cNvGrpSpPr/>
          <p:nvPr/>
        </p:nvGrpSpPr>
        <p:grpSpPr>
          <a:xfrm>
            <a:off x="4132678" y="840531"/>
            <a:ext cx="4231443" cy="445000"/>
            <a:chOff x="1847507" y="2258488"/>
            <a:chExt cx="2628000" cy="432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413D007-92B0-C43F-5364-7C51022C8659}"/>
                </a:ext>
              </a:extLst>
            </p:cNvPr>
            <p:cNvSpPr/>
            <p:nvPr/>
          </p:nvSpPr>
          <p:spPr>
            <a:xfrm>
              <a:off x="1847507" y="2258488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CF2987-21ED-CD7E-12B8-9A2D226723EA}"/>
                </a:ext>
              </a:extLst>
            </p:cNvPr>
            <p:cNvSpPr txBox="1"/>
            <p:nvPr/>
          </p:nvSpPr>
          <p:spPr>
            <a:xfrm>
              <a:off x="2247107" y="23022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향후 연구 방향 및 개선 방안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FA5018-6386-3027-94FA-52566D61F307}"/>
              </a:ext>
            </a:extLst>
          </p:cNvPr>
          <p:cNvSpPr/>
          <p:nvPr/>
        </p:nvSpPr>
        <p:spPr>
          <a:xfrm>
            <a:off x="394268" y="1885582"/>
            <a:ext cx="3586606" cy="4251960"/>
          </a:xfrm>
          <a:prstGeom prst="roundRect">
            <a:avLst>
              <a:gd name="adj" fmla="val 2367"/>
            </a:avLst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1642"/>
              </a:solidFill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DC95C0AF-240A-66A7-5640-6708A9FA58B6}"/>
              </a:ext>
            </a:extLst>
          </p:cNvPr>
          <p:cNvSpPr txBox="1">
            <a:spLocks/>
          </p:cNvSpPr>
          <p:nvPr/>
        </p:nvSpPr>
        <p:spPr>
          <a:xfrm>
            <a:off x="1015410" y="2203542"/>
            <a:ext cx="2344322" cy="62442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800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다양화 및 확대</a:t>
            </a:r>
            <a:r>
              <a:rPr lang="en-US" altLang="ko-KR" sz="1800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E513455-FD7D-D270-96E4-7F391D67E46D}"/>
              </a:ext>
            </a:extLst>
          </p:cNvPr>
          <p:cNvSpPr/>
          <p:nvPr/>
        </p:nvSpPr>
        <p:spPr>
          <a:xfrm>
            <a:off x="4325789" y="1885582"/>
            <a:ext cx="3586606" cy="4251960"/>
          </a:xfrm>
          <a:prstGeom prst="roundRect">
            <a:avLst>
              <a:gd name="adj" fmla="val 2367"/>
            </a:avLst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1642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A59E439F-40D0-4650-C813-441D01727B6E}"/>
              </a:ext>
            </a:extLst>
          </p:cNvPr>
          <p:cNvSpPr txBox="1">
            <a:spLocks/>
          </p:cNvSpPr>
          <p:nvPr/>
        </p:nvSpPr>
        <p:spPr>
          <a:xfrm>
            <a:off x="4602016" y="2203542"/>
            <a:ext cx="3011196" cy="62442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800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실시간 모니터링 시스템 구축</a:t>
            </a:r>
            <a:r>
              <a:rPr lang="en-US" altLang="ko-KR" sz="1800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995A6A2-F88D-6700-A416-47467EF12972}"/>
              </a:ext>
            </a:extLst>
          </p:cNvPr>
          <p:cNvSpPr/>
          <p:nvPr/>
        </p:nvSpPr>
        <p:spPr>
          <a:xfrm>
            <a:off x="8234354" y="1885582"/>
            <a:ext cx="3586606" cy="4251960"/>
          </a:xfrm>
          <a:prstGeom prst="roundRect">
            <a:avLst>
              <a:gd name="adj" fmla="val 2367"/>
            </a:avLst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1642"/>
              </a:solidFill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5A065FB7-032E-109F-F17D-C03331C3DD3B}"/>
              </a:ext>
            </a:extLst>
          </p:cNvPr>
          <p:cNvSpPr txBox="1">
            <a:spLocks/>
          </p:cNvSpPr>
          <p:nvPr/>
        </p:nvSpPr>
        <p:spPr>
          <a:xfrm>
            <a:off x="8855496" y="2203542"/>
            <a:ext cx="2344322" cy="62442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800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정신건강 지수 고도화</a:t>
            </a:r>
            <a:r>
              <a:rPr lang="en-US" altLang="ko-KR" sz="1800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51F9DD43-32D3-D0D1-8B6D-49A8999DCB79}"/>
              </a:ext>
            </a:extLst>
          </p:cNvPr>
          <p:cNvSpPr txBox="1">
            <a:spLocks/>
          </p:cNvSpPr>
          <p:nvPr/>
        </p:nvSpPr>
        <p:spPr>
          <a:xfrm>
            <a:off x="532482" y="3156379"/>
            <a:ext cx="3186078" cy="204287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감정 레이블의 다양성 높여 모델 성능 일반화 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트위터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페이스북 등 다른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SNS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기반 감정 레이블 데이터 추가 수집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C727FEE9-F397-EE33-0557-CD93C16D6186}"/>
              </a:ext>
            </a:extLst>
          </p:cNvPr>
          <p:cNvSpPr txBox="1">
            <a:spLocks/>
          </p:cNvSpPr>
          <p:nvPr/>
        </p:nvSpPr>
        <p:spPr>
          <a:xfrm>
            <a:off x="4502961" y="3143552"/>
            <a:ext cx="3186078" cy="204287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실시간으로 데이터 수집하고 분석할 수 있는 시스템 개발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국민들의 정신건강 상태를 실시간으로 모니터링하고 즉각적인 대응 가능하도록 설계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AB3A32A7-13E3-44CB-C74F-97200218C4CE}"/>
              </a:ext>
            </a:extLst>
          </p:cNvPr>
          <p:cNvSpPr txBox="1">
            <a:spLocks/>
          </p:cNvSpPr>
          <p:nvPr/>
        </p:nvSpPr>
        <p:spPr>
          <a:xfrm>
            <a:off x="8434618" y="3143552"/>
            <a:ext cx="3186078" cy="204287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감정 분포 기반 정신건강 지수 외에도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경제 상황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사회적  이슈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의료 관련 변수를 포함하여 정신건강 지수의 예측 정확도 개선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116C8C9-81A3-49D1-BB61-A3991199C518}"/>
              </a:ext>
            </a:extLst>
          </p:cNvPr>
          <p:cNvSpPr/>
          <p:nvPr/>
        </p:nvSpPr>
        <p:spPr>
          <a:xfrm>
            <a:off x="2312276" y="880244"/>
            <a:ext cx="7704083" cy="5490076"/>
          </a:xfrm>
          <a:prstGeom prst="roundRect">
            <a:avLst>
              <a:gd name="adj" fmla="val 2367"/>
            </a:avLst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1642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BD6B58-EC12-4F94-B677-E44420096E07}"/>
              </a:ext>
            </a:extLst>
          </p:cNvPr>
          <p:cNvGrpSpPr/>
          <p:nvPr/>
        </p:nvGrpSpPr>
        <p:grpSpPr>
          <a:xfrm>
            <a:off x="3222185" y="649004"/>
            <a:ext cx="5747630" cy="412542"/>
            <a:chOff x="1847507" y="2258488"/>
            <a:chExt cx="2628000" cy="43200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E86A2C2-2730-4117-B531-4223744390D0}"/>
                </a:ext>
              </a:extLst>
            </p:cNvPr>
            <p:cNvSpPr/>
            <p:nvPr/>
          </p:nvSpPr>
          <p:spPr>
            <a:xfrm>
              <a:off x="1847507" y="2258488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5AE8AB-D32C-4560-B3C7-17F48E83FA93}"/>
                </a:ext>
              </a:extLst>
            </p:cNvPr>
            <p:cNvSpPr txBox="1"/>
            <p:nvPr/>
          </p:nvSpPr>
          <p:spPr>
            <a:xfrm>
              <a:off x="2247107" y="23022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Table of Contents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21073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텍스트 개체 틀 6">
            <a:extLst>
              <a:ext uri="{FF2B5EF4-FFF2-40B4-BE49-F238E27FC236}">
                <a16:creationId xmlns:a16="http://schemas.microsoft.com/office/drawing/2014/main" id="{24CE4B20-90CB-8D14-B34F-319F03D43A05}"/>
              </a:ext>
            </a:extLst>
          </p:cNvPr>
          <p:cNvSpPr txBox="1">
            <a:spLocks/>
          </p:cNvSpPr>
          <p:nvPr/>
        </p:nvSpPr>
        <p:spPr>
          <a:xfrm>
            <a:off x="3693057" y="1472606"/>
            <a:ext cx="5492985" cy="45130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8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1. Introduction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2. Proposed Method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  2.1 Construct Sentiment Classification Model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  2.2 Inference </a:t>
            </a:r>
            <a:r>
              <a:rPr lang="en-US" altLang="ko-KR" sz="1800" b="1" spc="0" err="1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Youtube</a:t>
            </a:r>
            <a:r>
              <a:rPr lang="en-US" altLang="ko-KR" sz="18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 Data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  2.3 Prediction Sentiment Distribution 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         &amp; Mental Health Index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3. Experiment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4. Conclusion</a:t>
            </a:r>
          </a:p>
          <a:p>
            <a:pPr algn="just">
              <a:lnSpc>
                <a:spcPct val="150000"/>
              </a:lnSpc>
            </a:pPr>
            <a:endParaRPr lang="en-US" altLang="ko-KR" sz="1800" b="1" spc="0">
              <a:solidFill>
                <a:srgbClr val="000000"/>
              </a:solidFill>
              <a:latin typeface="KoPub바탕체 Bold" panose="02020603020101020101" pitchFamily="18" charset="-127"/>
              <a:ea typeface="KoPub바탕체 Bold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438F3D-5216-A2D2-03AE-2D7525547E9F}"/>
              </a:ext>
            </a:extLst>
          </p:cNvPr>
          <p:cNvSpPr/>
          <p:nvPr/>
        </p:nvSpPr>
        <p:spPr>
          <a:xfrm>
            <a:off x="11333480" y="6210734"/>
            <a:ext cx="655320" cy="505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6668450" y="1569720"/>
            <a:ext cx="3835598" cy="493268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주최 </a:t>
            </a:r>
            <a:endParaRPr lang="en-US" altLang="ko-KR" b="1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한국인공지능학회</a:t>
            </a:r>
            <a:endParaRPr lang="en-US" altLang="ko-KR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논문 제출 마감</a:t>
            </a:r>
            <a:r>
              <a:rPr lang="en-US" altLang="ko-KR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-2024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 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발표 분야</a:t>
            </a:r>
            <a:r>
              <a:rPr lang="en-US" altLang="ko-KR" b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-Machine learning applications </a:t>
            </a:r>
          </a:p>
          <a:p>
            <a:pPr algn="just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-Learning and Inference for AI</a:t>
            </a:r>
          </a:p>
          <a:p>
            <a:pPr algn="just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-Deep Learning</a:t>
            </a:r>
          </a:p>
          <a:p>
            <a:pPr algn="just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-Probabilistic inference</a:t>
            </a:r>
          </a:p>
          <a:p>
            <a:pPr algn="just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-Social</a:t>
            </a:r>
            <a:r>
              <a:rPr lang="ko-KR" altLang="en-US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aspects of AI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21073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14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Conclusion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AAABC1-3F46-6CF2-32D7-A12492556386}"/>
              </a:ext>
            </a:extLst>
          </p:cNvPr>
          <p:cNvGrpSpPr/>
          <p:nvPr/>
        </p:nvGrpSpPr>
        <p:grpSpPr>
          <a:xfrm>
            <a:off x="4132678" y="840531"/>
            <a:ext cx="4231443" cy="445000"/>
            <a:chOff x="1847507" y="2258488"/>
            <a:chExt cx="2628000" cy="432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413D007-92B0-C43F-5364-7C51022C8659}"/>
                </a:ext>
              </a:extLst>
            </p:cNvPr>
            <p:cNvSpPr/>
            <p:nvPr/>
          </p:nvSpPr>
          <p:spPr>
            <a:xfrm>
              <a:off x="1847507" y="2258488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CF2987-21ED-CD7E-12B8-9A2D226723EA}"/>
                </a:ext>
              </a:extLst>
            </p:cNvPr>
            <p:cNvSpPr txBox="1"/>
            <p:nvPr/>
          </p:nvSpPr>
          <p:spPr>
            <a:xfrm>
              <a:off x="2247107" y="23022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논문 투고 예정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EAEBAA-5F5F-D682-426C-369908E4A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56" y="1622007"/>
            <a:ext cx="341709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431801" y="665480"/>
            <a:ext cx="10967325" cy="554525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[1] Economist Intelligence Unit(EIU), </a:t>
            </a:r>
            <a:r>
              <a:rPr lang="ko-KR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아시아태평양 지역 정신건강통합지수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[2] ETRI. Promising Services Based on AI for Mental Health.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Adyan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Marendra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Ramadhani; Hong Soon Goo. Twitter Sentiment Analysis using Deep Learning Methods. IEEE, 2017.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[4] Devlin, J., Chang, M. W., Lee, K., &amp; Toutanova, K. (2019). BERT: Pre-training of Deep Bidirectional Transformers for Language Understanding.  [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preprint arXiv:1810.04805]. 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[5] Devlin, J., Chang, M. W., Lee, K., &amp; Toutanova, K. (2019). BERT: Pre-training of Deep Bidirectional Transformers for Language Understanding.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preprint arXiv:1810.04805.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[6] Vaswani, A.,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Shazeer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N., Parmar, N.,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Uszkoreit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J., Jones, L., Gomez, A. N., ... &amp;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Polosukhin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I. (2017). Attention is all you need. Advances in neural information processing systems, 30.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[7] Liu, Y., Ott, M., Goyal, N., Du, J., Joshi, M., Chen, D., ... &amp;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Stoyanov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V. (2019).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RoBERTa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A Robustly Optimized BERT Pretraining Approach.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preprint arXiv:1907.11692.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[8] Clark, K., Luong, M. T., Le, Q. V., &amp; Manning, C. D. (2020). ELECTRA: Pre-training Text Encoders as Discriminators Rather Than Generators.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preprint arXiv:2003.10555.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[9] Lan, Z., Chen, M., Goodman, S.,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Gimpel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K., Sharma, P., &amp;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Soricut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R. (2019). ALBERT: A Lite BERT for Self-supervised Learning of Language Representations.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preprint arXiv:1909.11942.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[10] Brown, T. B., Mann, B., Ryder, N., Subbiah, M., Kaplan, J.,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Dhariwal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P., ... &amp;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Amodei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D. (2020). Language Models are Few-Shot Learners.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preprint arXiv:2005.14165.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[11] Radford, A., Wu, J., Child, R., Luan, D.,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Amodei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D., &amp;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Sutskever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I. (2019). Language models are unsupervised multitask learners. OpenAI Blog, 1(8), 9.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[12] Ruder, S., Peters, M. E.,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Swayamdipta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S., &amp; Wolf, T. (2019). Transfer Learning in Natural Language Processing. In Proceedings of the 2019 Conference of the North American Chapter of the Association for Computational Linguistics: Tutorials (pp. 15-18).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[13] Howard, J., &amp; Ruder, S. (2018). Universal Language Model Fine-tuning for Text Classification.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preprint arXiv:1801.06146.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[10] Liu, Y., Ott, M., Goyal, N., Du, J., Joshi, M., Chen, D., ... &amp;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Stoyanov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V. (2019).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RoBERTa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A Robustly Optimized BERT Pretraining Approach.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preprint arXiv:1907.11692.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[14] Muhammad, A.,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Wiratunga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N., &amp; Lothian, R. (2016). Contextual sentiment analysis for social media genres. Knowledge-Based Systems, 108, 92-101.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[15] 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klue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sz="1000" kern="10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000" u="sng" kern="10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https://huggingface.co/klue/roberta-base</a:t>
            </a:r>
            <a:endParaRPr lang="ko-KR" alt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endParaRPr lang="en-US" altLang="ko-KR" sz="1000"/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21073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4820DF3-7E12-11AD-9FE7-73F1D34033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6" y="-82188"/>
            <a:ext cx="6182754" cy="624423"/>
          </a:xfrm>
        </p:spPr>
        <p:txBody>
          <a:bodyPr/>
          <a:lstStyle/>
          <a:p>
            <a:r>
              <a:rPr lang="en-US" altLang="ko-KR"/>
              <a:t>References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482601" y="2585720"/>
            <a:ext cx="10967325" cy="1752600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b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경청해 주셔서 </a:t>
            </a:r>
            <a:endParaRPr lang="en-US" altLang="ko-KR" sz="3000" b="1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3000" b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3000" b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30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4820DF3-7E12-11AD-9FE7-73F1D34033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6" y="-82188"/>
            <a:ext cx="6182754" cy="62442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63C518-C096-FC38-F166-154868DDE19A}"/>
              </a:ext>
            </a:extLst>
          </p:cNvPr>
          <p:cNvSpPr/>
          <p:nvPr/>
        </p:nvSpPr>
        <p:spPr>
          <a:xfrm>
            <a:off x="11541760" y="6431280"/>
            <a:ext cx="49784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2EF7F8F-17C5-40A1-896A-EA1B6840E73F}"/>
              </a:ext>
            </a:extLst>
          </p:cNvPr>
          <p:cNvSpPr txBox="1">
            <a:spLocks/>
          </p:cNvSpPr>
          <p:nvPr/>
        </p:nvSpPr>
        <p:spPr>
          <a:xfrm>
            <a:off x="2343807" y="2860768"/>
            <a:ext cx="8009233" cy="96955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5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Inference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21073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438F3D-5216-A2D2-03AE-2D7525547E9F}"/>
              </a:ext>
            </a:extLst>
          </p:cNvPr>
          <p:cNvSpPr/>
          <p:nvPr/>
        </p:nvSpPr>
        <p:spPr>
          <a:xfrm>
            <a:off x="11333480" y="6210734"/>
            <a:ext cx="655320" cy="505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8F8ECE-CF8C-F5A2-9A97-C33F6966AA92}"/>
              </a:ext>
            </a:extLst>
          </p:cNvPr>
          <p:cNvSpPr/>
          <p:nvPr/>
        </p:nvSpPr>
        <p:spPr>
          <a:xfrm>
            <a:off x="2702560" y="3683001"/>
            <a:ext cx="704088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492957" y="4568847"/>
            <a:ext cx="11206086" cy="228915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     </a:t>
            </a:r>
            <a:r>
              <a:rPr lang="ko-KR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국민들의 정신건강 상태를 예측하기 위해서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LLM</a:t>
            </a:r>
            <a:r>
              <a:rPr lang="ko-KR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SNS </a:t>
            </a:r>
            <a:r>
              <a:rPr lang="ko-KR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사용하여  </a:t>
            </a:r>
            <a:r>
              <a:rPr lang="ko-KR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감정 분포와 정신건강 지수를 예측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>
              <a:solidFill>
                <a:srgbClr val="000000"/>
              </a:solidFill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감정 레이블 데이터를 기반으로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가지 감정을 예측하는 다중 분류 모델 구축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Basic Transfer Learning, Hyper parameter Optimization, Generating </a:t>
            </a:r>
            <a:r>
              <a:rPr lang="en-US" altLang="ko-KR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Youtube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Sentiment Label, Further Transfer Learning</a:t>
            </a:r>
            <a:endParaRPr lang="en-US" altLang="ko-KR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감정 별 분포 및 정신건강 지수  도출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21073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Introduction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AAABC1-3F46-6CF2-32D7-A12492556386}"/>
              </a:ext>
            </a:extLst>
          </p:cNvPr>
          <p:cNvGrpSpPr/>
          <p:nvPr/>
        </p:nvGrpSpPr>
        <p:grpSpPr>
          <a:xfrm>
            <a:off x="492957" y="3965573"/>
            <a:ext cx="4231443" cy="445000"/>
            <a:chOff x="3985086" y="1240429"/>
            <a:chExt cx="2628000" cy="432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413D007-92B0-C43F-5364-7C51022C8659}"/>
                </a:ext>
              </a:extLst>
            </p:cNvPr>
            <p:cNvSpPr/>
            <p:nvPr/>
          </p:nvSpPr>
          <p:spPr>
            <a:xfrm>
              <a:off x="3985086" y="1240429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CF2987-21ED-CD7E-12B8-9A2D226723EA}"/>
                </a:ext>
              </a:extLst>
            </p:cNvPr>
            <p:cNvSpPr txBox="1"/>
            <p:nvPr/>
          </p:nvSpPr>
          <p:spPr>
            <a:xfrm>
              <a:off x="4384686" y="128418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Theme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E193D70-4C15-D37A-2270-3E142C061998}"/>
              </a:ext>
            </a:extLst>
          </p:cNvPr>
          <p:cNvSpPr txBox="1">
            <a:spLocks/>
          </p:cNvSpPr>
          <p:nvPr/>
        </p:nvSpPr>
        <p:spPr>
          <a:xfrm>
            <a:off x="492957" y="1628864"/>
            <a:ext cx="11206086" cy="228915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EIU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정신건강 및 통합 보고서에 의하면 한국의 정신보건 통합지수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75.9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점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-&gt; OECD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국가 평균보다 낮은 현황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우울증 유병률 세계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자살률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OECD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평균치 상회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한국의 정신건강 지수 측면에서 개선 필요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AI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활용하여 정신건강 지수를 예측함으로써 효율적인 대응책 마련 가능 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3DF025-03E8-95FA-51C1-8F39B632548E}"/>
              </a:ext>
            </a:extLst>
          </p:cNvPr>
          <p:cNvGrpSpPr/>
          <p:nvPr/>
        </p:nvGrpSpPr>
        <p:grpSpPr>
          <a:xfrm>
            <a:off x="492957" y="1024401"/>
            <a:ext cx="4231443" cy="445000"/>
            <a:chOff x="3985086" y="1240429"/>
            <a:chExt cx="2628000" cy="432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23E40B3-BD93-923D-D0D8-3BC681A2DC0C}"/>
                </a:ext>
              </a:extLst>
            </p:cNvPr>
            <p:cNvSpPr/>
            <p:nvPr/>
          </p:nvSpPr>
          <p:spPr>
            <a:xfrm>
              <a:off x="3985086" y="1240429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50A5FE-3543-D5BC-3B41-E1869FD4B940}"/>
                </a:ext>
              </a:extLst>
            </p:cNvPr>
            <p:cNvSpPr txBox="1"/>
            <p:nvPr/>
          </p:nvSpPr>
          <p:spPr>
            <a:xfrm>
              <a:off x="4384686" y="128418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Motivate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79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2EF7F8F-17C5-40A1-896A-EA1B6840E73F}"/>
              </a:ext>
            </a:extLst>
          </p:cNvPr>
          <p:cNvSpPr txBox="1">
            <a:spLocks/>
          </p:cNvSpPr>
          <p:nvPr/>
        </p:nvSpPr>
        <p:spPr>
          <a:xfrm>
            <a:off x="2343807" y="2860768"/>
            <a:ext cx="8009233" cy="96955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500" b="1" spc="0">
                <a:solidFill>
                  <a:srgbClr val="000000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KoPubWorld바탕체 Light" panose="00000300000000000000" pitchFamily="2" charset="-127"/>
              </a:rPr>
              <a:t>Proposed Method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21073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438F3D-5216-A2D2-03AE-2D7525547E9F}"/>
              </a:ext>
            </a:extLst>
          </p:cNvPr>
          <p:cNvSpPr/>
          <p:nvPr/>
        </p:nvSpPr>
        <p:spPr>
          <a:xfrm>
            <a:off x="11333480" y="6210734"/>
            <a:ext cx="655320" cy="505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8F8ECE-CF8C-F5A2-9A97-C33F6966AA92}"/>
              </a:ext>
            </a:extLst>
          </p:cNvPr>
          <p:cNvSpPr/>
          <p:nvPr/>
        </p:nvSpPr>
        <p:spPr>
          <a:xfrm>
            <a:off x="2702560" y="3683001"/>
            <a:ext cx="704088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8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B785-4F7F-FA61-95E8-11711FC9B934}"/>
              </a:ext>
            </a:extLst>
          </p:cNvPr>
          <p:cNvSpPr/>
          <p:nvPr/>
        </p:nvSpPr>
        <p:spPr>
          <a:xfrm>
            <a:off x="325120" y="6370320"/>
            <a:ext cx="26517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2F2F2"/>
                </a:solidFill>
              </a:rPr>
              <a:t>]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21073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Proposed Method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369" y="45532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C1E997A-20B7-3766-9F6E-B3FF1BE09308}"/>
              </a:ext>
            </a:extLst>
          </p:cNvPr>
          <p:cNvSpPr/>
          <p:nvPr/>
        </p:nvSpPr>
        <p:spPr>
          <a:xfrm>
            <a:off x="151881" y="2463976"/>
            <a:ext cx="1713186" cy="13243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4443A988-1F3C-DA4E-B9CD-2B14EAA94D1C}"/>
              </a:ext>
            </a:extLst>
          </p:cNvPr>
          <p:cNvSpPr txBox="1">
            <a:spLocks/>
          </p:cNvSpPr>
          <p:nvPr/>
        </p:nvSpPr>
        <p:spPr>
          <a:xfrm>
            <a:off x="139516" y="2813915"/>
            <a:ext cx="16853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Large Korean Corpus</a:t>
            </a:r>
          </a:p>
          <a:p>
            <a:pPr algn="ctr"/>
            <a:r>
              <a:rPr lang="en-US" altLang="ko-KR"/>
              <a:t>(</a:t>
            </a:r>
            <a:r>
              <a:rPr lang="en-US" altLang="ko-KR" err="1"/>
              <a:t>Wikipedia,,News</a:t>
            </a:r>
            <a:r>
              <a:rPr lang="en-US" altLang="ko-KR"/>
              <a:t>)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56485D-E8DB-F573-DD4B-EC45D58B504C}"/>
              </a:ext>
            </a:extLst>
          </p:cNvPr>
          <p:cNvSpPr/>
          <p:nvPr/>
        </p:nvSpPr>
        <p:spPr>
          <a:xfrm>
            <a:off x="151881" y="4661487"/>
            <a:ext cx="1713186" cy="1148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AFC2068F-C20D-0398-783E-6EB07BC09DE9}"/>
              </a:ext>
            </a:extLst>
          </p:cNvPr>
          <p:cNvSpPr txBox="1">
            <a:spLocks/>
          </p:cNvSpPr>
          <p:nvPr/>
        </p:nvSpPr>
        <p:spPr>
          <a:xfrm>
            <a:off x="151881" y="4892766"/>
            <a:ext cx="16853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Pre-Trained Model</a:t>
            </a:r>
          </a:p>
          <a:p>
            <a:pPr algn="ctr"/>
            <a:r>
              <a:rPr lang="en-US" altLang="ko-KR"/>
              <a:t>(BERT based model)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7CD0E5-71C9-5F71-D307-97969F60BFC4}"/>
              </a:ext>
            </a:extLst>
          </p:cNvPr>
          <p:cNvSpPr/>
          <p:nvPr/>
        </p:nvSpPr>
        <p:spPr>
          <a:xfrm>
            <a:off x="2589127" y="2469752"/>
            <a:ext cx="1713186" cy="13243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01AEDC17-FE46-918E-E8CC-0A533AD4CF43}"/>
              </a:ext>
            </a:extLst>
          </p:cNvPr>
          <p:cNvSpPr txBox="1">
            <a:spLocks/>
          </p:cNvSpPr>
          <p:nvPr/>
        </p:nvSpPr>
        <p:spPr>
          <a:xfrm>
            <a:off x="2576762" y="2819691"/>
            <a:ext cx="16853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Sentiment Label Dataset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E24E716-F4FF-869A-0FCA-5D69B1834C17}"/>
              </a:ext>
            </a:extLst>
          </p:cNvPr>
          <p:cNvSpPr/>
          <p:nvPr/>
        </p:nvSpPr>
        <p:spPr>
          <a:xfrm>
            <a:off x="2576762" y="4603904"/>
            <a:ext cx="1713186" cy="12007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B39EA994-9B21-966A-BBA3-18898FAFE3A3}"/>
              </a:ext>
            </a:extLst>
          </p:cNvPr>
          <p:cNvSpPr txBox="1">
            <a:spLocks/>
          </p:cNvSpPr>
          <p:nvPr/>
        </p:nvSpPr>
        <p:spPr>
          <a:xfrm>
            <a:off x="2576762" y="4896909"/>
            <a:ext cx="16853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Sentiment Classification Model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8DD750-B46E-BEEE-AF6A-399C7EEBBA5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1008474" y="3788279"/>
            <a:ext cx="0" cy="873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E12010-F10D-1687-6082-FC7E978FBF41}"/>
              </a:ext>
            </a:extLst>
          </p:cNvPr>
          <p:cNvCxnSpPr>
            <a:cxnSpLocks/>
          </p:cNvCxnSpPr>
          <p:nvPr/>
        </p:nvCxnSpPr>
        <p:spPr>
          <a:xfrm>
            <a:off x="1868781" y="5194470"/>
            <a:ext cx="739511" cy="4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A1236BA-1928-0EBA-C2F9-89BC6D36C2BF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3433355" y="3794055"/>
            <a:ext cx="12365" cy="809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구름 31">
            <a:extLst>
              <a:ext uri="{FF2B5EF4-FFF2-40B4-BE49-F238E27FC236}">
                <a16:creationId xmlns:a16="http://schemas.microsoft.com/office/drawing/2014/main" id="{A5BF9142-2786-21CF-1303-CC673560B461}"/>
              </a:ext>
            </a:extLst>
          </p:cNvPr>
          <p:cNvSpPr/>
          <p:nvPr/>
        </p:nvSpPr>
        <p:spPr>
          <a:xfrm>
            <a:off x="402457" y="3932559"/>
            <a:ext cx="1290714" cy="454572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5">
            <a:extLst>
              <a:ext uri="{FF2B5EF4-FFF2-40B4-BE49-F238E27FC236}">
                <a16:creationId xmlns:a16="http://schemas.microsoft.com/office/drawing/2014/main" id="{8245FA95-4B8C-3D72-A35D-024CCFF05F1B}"/>
              </a:ext>
            </a:extLst>
          </p:cNvPr>
          <p:cNvSpPr txBox="1">
            <a:spLocks/>
          </p:cNvSpPr>
          <p:nvPr/>
        </p:nvSpPr>
        <p:spPr>
          <a:xfrm>
            <a:off x="525026" y="3842345"/>
            <a:ext cx="1290715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Pre-Training</a:t>
            </a:r>
            <a:endParaRPr lang="ko-KR" altLang="en-US"/>
          </a:p>
        </p:txBody>
      </p:sp>
      <p:sp>
        <p:nvSpPr>
          <p:cNvPr id="33" name="구름 32">
            <a:extLst>
              <a:ext uri="{FF2B5EF4-FFF2-40B4-BE49-F238E27FC236}">
                <a16:creationId xmlns:a16="http://schemas.microsoft.com/office/drawing/2014/main" id="{044B38FA-C3D6-2F07-24A5-60E38BAB61A6}"/>
              </a:ext>
            </a:extLst>
          </p:cNvPr>
          <p:cNvSpPr/>
          <p:nvPr/>
        </p:nvSpPr>
        <p:spPr>
          <a:xfrm>
            <a:off x="2800363" y="3937293"/>
            <a:ext cx="1290714" cy="454572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5">
            <a:extLst>
              <a:ext uri="{FF2B5EF4-FFF2-40B4-BE49-F238E27FC236}">
                <a16:creationId xmlns:a16="http://schemas.microsoft.com/office/drawing/2014/main" id="{31300351-7D17-EDF5-A820-624CB4A356BF}"/>
              </a:ext>
            </a:extLst>
          </p:cNvPr>
          <p:cNvSpPr txBox="1">
            <a:spLocks/>
          </p:cNvSpPr>
          <p:nvPr/>
        </p:nvSpPr>
        <p:spPr>
          <a:xfrm>
            <a:off x="2941635" y="3846173"/>
            <a:ext cx="10207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/>
              <a:t>Basic</a:t>
            </a:r>
          </a:p>
          <a:p>
            <a:pPr algn="ctr">
              <a:lnSpc>
                <a:spcPct val="100000"/>
              </a:lnSpc>
            </a:pPr>
            <a:r>
              <a:rPr lang="en-US" altLang="ko-KR"/>
              <a:t>Fine-Tuning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0BA30A4-4340-9F32-E8EB-5ECB06472C3C}"/>
              </a:ext>
            </a:extLst>
          </p:cNvPr>
          <p:cNvSpPr/>
          <p:nvPr/>
        </p:nvSpPr>
        <p:spPr>
          <a:xfrm>
            <a:off x="5253991" y="4582810"/>
            <a:ext cx="1713186" cy="12007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텍스트 개체 틀 5">
            <a:extLst>
              <a:ext uri="{FF2B5EF4-FFF2-40B4-BE49-F238E27FC236}">
                <a16:creationId xmlns:a16="http://schemas.microsoft.com/office/drawing/2014/main" id="{B26C4877-64FA-64C6-2567-DA3284104E18}"/>
              </a:ext>
            </a:extLst>
          </p:cNvPr>
          <p:cNvSpPr txBox="1">
            <a:spLocks/>
          </p:cNvSpPr>
          <p:nvPr/>
        </p:nvSpPr>
        <p:spPr>
          <a:xfrm>
            <a:off x="5253991" y="4886325"/>
            <a:ext cx="16853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Specialized </a:t>
            </a:r>
            <a:r>
              <a:rPr lang="en-US" altLang="ko-KR" err="1"/>
              <a:t>Youtube</a:t>
            </a:r>
            <a:r>
              <a:rPr lang="en-US" altLang="ko-KR"/>
              <a:t> Sentiment Classification Model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8BF8040-ADD0-737C-33E3-26F632BBBC96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 flipV="1">
            <a:off x="4289948" y="5198537"/>
            <a:ext cx="964043" cy="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E4CB981-C46D-5F3D-1C37-1D1B2A290C94}"/>
              </a:ext>
            </a:extLst>
          </p:cNvPr>
          <p:cNvSpPr/>
          <p:nvPr/>
        </p:nvSpPr>
        <p:spPr>
          <a:xfrm>
            <a:off x="4818998" y="2511076"/>
            <a:ext cx="1158844" cy="13243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텍스트 개체 틀 5">
            <a:extLst>
              <a:ext uri="{FF2B5EF4-FFF2-40B4-BE49-F238E27FC236}">
                <a16:creationId xmlns:a16="http://schemas.microsoft.com/office/drawing/2014/main" id="{C4C39567-97DB-3B96-B26E-2054E243D4A0}"/>
              </a:ext>
            </a:extLst>
          </p:cNvPr>
          <p:cNvSpPr txBox="1">
            <a:spLocks/>
          </p:cNvSpPr>
          <p:nvPr/>
        </p:nvSpPr>
        <p:spPr>
          <a:xfrm>
            <a:off x="4555735" y="2859976"/>
            <a:ext cx="16853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Sentiment </a:t>
            </a:r>
          </a:p>
          <a:p>
            <a:pPr algn="ctr"/>
            <a:r>
              <a:rPr lang="en-US" altLang="ko-KR"/>
              <a:t>Label Dataset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765C60-44C6-482B-4596-A7B9CAC9CFDF}"/>
              </a:ext>
            </a:extLst>
          </p:cNvPr>
          <p:cNvSpPr/>
          <p:nvPr/>
        </p:nvSpPr>
        <p:spPr>
          <a:xfrm>
            <a:off x="6178368" y="2511076"/>
            <a:ext cx="1158844" cy="13243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16FE8DB2-05BB-2B5F-51AD-6FBA408E1A0F}"/>
              </a:ext>
            </a:extLst>
          </p:cNvPr>
          <p:cNvSpPr txBox="1">
            <a:spLocks/>
          </p:cNvSpPr>
          <p:nvPr/>
        </p:nvSpPr>
        <p:spPr>
          <a:xfrm>
            <a:off x="5915105" y="2859976"/>
            <a:ext cx="16853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/>
              <a:t>Sample </a:t>
            </a:r>
            <a:r>
              <a:rPr lang="en-US" altLang="ko-KR" sz="1200" err="1"/>
              <a:t>Youtube</a:t>
            </a:r>
            <a:r>
              <a:rPr lang="en-US" altLang="ko-KR" sz="1200"/>
              <a:t> </a:t>
            </a:r>
          </a:p>
          <a:p>
            <a:pPr algn="ctr"/>
            <a:r>
              <a:rPr lang="en-US" altLang="ko-KR" sz="1200"/>
              <a:t>Sentiment </a:t>
            </a:r>
          </a:p>
          <a:p>
            <a:pPr algn="ctr"/>
            <a:r>
              <a:rPr lang="en-US" altLang="ko-KR" sz="1200"/>
              <a:t>Label Dataset 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7248FD6-3C63-0B9C-BF17-C1FDE6C47895}"/>
              </a:ext>
            </a:extLst>
          </p:cNvPr>
          <p:cNvCxnSpPr>
            <a:stCxn id="40" idx="4"/>
            <a:endCxn id="42" idx="4"/>
          </p:cNvCxnSpPr>
          <p:nvPr/>
        </p:nvCxnSpPr>
        <p:spPr>
          <a:xfrm rot="16200000" flipH="1">
            <a:off x="6078105" y="3155694"/>
            <a:ext cx="12700" cy="1359370"/>
          </a:xfrm>
          <a:prstGeom prst="bentConnector3">
            <a:avLst>
              <a:gd name="adj1" fmla="val 3372409"/>
            </a:avLst>
          </a:prstGeom>
          <a:ln w="28575">
            <a:solidFill>
              <a:srgbClr val="2626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741F42-BED3-BF14-6298-1D62CC18C22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110584" y="4239041"/>
            <a:ext cx="0" cy="343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6D2DECD-7992-6532-1D0D-98C2D9618712}"/>
              </a:ext>
            </a:extLst>
          </p:cNvPr>
          <p:cNvSpPr/>
          <p:nvPr/>
        </p:nvSpPr>
        <p:spPr>
          <a:xfrm>
            <a:off x="5915105" y="926841"/>
            <a:ext cx="1713186" cy="8933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텍스트 개체 틀 5">
            <a:extLst>
              <a:ext uri="{FF2B5EF4-FFF2-40B4-BE49-F238E27FC236}">
                <a16:creationId xmlns:a16="http://schemas.microsoft.com/office/drawing/2014/main" id="{0575456C-5AF0-7406-25DA-775C4C386E0E}"/>
              </a:ext>
            </a:extLst>
          </p:cNvPr>
          <p:cNvSpPr txBox="1">
            <a:spLocks/>
          </p:cNvSpPr>
          <p:nvPr/>
        </p:nvSpPr>
        <p:spPr>
          <a:xfrm>
            <a:off x="5915105" y="1069260"/>
            <a:ext cx="16853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Gemma</a:t>
            </a:r>
          </a:p>
          <a:p>
            <a:pPr algn="ctr"/>
            <a:r>
              <a:rPr lang="en-US" altLang="ko-KR"/>
              <a:t>Model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FB8D8E7-2D68-AFC6-7C74-A42FDB09639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757790" y="1836102"/>
            <a:ext cx="0" cy="674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구름 52">
            <a:extLst>
              <a:ext uri="{FF2B5EF4-FFF2-40B4-BE49-F238E27FC236}">
                <a16:creationId xmlns:a16="http://schemas.microsoft.com/office/drawing/2014/main" id="{53414B9A-2737-283F-7C1F-8E185154A096}"/>
              </a:ext>
            </a:extLst>
          </p:cNvPr>
          <p:cNvSpPr/>
          <p:nvPr/>
        </p:nvSpPr>
        <p:spPr>
          <a:xfrm>
            <a:off x="6178368" y="1944915"/>
            <a:ext cx="1290714" cy="454572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텍스트 개체 틀 5">
            <a:extLst>
              <a:ext uri="{FF2B5EF4-FFF2-40B4-BE49-F238E27FC236}">
                <a16:creationId xmlns:a16="http://schemas.microsoft.com/office/drawing/2014/main" id="{32730C13-CD91-9442-12F4-C48812F39C95}"/>
              </a:ext>
            </a:extLst>
          </p:cNvPr>
          <p:cNvSpPr txBox="1">
            <a:spLocks/>
          </p:cNvSpPr>
          <p:nvPr/>
        </p:nvSpPr>
        <p:spPr>
          <a:xfrm>
            <a:off x="6342977" y="1833681"/>
            <a:ext cx="1290715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Generative</a:t>
            </a:r>
            <a:endParaRPr lang="ko-KR" altLang="en-US"/>
          </a:p>
        </p:txBody>
      </p:sp>
      <p:sp>
        <p:nvSpPr>
          <p:cNvPr id="60" name="구름 59">
            <a:extLst>
              <a:ext uri="{FF2B5EF4-FFF2-40B4-BE49-F238E27FC236}">
                <a16:creationId xmlns:a16="http://schemas.microsoft.com/office/drawing/2014/main" id="{C82A3A80-1694-0DBF-5F23-43B8D5920690}"/>
              </a:ext>
            </a:extLst>
          </p:cNvPr>
          <p:cNvSpPr/>
          <p:nvPr/>
        </p:nvSpPr>
        <p:spPr>
          <a:xfrm>
            <a:off x="5438747" y="3877622"/>
            <a:ext cx="1290714" cy="454572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텍스트 개체 틀 5">
            <a:extLst>
              <a:ext uri="{FF2B5EF4-FFF2-40B4-BE49-F238E27FC236}">
                <a16:creationId xmlns:a16="http://schemas.microsoft.com/office/drawing/2014/main" id="{F5C5B898-BDB1-0997-7FDB-6B760B9BB5B8}"/>
              </a:ext>
            </a:extLst>
          </p:cNvPr>
          <p:cNvSpPr txBox="1">
            <a:spLocks/>
          </p:cNvSpPr>
          <p:nvPr/>
        </p:nvSpPr>
        <p:spPr>
          <a:xfrm>
            <a:off x="5580019" y="3786502"/>
            <a:ext cx="10207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/>
              <a:t>Further</a:t>
            </a:r>
          </a:p>
          <a:p>
            <a:pPr algn="ctr">
              <a:lnSpc>
                <a:spcPct val="100000"/>
              </a:lnSpc>
            </a:pPr>
            <a:r>
              <a:rPr lang="en-US" altLang="ko-KR"/>
              <a:t>Fine-Tuning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3A0F76A-5A9B-FB5B-8675-9093A8352F13}"/>
              </a:ext>
            </a:extLst>
          </p:cNvPr>
          <p:cNvSpPr/>
          <p:nvPr/>
        </p:nvSpPr>
        <p:spPr>
          <a:xfrm>
            <a:off x="8261441" y="4574915"/>
            <a:ext cx="1713186" cy="13243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텍스트 개체 틀 5">
            <a:extLst>
              <a:ext uri="{FF2B5EF4-FFF2-40B4-BE49-F238E27FC236}">
                <a16:creationId xmlns:a16="http://schemas.microsoft.com/office/drawing/2014/main" id="{7618DB21-3EE3-A8ED-01EE-BA34042F8D2D}"/>
              </a:ext>
            </a:extLst>
          </p:cNvPr>
          <p:cNvSpPr txBox="1">
            <a:spLocks/>
          </p:cNvSpPr>
          <p:nvPr/>
        </p:nvSpPr>
        <p:spPr>
          <a:xfrm>
            <a:off x="8270097" y="4882812"/>
            <a:ext cx="16853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err="1"/>
              <a:t>Youtube</a:t>
            </a:r>
            <a:r>
              <a:rPr lang="en-US" altLang="ko-KR"/>
              <a:t> </a:t>
            </a:r>
          </a:p>
          <a:p>
            <a:pPr algn="ctr"/>
            <a:r>
              <a:rPr lang="en-US" altLang="ko-KR"/>
              <a:t>comments-sentiment Data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FB2E7E-E126-3ECE-BE27-7FA2827B77E4}"/>
              </a:ext>
            </a:extLst>
          </p:cNvPr>
          <p:cNvCxnSpPr>
            <a:cxnSpLocks/>
            <a:stCxn id="34" idx="3"/>
            <a:endCxn id="64" idx="1"/>
          </p:cNvCxnSpPr>
          <p:nvPr/>
        </p:nvCxnSpPr>
        <p:spPr>
          <a:xfrm>
            <a:off x="6967177" y="5183171"/>
            <a:ext cx="1302920" cy="11853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구름 69">
            <a:extLst>
              <a:ext uri="{FF2B5EF4-FFF2-40B4-BE49-F238E27FC236}">
                <a16:creationId xmlns:a16="http://schemas.microsoft.com/office/drawing/2014/main" id="{43DDFF2C-9A75-D576-26A6-C720EBC88754}"/>
              </a:ext>
            </a:extLst>
          </p:cNvPr>
          <p:cNvSpPr/>
          <p:nvPr/>
        </p:nvSpPr>
        <p:spPr>
          <a:xfrm>
            <a:off x="7123333" y="4969255"/>
            <a:ext cx="962815" cy="454572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텍스트 개체 틀 5">
            <a:extLst>
              <a:ext uri="{FF2B5EF4-FFF2-40B4-BE49-F238E27FC236}">
                <a16:creationId xmlns:a16="http://schemas.microsoft.com/office/drawing/2014/main" id="{F7D8C4B7-289A-E3A4-A83D-AD1B1035E6B8}"/>
              </a:ext>
            </a:extLst>
          </p:cNvPr>
          <p:cNvSpPr txBox="1">
            <a:spLocks/>
          </p:cNvSpPr>
          <p:nvPr/>
        </p:nvSpPr>
        <p:spPr>
          <a:xfrm>
            <a:off x="7205676" y="4858021"/>
            <a:ext cx="1290715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Inference</a:t>
            </a:r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9260F85-6FD9-0B44-721D-CB7EE570B400}"/>
              </a:ext>
            </a:extLst>
          </p:cNvPr>
          <p:cNvSpPr/>
          <p:nvPr/>
        </p:nvSpPr>
        <p:spPr>
          <a:xfrm>
            <a:off x="10387091" y="4337064"/>
            <a:ext cx="1523979" cy="766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텍스트 개체 틀 5">
            <a:extLst>
              <a:ext uri="{FF2B5EF4-FFF2-40B4-BE49-F238E27FC236}">
                <a16:creationId xmlns:a16="http://schemas.microsoft.com/office/drawing/2014/main" id="{91FFDCEE-B4FB-A857-6745-575BF3E9EE0C}"/>
              </a:ext>
            </a:extLst>
          </p:cNvPr>
          <p:cNvSpPr txBox="1">
            <a:spLocks/>
          </p:cNvSpPr>
          <p:nvPr/>
        </p:nvSpPr>
        <p:spPr>
          <a:xfrm>
            <a:off x="10310089" y="4414081"/>
            <a:ext cx="16853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Daily Sentiment</a:t>
            </a:r>
          </a:p>
          <a:p>
            <a:pPr algn="ctr"/>
            <a:r>
              <a:rPr lang="en-US" altLang="ko-KR"/>
              <a:t>Distribution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816D6B5-60A5-9B1B-7137-B608F0AAD665}"/>
              </a:ext>
            </a:extLst>
          </p:cNvPr>
          <p:cNvSpPr/>
          <p:nvPr/>
        </p:nvSpPr>
        <p:spPr>
          <a:xfrm>
            <a:off x="10385532" y="5339243"/>
            <a:ext cx="1523979" cy="766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텍스트 개체 틀 5">
            <a:extLst>
              <a:ext uri="{FF2B5EF4-FFF2-40B4-BE49-F238E27FC236}">
                <a16:creationId xmlns:a16="http://schemas.microsoft.com/office/drawing/2014/main" id="{C6982EB2-1421-92D6-A234-E371AFF13827}"/>
              </a:ext>
            </a:extLst>
          </p:cNvPr>
          <p:cNvSpPr txBox="1">
            <a:spLocks/>
          </p:cNvSpPr>
          <p:nvPr/>
        </p:nvSpPr>
        <p:spPr>
          <a:xfrm>
            <a:off x="10308530" y="5405750"/>
            <a:ext cx="1685370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Mental Health</a:t>
            </a:r>
          </a:p>
          <a:p>
            <a:pPr algn="ctr"/>
            <a:r>
              <a:rPr lang="en-US" altLang="ko-KR"/>
              <a:t>Index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6EFC9FC-5FBF-A613-63F0-4F7471A828DC}"/>
              </a:ext>
            </a:extLst>
          </p:cNvPr>
          <p:cNvCxnSpPr>
            <a:cxnSpLocks/>
            <a:stCxn id="63" idx="6"/>
            <a:endCxn id="77" idx="1"/>
          </p:cNvCxnSpPr>
          <p:nvPr/>
        </p:nvCxnSpPr>
        <p:spPr>
          <a:xfrm flipV="1">
            <a:off x="9974627" y="4720485"/>
            <a:ext cx="412464" cy="516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6E30D0E-F12A-0534-107F-D6B666D2DCFE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9977805" y="5233917"/>
            <a:ext cx="407727" cy="488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개체 틀 5">
            <a:extLst>
              <a:ext uri="{FF2B5EF4-FFF2-40B4-BE49-F238E27FC236}">
                <a16:creationId xmlns:a16="http://schemas.microsoft.com/office/drawing/2014/main" id="{5D1B031B-9D15-4798-6755-717BB59A242A}"/>
              </a:ext>
            </a:extLst>
          </p:cNvPr>
          <p:cNvSpPr txBox="1">
            <a:spLocks/>
          </p:cNvSpPr>
          <p:nvPr/>
        </p:nvSpPr>
        <p:spPr>
          <a:xfrm>
            <a:off x="1430182" y="1080371"/>
            <a:ext cx="3125553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/>
              <a:t>Overall Architecture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48611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340557" y="2254807"/>
            <a:ext cx="11206086" cy="11741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Pre-Training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된 언어 모델을 불러와 학습한 뒤 목표 테스크에 맞게</a:t>
            </a:r>
            <a:r>
              <a:rPr lang="en-US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Fine-Tuning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수행</a:t>
            </a:r>
            <a:endParaRPr lang="en-US" altLang="ko-KR" sz="18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Pre-training 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모델로 </a:t>
            </a:r>
            <a:r>
              <a:rPr lang="en-US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KLUE-BERT, KLUE-RoBERTa-base, KLUE-RoBERTa-large, KoELECTRA 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</a:t>
            </a:r>
            <a:r>
              <a:rPr lang="en-US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18025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Proposed Method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AAABC1-3F46-6CF2-32D7-A12492556386}"/>
              </a:ext>
            </a:extLst>
          </p:cNvPr>
          <p:cNvGrpSpPr/>
          <p:nvPr/>
        </p:nvGrpSpPr>
        <p:grpSpPr>
          <a:xfrm>
            <a:off x="492957" y="1563403"/>
            <a:ext cx="4231443" cy="445000"/>
            <a:chOff x="3985086" y="1240429"/>
            <a:chExt cx="2628000" cy="432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413D007-92B0-C43F-5364-7C51022C8659}"/>
                </a:ext>
              </a:extLst>
            </p:cNvPr>
            <p:cNvSpPr/>
            <p:nvPr/>
          </p:nvSpPr>
          <p:spPr>
            <a:xfrm>
              <a:off x="3985086" y="1240429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CF2987-21ED-CD7E-12B8-9A2D226723EA}"/>
                </a:ext>
              </a:extLst>
            </p:cNvPr>
            <p:cNvSpPr txBox="1"/>
            <p:nvPr/>
          </p:nvSpPr>
          <p:spPr>
            <a:xfrm>
              <a:off x="4237364" y="1284184"/>
              <a:ext cx="2091771" cy="35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1. Basic Transfer Learning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3DF025-03E8-95FA-51C1-8F39B632548E}"/>
              </a:ext>
            </a:extLst>
          </p:cNvPr>
          <p:cNvGrpSpPr/>
          <p:nvPr/>
        </p:nvGrpSpPr>
        <p:grpSpPr>
          <a:xfrm>
            <a:off x="492957" y="872000"/>
            <a:ext cx="6913683" cy="691403"/>
            <a:chOff x="3985086" y="1240429"/>
            <a:chExt cx="2628000" cy="67120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23E40B3-BD93-923D-D0D8-3BC681A2DC0C}"/>
                </a:ext>
              </a:extLst>
            </p:cNvPr>
            <p:cNvSpPr/>
            <p:nvPr/>
          </p:nvSpPr>
          <p:spPr>
            <a:xfrm>
              <a:off x="3985086" y="1240429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50A5FE-3543-D5BC-3B41-E1869FD4B940}"/>
                </a:ext>
              </a:extLst>
            </p:cNvPr>
            <p:cNvSpPr txBox="1"/>
            <p:nvPr/>
          </p:nvSpPr>
          <p:spPr>
            <a:xfrm>
              <a:off x="4384686" y="1284185"/>
              <a:ext cx="1828800" cy="62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Construct Sentiment Classification Model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  <p:pic>
        <p:nvPicPr>
          <p:cNvPr id="3" name="그림 2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06AEC915-9546-7404-B510-10387FEBAF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59" y="3762632"/>
            <a:ext cx="5935130" cy="2361895"/>
          </a:xfrm>
          <a:prstGeom prst="rect">
            <a:avLst/>
          </a:prstGeom>
          <a:noFill/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EF1465AC-9599-65D6-0551-0579A019BEF6}"/>
              </a:ext>
            </a:extLst>
          </p:cNvPr>
          <p:cNvSpPr txBox="1">
            <a:spLocks/>
          </p:cNvSpPr>
          <p:nvPr/>
        </p:nvSpPr>
        <p:spPr>
          <a:xfrm>
            <a:off x="6986689" y="3662730"/>
            <a:ext cx="4559954" cy="276529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KLUE-BERT : </a:t>
            </a:r>
            <a:r>
              <a:rPr lang="ko-KR" altLang="en-US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한국어 자연어 처리 작업에 최적화된 </a:t>
            </a:r>
            <a:r>
              <a:rPr lang="en-US" altLang="ko-KR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BERT </a:t>
            </a:r>
            <a:r>
              <a:rPr lang="ko-KR" altLang="en-US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기반 모델</a:t>
            </a:r>
            <a:endParaRPr lang="en-US" altLang="ko-KR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KoELECTRA :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한국어 기반의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ELECTRA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모델로 텍스트 생성하는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Generator &amp;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생성된 텍스트가 원래 텍스트인지 아닌지 판별하는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Discriminator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구성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KLUE-RoBERTa : BERT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보다 더 큰 배치 사이즈와 더 킨 텍스트 시퀀스 사용하여 성능 극대화한 모델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340557" y="2254807"/>
            <a:ext cx="11206086" cy="17533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감정 분류 모델의 성능 고도화를 위해 하이퍼 파라미터 최적화 수행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여러가지 조합을 시도해 보며 모델의 최적 조합 탐색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Oputna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TPES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최적화 방법 사용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확률적으로 좋은 후보 값을 선택하기 위해 이전에 시도한 후 보 값들의 분포를 고려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매 시도마다 새로운 후보 값들의 분포 추정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더 좋은 후보 값 탐색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18025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Proposed Method 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AAABC1-3F46-6CF2-32D7-A12492556386}"/>
              </a:ext>
            </a:extLst>
          </p:cNvPr>
          <p:cNvGrpSpPr/>
          <p:nvPr/>
        </p:nvGrpSpPr>
        <p:grpSpPr>
          <a:xfrm>
            <a:off x="492957" y="1563403"/>
            <a:ext cx="4231443" cy="445000"/>
            <a:chOff x="3985086" y="1240429"/>
            <a:chExt cx="2628000" cy="432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413D007-92B0-C43F-5364-7C51022C8659}"/>
                </a:ext>
              </a:extLst>
            </p:cNvPr>
            <p:cNvSpPr/>
            <p:nvPr/>
          </p:nvSpPr>
          <p:spPr>
            <a:xfrm>
              <a:off x="3985086" y="1240429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CF2987-21ED-CD7E-12B8-9A2D226723EA}"/>
                </a:ext>
              </a:extLst>
            </p:cNvPr>
            <p:cNvSpPr txBox="1"/>
            <p:nvPr/>
          </p:nvSpPr>
          <p:spPr>
            <a:xfrm>
              <a:off x="4237364" y="1284184"/>
              <a:ext cx="2091771" cy="35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2. Hyper Parameter Tuning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3DF025-03E8-95FA-51C1-8F39B632548E}"/>
              </a:ext>
            </a:extLst>
          </p:cNvPr>
          <p:cNvGrpSpPr/>
          <p:nvPr/>
        </p:nvGrpSpPr>
        <p:grpSpPr>
          <a:xfrm>
            <a:off x="492957" y="872000"/>
            <a:ext cx="6913683" cy="691403"/>
            <a:chOff x="3985086" y="1240429"/>
            <a:chExt cx="2628000" cy="67120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23E40B3-BD93-923D-D0D8-3BC681A2DC0C}"/>
                </a:ext>
              </a:extLst>
            </p:cNvPr>
            <p:cNvSpPr/>
            <p:nvPr/>
          </p:nvSpPr>
          <p:spPr>
            <a:xfrm>
              <a:off x="3985086" y="1240429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50A5FE-3543-D5BC-3B41-E1869FD4B940}"/>
                </a:ext>
              </a:extLst>
            </p:cNvPr>
            <p:cNvSpPr txBox="1"/>
            <p:nvPr/>
          </p:nvSpPr>
          <p:spPr>
            <a:xfrm>
              <a:off x="4384686" y="1284185"/>
              <a:ext cx="1828800" cy="62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Construct Sentiment Classification Model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6FF9C18-626F-C576-362F-E4F53A205A08}"/>
              </a:ext>
            </a:extLst>
          </p:cNvPr>
          <p:cNvSpPr txBox="1">
            <a:spLocks/>
          </p:cNvSpPr>
          <p:nvPr/>
        </p:nvSpPr>
        <p:spPr>
          <a:xfrm>
            <a:off x="340557" y="5064270"/>
            <a:ext cx="11206086" cy="17533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Generative AI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모델인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Gemma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 로드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유튜브 댓글이 들어오면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가지 감정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행복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분노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슬픔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중립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 하나의 감정을 예측하도록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Prompt Tuning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9,000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개의 유튜브 댓글에 대한 감정 매핑된 데이터셋 구축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C5B3A5D-13CE-5A7C-935A-D64764398FF7}"/>
              </a:ext>
            </a:extLst>
          </p:cNvPr>
          <p:cNvSpPr/>
          <p:nvPr/>
        </p:nvSpPr>
        <p:spPr>
          <a:xfrm>
            <a:off x="492957" y="4372867"/>
            <a:ext cx="4974970" cy="4450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6AA6E-CA06-5B58-C133-381233389D5A}"/>
              </a:ext>
            </a:extLst>
          </p:cNvPr>
          <p:cNvSpPr txBox="1"/>
          <p:nvPr/>
        </p:nvSpPr>
        <p:spPr>
          <a:xfrm>
            <a:off x="544892" y="4441478"/>
            <a:ext cx="487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3. Generate Sample Youtube Sentiment Label Dataset</a:t>
            </a:r>
            <a:endParaRPr lang="ko-KR" altLang="en-US" sz="1400">
              <a:solidFill>
                <a:schemeClr val="bg1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0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749398" y="3124200"/>
            <a:ext cx="10388403" cy="204287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감정 분류 테스크에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Fine-Tuning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된 기존 분류 모델에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유튜브 댓글 라벨링 데이터셋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기존 감정 라벨링 데이터셋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사용해서 한번 더 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Fine-Tuning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진행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=&gt;  </a:t>
            </a: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유튜브 댓글의 특징을 반영한 고도화된 감정 분류 모델 구축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기존 감정 분류 모델보다 성능 개선됨</a:t>
            </a:r>
            <a:endParaRPr lang="en-US" altLang="ko-KR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7171C4F-972C-9878-4875-DFA7FC2B4CF1}"/>
              </a:ext>
            </a:extLst>
          </p:cNvPr>
          <p:cNvSpPr txBox="1">
            <a:spLocks/>
          </p:cNvSpPr>
          <p:nvPr/>
        </p:nvSpPr>
        <p:spPr>
          <a:xfrm>
            <a:off x="11531206" y="6180254"/>
            <a:ext cx="335674" cy="42374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masis MT Pro Light" panose="020F05020202040302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endParaRPr lang="ko-KR" altLang="en-US">
              <a:latin typeface="Amasis MT Pro Light" panose="020F05020202040302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F0D99B-BA62-02BD-574D-83A738410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85" y="-88692"/>
            <a:ext cx="5064446" cy="624423"/>
          </a:xfrm>
        </p:spPr>
        <p:txBody>
          <a:bodyPr/>
          <a:lstStyle/>
          <a:p>
            <a:r>
              <a:rPr lang="en-US" altLang="ko-KR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Proposed Method </a:t>
            </a:r>
            <a:endParaRPr lang="ko-KR" altLang="en-US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F8D956BB-8933-2CB5-4636-729BB386B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AAABC1-3F46-6CF2-32D7-A12492556386}"/>
              </a:ext>
            </a:extLst>
          </p:cNvPr>
          <p:cNvGrpSpPr/>
          <p:nvPr/>
        </p:nvGrpSpPr>
        <p:grpSpPr>
          <a:xfrm>
            <a:off x="901798" y="2432796"/>
            <a:ext cx="4231443" cy="445000"/>
            <a:chOff x="3985086" y="1240429"/>
            <a:chExt cx="2628000" cy="432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413D007-92B0-C43F-5364-7C51022C8659}"/>
                </a:ext>
              </a:extLst>
            </p:cNvPr>
            <p:cNvSpPr/>
            <p:nvPr/>
          </p:nvSpPr>
          <p:spPr>
            <a:xfrm>
              <a:off x="3985086" y="1240429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CF2987-21ED-CD7E-12B8-9A2D226723EA}"/>
                </a:ext>
              </a:extLst>
            </p:cNvPr>
            <p:cNvSpPr txBox="1"/>
            <p:nvPr/>
          </p:nvSpPr>
          <p:spPr>
            <a:xfrm>
              <a:off x="4237364" y="1284184"/>
              <a:ext cx="2091771" cy="35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4. Further Transfer Learning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3DF025-03E8-95FA-51C1-8F39B632548E}"/>
              </a:ext>
            </a:extLst>
          </p:cNvPr>
          <p:cNvGrpSpPr/>
          <p:nvPr/>
        </p:nvGrpSpPr>
        <p:grpSpPr>
          <a:xfrm>
            <a:off x="492957" y="872000"/>
            <a:ext cx="6913683" cy="691403"/>
            <a:chOff x="3985086" y="1240429"/>
            <a:chExt cx="2628000" cy="67120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23E40B3-BD93-923D-D0D8-3BC681A2DC0C}"/>
                </a:ext>
              </a:extLst>
            </p:cNvPr>
            <p:cNvSpPr/>
            <p:nvPr/>
          </p:nvSpPr>
          <p:spPr>
            <a:xfrm>
              <a:off x="3985086" y="1240429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50A5FE-3543-D5BC-3B41-E1869FD4B940}"/>
                </a:ext>
              </a:extLst>
            </p:cNvPr>
            <p:cNvSpPr txBox="1"/>
            <p:nvPr/>
          </p:nvSpPr>
          <p:spPr>
            <a:xfrm>
              <a:off x="4384686" y="1284185"/>
              <a:ext cx="1828800" cy="62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>
                  <a:solidFill>
                    <a:schemeClr val="bg1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Construct Sentiment Classification Model</a:t>
              </a:r>
              <a:endParaRPr lang="ko-KR" altLang="en-US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65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7674</TotalTime>
  <Words>1538</Words>
  <Application>Microsoft Office PowerPoint</Application>
  <PresentationFormat>와이드스크린</PresentationFormat>
  <Paragraphs>198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KoPubWorld돋움체 Light</vt:lpstr>
      <vt:lpstr>KoPubWorld바탕체 Light</vt:lpstr>
      <vt:lpstr>KoPubWorld바탕체 Medium</vt:lpstr>
      <vt:lpstr>KoPub돋움체 Bold</vt:lpstr>
      <vt:lpstr>KoPub바탕체 Bold</vt:lpstr>
      <vt:lpstr>맑은 고딕</vt:lpstr>
      <vt:lpstr>Amasis MT Pro Light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정가연</cp:lastModifiedBy>
  <cp:revision>806</cp:revision>
  <dcterms:created xsi:type="dcterms:W3CDTF">2022-02-02T04:32:22Z</dcterms:created>
  <dcterms:modified xsi:type="dcterms:W3CDTF">2024-06-19T21:04:15Z</dcterms:modified>
</cp:coreProperties>
</file>