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>
        <p:scale>
          <a:sx n="110" d="100"/>
          <a:sy n="110" d="100"/>
        </p:scale>
        <p:origin x="6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363E-574A-2745-BE7E-DFB410628852}" type="datetimeFigureOut">
              <a:rPr kumimoji="1" lang="ko-KR" altLang="en-US" smtClean="0"/>
              <a:t>2024. 6. 20.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B887-8E23-BB4C-9A25-A92C8716A4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41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B887-8E23-BB4C-9A25-A92C8716A43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51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9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19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3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34846335-6A8E-9405-F61C-839826DDA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821" b="982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9947A9-5347-2F45-D096-00CD99624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kumimoji="1" lang="ko-KR" altLang="en-US" dirty="0" err="1">
                <a:solidFill>
                  <a:srgbClr val="FFFFFF"/>
                </a:solidFill>
              </a:rPr>
              <a:t>데이터마이닝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발표자료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049FD8-B18B-3172-B047-C0E92BFF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FFFFFF"/>
                </a:solidFill>
              </a:rPr>
              <a:t>20201634</a:t>
            </a:r>
            <a:r>
              <a:rPr kumimoji="1" lang="ko-KR" altLang="en-US" dirty="0">
                <a:solidFill>
                  <a:srgbClr val="FFFFFF"/>
                </a:solidFill>
              </a:rPr>
              <a:t> 전민혁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E0AF0-8340-DFCC-5582-44AA28DE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AEDC-FB84-B83C-550C-DDD2DC6B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3)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date</a:t>
            </a:r>
            <a:r>
              <a:rPr kumimoji="1" lang="ko-KR" altLang="en-US" b="1" dirty="0"/>
              <a:t>열은 날짜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family</a:t>
            </a:r>
            <a:r>
              <a:rPr kumimoji="1" lang="ko-KR" altLang="en-US" b="1" dirty="0"/>
              <a:t>열이 문자열 데이터이다</a:t>
            </a:r>
            <a:r>
              <a:rPr kumimoji="1" lang="en-US" altLang="ko-KR" b="1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Family(</a:t>
            </a:r>
            <a:r>
              <a:rPr kumimoji="1" lang="ko-KR" altLang="en-US" dirty="0"/>
              <a:t>판매 품목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33</a:t>
            </a:r>
            <a:r>
              <a:rPr kumimoji="1" lang="ko-KR" altLang="en-US" dirty="0"/>
              <a:t>개의 품목이 순서대로 정렬되어 있으므로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32</a:t>
            </a:r>
            <a:r>
              <a:rPr kumimoji="1" lang="ko-KR" altLang="en-US" dirty="0"/>
              <a:t>까지의 정수를 분배하였음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78C92A-FD00-08AE-A4C8-DE473798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3429000"/>
            <a:ext cx="7594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51284-E202-FF32-D60B-F057DE80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7D755-4FF3-41BA-CE46-FCAF1A06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3)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date</a:t>
            </a:r>
            <a:r>
              <a:rPr kumimoji="1" lang="ko-KR" altLang="en-US" b="1" dirty="0"/>
              <a:t>열은 날짜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family</a:t>
            </a:r>
            <a:r>
              <a:rPr kumimoji="1" lang="ko-KR" altLang="en-US" b="1" dirty="0"/>
              <a:t>열이 문자열 데이터이다</a:t>
            </a:r>
            <a:r>
              <a:rPr kumimoji="1" lang="en-US" altLang="ko-KR" b="1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요일에 각각 </a:t>
            </a:r>
            <a:r>
              <a:rPr kumimoji="1" lang="en-US" altLang="ko-KR" dirty="0"/>
              <a:t>100000,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자리를 분배함</a:t>
            </a:r>
            <a:endParaRPr kumimoji="1" lang="en-US" altLang="ko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EDF4A55-8309-B089-6204-07EA67E4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3404168"/>
            <a:ext cx="7772400" cy="2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8970-7C77-DD2E-7DB5-50C41CC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456C7-98B6-CC5A-0F27-D7B30942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완료 후 데이터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2204D5-FCB9-7E31-FF76-436FFAF6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2744703"/>
            <a:ext cx="7772400" cy="33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CD3E2-7BFC-2C2A-77F3-61E0DBF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69E50-3395-7A6B-7DA7-2A936F58C73E}"/>
              </a:ext>
            </a:extLst>
          </p:cNvPr>
          <p:cNvSpPr txBox="1"/>
          <p:nvPr/>
        </p:nvSpPr>
        <p:spPr>
          <a:xfrm>
            <a:off x="5116946" y="2746102"/>
            <a:ext cx="419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이후 학습하는데 필요</a:t>
            </a:r>
            <a:r>
              <a:rPr kumimoji="1" lang="en-US" altLang="ko-KR" dirty="0"/>
              <a:t> </a:t>
            </a:r>
            <a:r>
              <a:rPr kumimoji="1" lang="ko-KR" altLang="en-US" dirty="0"/>
              <a:t>없는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열을 제거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Target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sales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분리해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학습에 이용되는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만개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가량의 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5</a:t>
            </a:r>
            <a:r>
              <a:rPr kumimoji="1" lang="ko-KR" altLang="en-US" dirty="0"/>
              <a:t>만개 정도를 테스트 데이터로 분리하였다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(2017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7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일부터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일까지의 데이터를 테스트 데이터로 활용함</a:t>
            </a:r>
            <a:r>
              <a:rPr kumimoji="1" lang="en-US" altLang="ko-KR" dirty="0"/>
              <a:t>)</a:t>
            </a: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3207682-226C-2D76-09D4-6592DFB1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6" y="2139985"/>
            <a:ext cx="4557571" cy="43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9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6F62-FA3B-BA0E-E031-166C5B8C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70BCD-ECAD-D673-6AAB-2FFFBC8D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0" dirty="0" err="1">
                <a:effectLst/>
                <a:latin typeface="+mn-lt"/>
              </a:rPr>
              <a:t>lightgbm</a:t>
            </a:r>
            <a:r>
              <a:rPr lang="ko-KR" altLang="en-US" b="0" dirty="0" err="1">
                <a:effectLst/>
                <a:latin typeface="+mn-lt"/>
              </a:rPr>
              <a:t>으로</a:t>
            </a:r>
            <a:r>
              <a:rPr lang="ko-KR" altLang="en-US" b="0" dirty="0">
                <a:effectLst/>
                <a:latin typeface="+mn-lt"/>
              </a:rPr>
              <a:t> 학습을 진행하였다</a:t>
            </a:r>
            <a:r>
              <a:rPr lang="en-US" altLang="ko-KR" b="0" dirty="0">
                <a:effectLst/>
                <a:latin typeface="+mn-lt"/>
              </a:rPr>
              <a:t>.</a:t>
            </a:r>
          </a:p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달 반 가량의 판매량 예측에서 </a:t>
            </a:r>
            <a:r>
              <a:rPr lang="ko-KR" altLang="en-US" dirty="0" err="1">
                <a:latin typeface="+mn-lt"/>
              </a:rPr>
              <a:t>오차값은</a:t>
            </a:r>
            <a:r>
              <a:rPr lang="ko-KR" altLang="en-US" dirty="0">
                <a:latin typeface="+mn-lt"/>
              </a:rPr>
              <a:t> 평균 </a:t>
            </a:r>
            <a:r>
              <a:rPr lang="en-US" altLang="ko-KR" dirty="0">
                <a:latin typeface="+mn-lt"/>
              </a:rPr>
              <a:t>-18</a:t>
            </a:r>
            <a:r>
              <a:rPr lang="ko-KR" altLang="en-US" dirty="0">
                <a:latin typeface="+mn-lt"/>
              </a:rPr>
              <a:t>달러가 나왔다</a:t>
            </a:r>
            <a:r>
              <a:rPr lang="en-US" altLang="ko-KR" dirty="0">
                <a:latin typeface="+mn-lt"/>
              </a:rPr>
              <a:t>.</a:t>
            </a:r>
            <a:endParaRPr lang="en-US" altLang="ko-KR" b="0" dirty="0">
              <a:effectLst/>
              <a:latin typeface="+mn-lt"/>
            </a:endParaRPr>
          </a:p>
          <a:p>
            <a:endParaRPr lang="en-US" altLang="ko-KR" b="0" dirty="0">
              <a:solidFill>
                <a:srgbClr val="D3AF86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그림 4" descr="직사각형, 라인, 스크린샷이(가) 표시된 사진&#10;&#10;자동 생성된 설명">
            <a:extLst>
              <a:ext uri="{FF2B5EF4-FFF2-40B4-BE49-F238E27FC236}">
                <a16:creationId xmlns:a16="http://schemas.microsoft.com/office/drawing/2014/main" id="{0A0126B6-D793-9F84-BE66-4A0B1046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9" y="3058610"/>
            <a:ext cx="8819707" cy="2522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33ADE-BFFD-988E-FCE3-E47B7D94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59" y="5581409"/>
            <a:ext cx="8914978" cy="7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E9E0-E8D7-34F6-0B75-5E7FDB95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B0EDE-B954-4D7C-7777-5749128B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test.csv</a:t>
            </a:r>
            <a:r>
              <a:rPr kumimoji="1" lang="ko-KR" altLang="en-US" dirty="0"/>
              <a:t>파일의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id,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date,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store_nbr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family,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onpromotion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바탕으로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sales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(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달러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)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kumimoji="1" lang="ko-KR" altLang="en-US" b="0" dirty="0" err="1">
                <a:effectLst/>
                <a:latin typeface="+mn-lt"/>
              </a:rPr>
              <a:t>를</a:t>
            </a:r>
            <a:r>
              <a:rPr kumimoji="1" lang="ko-KR" altLang="en-US" b="0" dirty="0">
                <a:effectLst/>
                <a:latin typeface="+mn-lt"/>
              </a:rPr>
              <a:t> 예측합니다</a:t>
            </a:r>
            <a:r>
              <a:rPr kumimoji="1" lang="en-US" altLang="ko-KR" b="0" dirty="0">
                <a:effectLst/>
                <a:latin typeface="+mn-lt"/>
              </a:rPr>
              <a:t>.</a:t>
            </a:r>
          </a:p>
          <a:p>
            <a:r>
              <a:rPr kumimoji="1" lang="ko-KR" altLang="en-US" dirty="0">
                <a:latin typeface="+mn-lt"/>
              </a:rPr>
              <a:t>이때 </a:t>
            </a:r>
            <a:r>
              <a:rPr kumimoji="1" lang="en-US" altLang="ko-KR" dirty="0" err="1">
                <a:latin typeface="+mn-lt"/>
              </a:rPr>
              <a:t>test.csv</a:t>
            </a:r>
            <a:r>
              <a:rPr kumimoji="1" lang="ko-KR" altLang="en-US" dirty="0">
                <a:latin typeface="+mn-lt"/>
              </a:rPr>
              <a:t>에는 </a:t>
            </a:r>
            <a:r>
              <a:rPr kumimoji="1" lang="en-US" altLang="ko-KR" dirty="0">
                <a:latin typeface="+mn-lt"/>
              </a:rPr>
              <a:t>transaction</a:t>
            </a:r>
            <a:r>
              <a:rPr kumimoji="1" lang="ko-KR" altLang="en-US" dirty="0">
                <a:latin typeface="+mn-lt"/>
              </a:rPr>
              <a:t>과 </a:t>
            </a:r>
            <a:r>
              <a:rPr kumimoji="1" lang="en-US" altLang="ko-KR" dirty="0">
                <a:latin typeface="+mn-lt"/>
              </a:rPr>
              <a:t>oil</a:t>
            </a:r>
            <a:r>
              <a:rPr kumimoji="1" lang="ko-KR" altLang="en-US" dirty="0">
                <a:latin typeface="+mn-lt"/>
              </a:rPr>
              <a:t>에 대한 데이터가 </a:t>
            </a:r>
            <a:endParaRPr kumimoji="1" lang="en-US" altLang="ko-KR" dirty="0">
              <a:latin typeface="+mn-lt"/>
            </a:endParaRPr>
          </a:p>
          <a:p>
            <a:pPr marL="0" indent="0">
              <a:buNone/>
            </a:pPr>
            <a:r>
              <a:rPr kumimoji="1" lang="ko-KR" altLang="en-US" dirty="0">
                <a:latin typeface="+mn-lt"/>
              </a:rPr>
              <a:t>존재하지 않아 훈련시킨 모델을 학습시키기 어려움</a:t>
            </a:r>
            <a:endParaRPr kumimoji="1" lang="en-US" altLang="ko-KR" dirty="0">
              <a:latin typeface="+mn-lt"/>
            </a:endParaRPr>
          </a:p>
          <a:p>
            <a:r>
              <a:rPr kumimoji="1" lang="ko-KR" altLang="en-US" dirty="0">
                <a:latin typeface="+mn-lt"/>
              </a:rPr>
              <a:t>이때 </a:t>
            </a:r>
            <a:r>
              <a:rPr kumimoji="1" lang="en-US" altLang="ko-KR" dirty="0">
                <a:latin typeface="+mn-lt"/>
              </a:rPr>
              <a:t>oil</a:t>
            </a:r>
            <a:r>
              <a:rPr kumimoji="1" lang="ko-KR" altLang="en-US" dirty="0">
                <a:latin typeface="+mn-lt"/>
              </a:rPr>
              <a:t>과 </a:t>
            </a:r>
            <a:r>
              <a:rPr kumimoji="1" lang="en-US" altLang="ko-KR" dirty="0">
                <a:latin typeface="+mn-lt"/>
              </a:rPr>
              <a:t>transaction</a:t>
            </a:r>
            <a:r>
              <a:rPr kumimoji="1" lang="ko-KR" altLang="en-US" dirty="0">
                <a:latin typeface="+mn-lt"/>
              </a:rPr>
              <a:t>에 대한 모델을 따로 만들어</a:t>
            </a:r>
            <a:endParaRPr kumimoji="1" lang="en-US" altLang="ko-KR" dirty="0">
              <a:latin typeface="+mn-lt"/>
            </a:endParaRPr>
          </a:p>
          <a:p>
            <a:pPr marL="0" indent="0">
              <a:buNone/>
            </a:pPr>
            <a:r>
              <a:rPr kumimoji="1" lang="ko-KR" altLang="en-US" dirty="0">
                <a:latin typeface="+mn-lt"/>
              </a:rPr>
              <a:t>학습시키고 이를 다시 </a:t>
            </a:r>
            <a:r>
              <a:rPr kumimoji="1" lang="en-US" altLang="ko-KR" dirty="0">
                <a:latin typeface="+mn-lt"/>
              </a:rPr>
              <a:t>sales</a:t>
            </a:r>
            <a:r>
              <a:rPr kumimoji="1" lang="ko-KR" altLang="en-US" dirty="0" err="1">
                <a:latin typeface="+mn-lt"/>
              </a:rPr>
              <a:t>를</a:t>
            </a:r>
            <a:r>
              <a:rPr kumimoji="1" lang="ko-KR" altLang="en-US" dirty="0">
                <a:latin typeface="+mn-lt"/>
              </a:rPr>
              <a:t> 예측하는데 이용한다</a:t>
            </a:r>
            <a:r>
              <a:rPr kumimoji="1" lang="en-US" altLang="ko-KR" dirty="0">
                <a:latin typeface="+mn-lt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+mn-lt"/>
            </a:endParaRPr>
          </a:p>
          <a:p>
            <a:endParaRPr kumimoji="1" lang="ko-KR" altLang="en-US" dirty="0">
              <a:latin typeface="+mn-lt"/>
            </a:endParaRPr>
          </a:p>
        </p:txBody>
      </p:sp>
      <p:pic>
        <p:nvPicPr>
          <p:cNvPr id="5" name="그림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7D17C5B4-F6B7-6B39-BEC4-F5CE56EF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422" y="2549536"/>
            <a:ext cx="3001288" cy="3800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C105-5864-2265-4475-AF23AA2E3027}"/>
              </a:ext>
            </a:extLst>
          </p:cNvPr>
          <p:cNvSpPr txBox="1"/>
          <p:nvPr/>
        </p:nvSpPr>
        <p:spPr>
          <a:xfrm>
            <a:off x="8210516" y="6349824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test.csv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50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4696E-8F97-2A38-BD6A-97C7CD3B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제출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CB73E56-6DC4-E020-45A0-F06F6FE6C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61" y="1939282"/>
            <a:ext cx="6106885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7B54D-9ECC-C17A-C1FB-E0EDDCBBCBC1}"/>
              </a:ext>
            </a:extLst>
          </p:cNvPr>
          <p:cNvSpPr txBox="1"/>
          <p:nvPr/>
        </p:nvSpPr>
        <p:spPr>
          <a:xfrm>
            <a:off x="7083707" y="2071866"/>
            <a:ext cx="297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학습시킨 </a:t>
            </a:r>
            <a:r>
              <a:rPr kumimoji="1" lang="en-US" altLang="ko-KR" dirty="0" err="1"/>
              <a:t>Dcoilwtico</a:t>
            </a:r>
            <a:r>
              <a:rPr kumimoji="1" lang="en-US" altLang="ko-KR" dirty="0"/>
              <a:t>(oil 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test.csv</a:t>
            </a:r>
            <a:r>
              <a:rPr kumimoji="1" lang="ko-KR" altLang="en-US" dirty="0"/>
              <a:t> 데이터에 합쳐주었다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35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AFBF-6EBC-7C21-7E9D-7332B22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제출</a:t>
            </a:r>
          </a:p>
        </p:txBody>
      </p:sp>
      <p:pic>
        <p:nvPicPr>
          <p:cNvPr id="5" name="내용 개체 틀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5DE99AB3-E08A-F043-3393-5578019E5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61" y="2492777"/>
            <a:ext cx="2995641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847E6-9E64-DE41-BD55-DD88A312F378}"/>
              </a:ext>
            </a:extLst>
          </p:cNvPr>
          <p:cNvSpPr txBox="1"/>
          <p:nvPr/>
        </p:nvSpPr>
        <p:spPr>
          <a:xfrm>
            <a:off x="808661" y="2123445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최종 결과를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파일로 제출</a:t>
            </a:r>
          </a:p>
        </p:txBody>
      </p:sp>
      <p:pic>
        <p:nvPicPr>
          <p:cNvPr id="10" name="그림 9" descr="스크린샷, 텍스트, 번호, 라인이(가) 표시된 사진&#10;&#10;자동 생성된 설명">
            <a:extLst>
              <a:ext uri="{FF2B5EF4-FFF2-40B4-BE49-F238E27FC236}">
                <a16:creationId xmlns:a16="http://schemas.microsoft.com/office/drawing/2014/main" id="{71E62596-E32C-35BE-813C-5C6DAD14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3861520"/>
            <a:ext cx="5983629" cy="2631355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A2C6716-5267-5D90-AD3C-87627AE0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917461"/>
            <a:ext cx="3886200" cy="278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7246AE-F748-DECE-A40E-88C4467E5AF4}"/>
              </a:ext>
            </a:extLst>
          </p:cNvPr>
          <p:cNvSpPr txBox="1"/>
          <p:nvPr/>
        </p:nvSpPr>
        <p:spPr>
          <a:xfrm>
            <a:off x="7976524" y="2775431"/>
            <a:ext cx="340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Root Mean Squared Logarithmic Error</a:t>
            </a:r>
            <a:r>
              <a:rPr kumimoji="1" lang="ko-KR" altLang="en-US" dirty="0"/>
              <a:t>로 평가됨 </a:t>
            </a:r>
            <a:r>
              <a:rPr kumimoji="1" lang="en-US" altLang="ko-KR" dirty="0"/>
              <a:t>Leaderboard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728</a:t>
            </a:r>
            <a:r>
              <a:rPr kumimoji="1" lang="ko-KR" altLang="en-US" dirty="0"/>
              <a:t>명중 </a:t>
            </a:r>
            <a:r>
              <a:rPr kumimoji="1" lang="en-US" altLang="ko-KR" dirty="0"/>
              <a:t>613</a:t>
            </a:r>
            <a:r>
              <a:rPr kumimoji="1"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95256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2FBE-D0A1-BA25-A40B-A457ACFA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A61AD-CCB2-9AB0-D671-7D0869B2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데이터셋 소개</a:t>
            </a:r>
            <a:endParaRPr kumimoji="1" lang="en-US" altLang="ko-KR" dirty="0"/>
          </a:p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en-US" altLang="ko-KR" dirty="0"/>
          </a:p>
          <a:p>
            <a:r>
              <a:rPr kumimoji="1" lang="ko-KR" altLang="en-US" dirty="0"/>
              <a:t>학습</a:t>
            </a:r>
            <a:endParaRPr kumimoji="1" lang="en-US" altLang="ko-KR" dirty="0"/>
          </a:p>
          <a:p>
            <a:r>
              <a:rPr kumimoji="1" lang="ko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149812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2669-52E1-C945-A805-A168BCCD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데이터셋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8B9A4-D741-1E30-3F2E-451A2E21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Menlo" panose="020B0609030804020204" pitchFamily="49" charset="0"/>
              </a:rPr>
              <a:t>에콰도르의 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[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Favorita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](https://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www.corporacionfavorita.com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/)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사 슈퍼마켓 매장들의 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2013-01-01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일부터 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2017-08-15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까지의 판매 데이터입니다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.</a:t>
            </a:r>
          </a:p>
          <a:p>
            <a:r>
              <a:rPr kumimoji="1" lang="ko-KR" altLang="en-US" dirty="0"/>
              <a:t>기본적으로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id,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date,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store_nbr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family,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sales,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onpromotion</a:t>
            </a:r>
            <a:r>
              <a:rPr kumimoji="1" lang="ko-KR" altLang="en-US" dirty="0"/>
              <a:t>에 대한 데이터가 주어져 있습니다</a:t>
            </a:r>
            <a:r>
              <a:rPr kumimoji="1" lang="en-US" altLang="ko-KR" dirty="0"/>
              <a:t>.</a:t>
            </a:r>
            <a:endParaRPr lang="en" altLang="ko-KR" b="0" dirty="0">
              <a:effectLst/>
              <a:latin typeface="Menlo" panose="020B0609030804020204" pitchFamily="49" charset="0"/>
            </a:endParaRPr>
          </a:p>
          <a:p>
            <a:r>
              <a:rPr kumimoji="1" lang="ko-KR" altLang="en-US" dirty="0"/>
              <a:t>그 외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trans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e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ctions</a:t>
            </a:r>
            <a:r>
              <a:rPr kumimoji="1" lang="en-US" altLang="ko-KR" b="0" dirty="0">
                <a:effectLst/>
                <a:latin typeface="Menlo" panose="020B0609030804020204" pitchFamily="49" charset="0"/>
              </a:rPr>
              <a:t>,</a:t>
            </a:r>
            <a:r>
              <a:rPr kumimoji="1"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kumimoji="1" lang="en-US" altLang="ko-KR" dirty="0">
                <a:latin typeface="Menlo" panose="020B0609030804020204" pitchFamily="49" charset="0"/>
              </a:rPr>
              <a:t>oil, holidays</a:t>
            </a:r>
            <a:r>
              <a:rPr kumimoji="1" lang="ko-KR" altLang="en-US" dirty="0">
                <a:latin typeface="Menlo" panose="020B0609030804020204" pitchFamily="49" charset="0"/>
              </a:rPr>
              <a:t>에 대한 데이터가 있습니다</a:t>
            </a:r>
            <a:r>
              <a:rPr kumimoji="1" lang="en-US" altLang="ko-KR" dirty="0">
                <a:latin typeface="Menlo" panose="020B0609030804020204" pitchFamily="49" charset="0"/>
              </a:rPr>
              <a:t>.</a:t>
            </a:r>
            <a:r>
              <a:rPr kumimoji="1" lang="ko-KR" altLang="en-US" dirty="0">
                <a:latin typeface="Menlo" panose="020B0609030804020204" pitchFamily="49" charset="0"/>
              </a:rPr>
              <a:t> 해당 데이터로 더 정밀하게 예측을 수행합니다</a:t>
            </a:r>
            <a:r>
              <a:rPr kumimoji="1" lang="en-US" altLang="ko-KR" dirty="0">
                <a:latin typeface="Menlo" panose="020B0609030804020204" pitchFamily="49" charset="0"/>
              </a:rPr>
              <a:t>.</a:t>
            </a:r>
          </a:p>
          <a:p>
            <a:r>
              <a:rPr lang="ko-KR" altLang="en-US" dirty="0">
                <a:latin typeface="Menlo" panose="020B0609030804020204" pitchFamily="49" charset="0"/>
              </a:rPr>
              <a:t>위 데이터들로 모델을 생성한 뒤 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2017-08-15</a:t>
            </a:r>
            <a:r>
              <a:rPr lang="ko-KR" altLang="en-US" b="0" dirty="0" err="1">
                <a:effectLst/>
                <a:latin typeface="Menlo" panose="020B0609030804020204" pitchFamily="49" charset="0"/>
              </a:rPr>
              <a:t>부터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2017-08-31</a:t>
            </a:r>
            <a:r>
              <a:rPr lang="ko-KR" altLang="en-US" dirty="0">
                <a:latin typeface="Menlo" panose="020B0609030804020204" pitchFamily="49" charset="0"/>
              </a:rPr>
              <a:t>까지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date,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store_nbr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effectLst/>
                <a:latin typeface="Menlo" panose="020B0609030804020204" pitchFamily="49" charset="0"/>
              </a:rPr>
              <a:t>family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,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effectLst/>
                <a:latin typeface="Menlo" panose="020B0609030804020204" pitchFamily="49" charset="0"/>
              </a:rPr>
              <a:t>onpromotion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데이터가 있는 </a:t>
            </a:r>
            <a:r>
              <a:rPr lang="en-US" altLang="ko-KR" b="0" dirty="0" err="1">
                <a:effectLst/>
                <a:latin typeface="Menlo" panose="020B0609030804020204" pitchFamily="49" charset="0"/>
              </a:rPr>
              <a:t>test.csv</a:t>
            </a:r>
            <a:r>
              <a:rPr lang="ko-KR" altLang="en-US" dirty="0">
                <a:latin typeface="Menlo" panose="020B0609030804020204" pitchFamily="49" charset="0"/>
              </a:rPr>
              <a:t> 파일로부터 </a:t>
            </a:r>
            <a:r>
              <a:rPr lang="en-US" altLang="ko-KR" dirty="0">
                <a:latin typeface="Menlo" panose="020B0609030804020204" pitchFamily="49" charset="0"/>
              </a:rPr>
              <a:t>sales</a:t>
            </a:r>
            <a:r>
              <a:rPr lang="ko-KR" altLang="en-US" dirty="0" err="1">
                <a:latin typeface="Menlo" panose="020B0609030804020204" pitchFamily="49" charset="0"/>
              </a:rPr>
              <a:t>를</a:t>
            </a:r>
            <a:r>
              <a:rPr lang="ko-KR" altLang="en-US" dirty="0">
                <a:latin typeface="Menlo" panose="020B0609030804020204" pitchFamily="49" charset="0"/>
              </a:rPr>
              <a:t> 예측합니다</a:t>
            </a:r>
            <a:r>
              <a:rPr lang="en-US" altLang="ko-KR" dirty="0">
                <a:latin typeface="Menlo" panose="020B0609030804020204" pitchFamily="49" charset="0"/>
              </a:rPr>
              <a:t>.</a:t>
            </a:r>
            <a:endParaRPr lang="en" altLang="ko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3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EA5A-272F-ECEB-9EAB-4B0BD74E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ECFD9-EEBD-9395-A724-7A916981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train.csv</a:t>
            </a:r>
            <a:r>
              <a:rPr kumimoji="1" lang="ko-KR" altLang="en-US" dirty="0"/>
              <a:t> 의 데이터에 </a:t>
            </a:r>
            <a:r>
              <a:rPr kumimoji="1" lang="en-US" altLang="ko-KR" dirty="0" err="1"/>
              <a:t>oil.csv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transaction.csv</a:t>
            </a:r>
            <a:r>
              <a:rPr kumimoji="1" lang="ko-KR" altLang="en-US" dirty="0"/>
              <a:t>의 데이터를 </a:t>
            </a:r>
            <a:r>
              <a:rPr kumimoji="1" lang="en-US" altLang="ko-KR" dirty="0"/>
              <a:t>merge</a:t>
            </a:r>
            <a:r>
              <a:rPr kumimoji="1" lang="ko-KR" altLang="en-US" dirty="0"/>
              <a:t>하여 이용하였습니다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다음 문제가 발생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ko-KR" b="1" dirty="0" err="1"/>
              <a:t>oil.csv</a:t>
            </a:r>
            <a:r>
              <a:rPr kumimoji="1" lang="ko-KR" altLang="en-US" b="1" dirty="0"/>
              <a:t>에 값이 없는 경우 발생</a:t>
            </a:r>
            <a:endParaRPr kumimoji="1" lang="en-US" altLang="ko-KR" b="1" dirty="0"/>
          </a:p>
          <a:p>
            <a:pPr marL="457200" indent="-457200">
              <a:buAutoNum type="arabicParenR"/>
            </a:pPr>
            <a:r>
              <a:rPr kumimoji="1" lang="en-US" altLang="ko-KR" b="1" dirty="0" err="1"/>
              <a:t>transaction.csv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데이터중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ko-KR" altLang="en-US" b="1" dirty="0"/>
              <a:t>없는 값들이 있음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en-US" altLang="ko-KR" b="1" dirty="0"/>
              <a:t>3)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date,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family</a:t>
            </a:r>
            <a:r>
              <a:rPr kumimoji="1" lang="ko-KR" altLang="en-US" b="1" dirty="0"/>
              <a:t>열은 학습이 불가능</a:t>
            </a:r>
            <a:endParaRPr kumimoji="1" lang="en-US" altLang="ko-KR" b="1" dirty="0"/>
          </a:p>
        </p:txBody>
      </p:sp>
      <p:pic>
        <p:nvPicPr>
          <p:cNvPr id="5" name="그림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ADB41A2B-117E-5ACB-E88C-BEBC97CB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63" y="2633311"/>
            <a:ext cx="2671474" cy="3771900"/>
          </a:xfrm>
          <a:prstGeom prst="rect">
            <a:avLst/>
          </a:prstGeom>
        </p:spPr>
      </p:pic>
      <p:pic>
        <p:nvPicPr>
          <p:cNvPr id="7" name="그림 6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411C7FDB-D8CB-B568-75E8-98EF010A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928" y="2626960"/>
            <a:ext cx="2327019" cy="3771900"/>
          </a:xfrm>
          <a:prstGeom prst="rect">
            <a:avLst/>
          </a:prstGeom>
        </p:spPr>
      </p:pic>
      <p:pic>
        <p:nvPicPr>
          <p:cNvPr id="9" name="그림 8" descr="텍스트, 스크린샷, 메뉴, 책이(가) 표시된 사진&#10;&#10;자동 생성된 설명">
            <a:extLst>
              <a:ext uri="{FF2B5EF4-FFF2-40B4-BE49-F238E27FC236}">
                <a16:creationId xmlns:a16="http://schemas.microsoft.com/office/drawing/2014/main" id="{807BE98C-34F7-8DD2-61FA-0F509ADF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422" y="2626960"/>
            <a:ext cx="1279887" cy="3771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2CE8A-E0D3-2CD7-BD40-33150126C61B}"/>
              </a:ext>
            </a:extLst>
          </p:cNvPr>
          <p:cNvSpPr txBox="1"/>
          <p:nvPr/>
        </p:nvSpPr>
        <p:spPr>
          <a:xfrm>
            <a:off x="9109976" y="640521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transaction.csv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C8BEE-98CB-0F07-F346-0410BFC28850}"/>
              </a:ext>
            </a:extLst>
          </p:cNvPr>
          <p:cNvSpPr txBox="1"/>
          <p:nvPr/>
        </p:nvSpPr>
        <p:spPr>
          <a:xfrm>
            <a:off x="4973081" y="640521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train.csv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B8035-1C90-3D3C-54CD-CC9AEE2427BE}"/>
              </a:ext>
            </a:extLst>
          </p:cNvPr>
          <p:cNvSpPr txBox="1"/>
          <p:nvPr/>
        </p:nvSpPr>
        <p:spPr>
          <a:xfrm>
            <a:off x="7605284" y="640521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oil.csv</a:t>
            </a:r>
            <a:endParaRPr kumimoji="1" lang="ko-KR" altLang="en-US" dirty="0"/>
          </a:p>
        </p:txBody>
      </p:sp>
      <p:sp>
        <p:nvSpPr>
          <p:cNvPr id="14" name="도넛[D] 13">
            <a:extLst>
              <a:ext uri="{FF2B5EF4-FFF2-40B4-BE49-F238E27FC236}">
                <a16:creationId xmlns:a16="http://schemas.microsoft.com/office/drawing/2014/main" id="{8E99B92C-75C4-CA93-E663-B75FD8531971}"/>
              </a:ext>
            </a:extLst>
          </p:cNvPr>
          <p:cNvSpPr/>
          <p:nvPr/>
        </p:nvSpPr>
        <p:spPr>
          <a:xfrm>
            <a:off x="4515644" y="2940451"/>
            <a:ext cx="2241643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도넛[D] 14">
            <a:extLst>
              <a:ext uri="{FF2B5EF4-FFF2-40B4-BE49-F238E27FC236}">
                <a16:creationId xmlns:a16="http://schemas.microsoft.com/office/drawing/2014/main" id="{F7A513AA-F806-AB76-7E9E-B0519D6539B6}"/>
              </a:ext>
            </a:extLst>
          </p:cNvPr>
          <p:cNvSpPr/>
          <p:nvPr/>
        </p:nvSpPr>
        <p:spPr>
          <a:xfrm>
            <a:off x="7512673" y="2633311"/>
            <a:ext cx="1196493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도넛[D] 15">
            <a:extLst>
              <a:ext uri="{FF2B5EF4-FFF2-40B4-BE49-F238E27FC236}">
                <a16:creationId xmlns:a16="http://schemas.microsoft.com/office/drawing/2014/main" id="{F4B1B73F-84C2-FB1F-8AFB-6158975EAA16}"/>
              </a:ext>
            </a:extLst>
          </p:cNvPr>
          <p:cNvSpPr/>
          <p:nvPr/>
        </p:nvSpPr>
        <p:spPr>
          <a:xfrm>
            <a:off x="9360486" y="2620609"/>
            <a:ext cx="1431081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A58E-841E-43B3-E64F-00218EB7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078EB-8748-3E7D-CF54-602384CE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1)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train.csv</a:t>
            </a:r>
            <a:r>
              <a:rPr kumimoji="1" lang="ko-KR" altLang="en-US" b="1" dirty="0"/>
              <a:t>의 행에 존재하는 </a:t>
            </a:r>
            <a:r>
              <a:rPr kumimoji="1" lang="ko-KR" altLang="en-US" b="1" dirty="0" err="1"/>
              <a:t>날짜중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oil.csv</a:t>
            </a:r>
            <a:r>
              <a:rPr kumimoji="1" lang="ko-KR" altLang="en-US" b="1" dirty="0"/>
              <a:t>에 존재하지 않는 날짜가 존재</a:t>
            </a:r>
          </a:p>
        </p:txBody>
      </p:sp>
      <p:pic>
        <p:nvPicPr>
          <p:cNvPr id="4" name="그림 3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063C7CAA-E453-405F-EC94-FDC67FE7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72" y="2577924"/>
            <a:ext cx="2671474" cy="3771900"/>
          </a:xfrm>
          <a:prstGeom prst="rect">
            <a:avLst/>
          </a:prstGeom>
        </p:spPr>
      </p:pic>
      <p:pic>
        <p:nvPicPr>
          <p:cNvPr id="5" name="그림 4" descr="텍스트, 스크린샷, 메뉴, 책이(가) 표시된 사진&#10;&#10;자동 생성된 설명">
            <a:extLst>
              <a:ext uri="{FF2B5EF4-FFF2-40B4-BE49-F238E27FC236}">
                <a16:creationId xmlns:a16="http://schemas.microsoft.com/office/drawing/2014/main" id="{074BC6EA-F7CD-9F3C-3C0F-E534F25D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3" y="2577924"/>
            <a:ext cx="1279887" cy="3771901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4B2A5B35-DF3F-3555-8B72-811ADDF28299}"/>
              </a:ext>
            </a:extLst>
          </p:cNvPr>
          <p:cNvSpPr/>
          <p:nvPr/>
        </p:nvSpPr>
        <p:spPr>
          <a:xfrm>
            <a:off x="4793672" y="2577923"/>
            <a:ext cx="951346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도넛[D] 6">
            <a:extLst>
              <a:ext uri="{FF2B5EF4-FFF2-40B4-BE49-F238E27FC236}">
                <a16:creationId xmlns:a16="http://schemas.microsoft.com/office/drawing/2014/main" id="{ED487AD5-4ADF-F368-79F6-E9A1D69427E1}"/>
              </a:ext>
            </a:extLst>
          </p:cNvPr>
          <p:cNvSpPr/>
          <p:nvPr/>
        </p:nvSpPr>
        <p:spPr>
          <a:xfrm>
            <a:off x="1034908" y="2577923"/>
            <a:ext cx="951346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2B26-E719-DBCE-4B95-BEA51252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3F6FD-57B1-7105-78DA-1D23519D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1)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train.csv</a:t>
            </a:r>
            <a:r>
              <a:rPr kumimoji="1" lang="ko-KR" altLang="en-US" b="1" dirty="0"/>
              <a:t>의 행에 존재하는 </a:t>
            </a:r>
            <a:r>
              <a:rPr kumimoji="1" lang="ko-KR" altLang="en-US" b="1" dirty="0" err="1"/>
              <a:t>날짜중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oil.csv</a:t>
            </a:r>
            <a:r>
              <a:rPr kumimoji="1" lang="ko-KR" altLang="en-US" b="1" dirty="0"/>
              <a:t>에 존재하지 않는 날짜가 존재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ko-KR" altLang="en-US" dirty="0"/>
              <a:t>기름값이 하루아침에 변하기는 힘드므로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전날 혹은 다음날의 데이터로 채웠습니다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 descr="텍스트, 스크린샷, 메뉴, 책이(가) 표시된 사진&#10;&#10;자동 생성된 설명">
            <a:extLst>
              <a:ext uri="{FF2B5EF4-FFF2-40B4-BE49-F238E27FC236}">
                <a16:creationId xmlns:a16="http://schemas.microsoft.com/office/drawing/2014/main" id="{C5948140-6D44-2DDB-DCA5-5FB13B4D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22" y="2577923"/>
            <a:ext cx="1279887" cy="3771901"/>
          </a:xfrm>
          <a:prstGeom prst="rect">
            <a:avLst/>
          </a:prstGeom>
        </p:spPr>
      </p:pic>
      <p:sp>
        <p:nvSpPr>
          <p:cNvPr id="5" name="도넛[D] 4">
            <a:extLst>
              <a:ext uri="{FF2B5EF4-FFF2-40B4-BE49-F238E27FC236}">
                <a16:creationId xmlns:a16="http://schemas.microsoft.com/office/drawing/2014/main" id="{4AC15D59-2C01-BF40-A47D-BA80911037B8}"/>
              </a:ext>
            </a:extLst>
          </p:cNvPr>
          <p:cNvSpPr/>
          <p:nvPr/>
        </p:nvSpPr>
        <p:spPr>
          <a:xfrm>
            <a:off x="6227709" y="2577923"/>
            <a:ext cx="1547803" cy="488549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936D438-DB16-1566-E0F9-B12D4006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333" y="2577923"/>
            <a:ext cx="2797469" cy="3666586"/>
          </a:xfrm>
          <a:prstGeom prst="rect">
            <a:avLst/>
          </a:prstGeom>
        </p:spPr>
      </p:pic>
      <p:sp>
        <p:nvSpPr>
          <p:cNvPr id="8" name="도넛[D] 7">
            <a:extLst>
              <a:ext uri="{FF2B5EF4-FFF2-40B4-BE49-F238E27FC236}">
                <a16:creationId xmlns:a16="http://schemas.microsoft.com/office/drawing/2014/main" id="{B1E67201-8E48-7344-FC79-881508F4160E}"/>
              </a:ext>
            </a:extLst>
          </p:cNvPr>
          <p:cNvSpPr/>
          <p:nvPr/>
        </p:nvSpPr>
        <p:spPr>
          <a:xfrm>
            <a:off x="8038532" y="3843389"/>
            <a:ext cx="1808604" cy="466620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95F5F-89C1-E627-5CA7-C496FBD8F878}"/>
              </a:ext>
            </a:extLst>
          </p:cNvPr>
          <p:cNvCxnSpPr/>
          <p:nvPr/>
        </p:nvCxnSpPr>
        <p:spPr>
          <a:xfrm>
            <a:off x="7689609" y="2934269"/>
            <a:ext cx="758355" cy="10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0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341D4-8A42-6952-ED55-2A6445C8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E6693-0707-16C6-7DF9-D261803B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2)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transaction.csv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데이터중</a:t>
            </a:r>
            <a:r>
              <a:rPr kumimoji="1" lang="ko-KR" altLang="en-US" b="1" dirty="0"/>
              <a:t> 없는 값들이 있음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ko-KR" altLang="en-US" dirty="0"/>
              <a:t>옆의 예시에서는 </a:t>
            </a:r>
            <a:r>
              <a:rPr kumimoji="1" lang="en-US" altLang="ko-KR" dirty="0"/>
              <a:t>2013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일의 </a:t>
            </a:r>
            <a:r>
              <a:rPr kumimoji="1" lang="ko-KR" altLang="en-US" dirty="0" err="1"/>
              <a:t>데이터중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25</a:t>
            </a:r>
            <a:r>
              <a:rPr kumimoji="1" lang="ko-KR" altLang="en-US" dirty="0"/>
              <a:t>번째 매장의 데이터만 존재함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3ABAA3B8-352A-DA63-65B6-3956460E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522" y="2103362"/>
            <a:ext cx="2327019" cy="3771900"/>
          </a:xfrm>
          <a:prstGeom prst="rect">
            <a:avLst/>
          </a:prstGeom>
        </p:spPr>
      </p:pic>
      <p:pic>
        <p:nvPicPr>
          <p:cNvPr id="5" name="그림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E6787C0F-1BCE-E534-DC9F-620D8474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27" y="2103362"/>
            <a:ext cx="2671474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C24B0-2D2E-51FA-F893-5DE0A907F449}"/>
              </a:ext>
            </a:extLst>
          </p:cNvPr>
          <p:cNvSpPr txBox="1"/>
          <p:nvPr/>
        </p:nvSpPr>
        <p:spPr>
          <a:xfrm>
            <a:off x="6871329" y="598049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train.csv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C478C-7EDD-E8BD-AF04-BE7F1BD62E75}"/>
              </a:ext>
            </a:extLst>
          </p:cNvPr>
          <p:cNvSpPr txBox="1"/>
          <p:nvPr/>
        </p:nvSpPr>
        <p:spPr>
          <a:xfrm>
            <a:off x="9698522" y="5949434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transaction.csv</a:t>
            </a:r>
            <a:endParaRPr kumimoji="1" lang="ko-KR" altLang="en-US" dirty="0"/>
          </a:p>
        </p:txBody>
      </p:sp>
      <p:sp>
        <p:nvSpPr>
          <p:cNvPr id="10" name="도넛[D] 9">
            <a:extLst>
              <a:ext uri="{FF2B5EF4-FFF2-40B4-BE49-F238E27FC236}">
                <a16:creationId xmlns:a16="http://schemas.microsoft.com/office/drawing/2014/main" id="{B3F44712-AE73-3757-880A-6A000AB10719}"/>
              </a:ext>
            </a:extLst>
          </p:cNvPr>
          <p:cNvSpPr/>
          <p:nvPr/>
        </p:nvSpPr>
        <p:spPr>
          <a:xfrm>
            <a:off x="9965804" y="2222338"/>
            <a:ext cx="1417534" cy="243069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DE34043-1553-C719-A544-25057C5A8D13}"/>
              </a:ext>
            </a:extLst>
          </p:cNvPr>
          <p:cNvSpPr/>
          <p:nvPr/>
        </p:nvSpPr>
        <p:spPr>
          <a:xfrm>
            <a:off x="6871329" y="2103362"/>
            <a:ext cx="941582" cy="35872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61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341D4-8A42-6952-ED55-2A6445C8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E6693-0707-16C6-7DF9-D261803B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2)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transaction.csv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데이터중</a:t>
            </a:r>
            <a:r>
              <a:rPr kumimoji="1" lang="ko-KR" altLang="en-US" b="1" dirty="0"/>
              <a:t> 없는 값들이 있음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en-US" altLang="ko-KR" dirty="0"/>
              <a:t>transaction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train</a:t>
            </a:r>
            <a:r>
              <a:rPr kumimoji="1" lang="ko-KR" altLang="en-US" dirty="0"/>
              <a:t>에 해당하는 데이터프레임을 </a:t>
            </a:r>
            <a:r>
              <a:rPr kumimoji="1" lang="en-US" altLang="ko-KR" dirty="0"/>
              <a:t>merge</a:t>
            </a:r>
            <a:r>
              <a:rPr kumimoji="1" lang="ko-KR" altLang="en-US" dirty="0"/>
              <a:t> 한 뒤 데이터를 살펴보면 </a:t>
            </a:r>
            <a:r>
              <a:rPr kumimoji="1" lang="en-US" altLang="ko-KR" dirty="0"/>
              <a:t>transaction</a:t>
            </a:r>
            <a:r>
              <a:rPr kumimoji="1" lang="ko-KR" altLang="en-US" dirty="0"/>
              <a:t>이 존재하지 않는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날은 예측하고자 하는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91F9736-51D4-2A51-E970-FD7B5E1F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3590953"/>
            <a:ext cx="7084190" cy="28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5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E4EF-89D0-C6AA-BFE9-C668001E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9CEA2-8B7D-6B2D-56BB-0D519649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/>
              <a:t>2)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transaction.csv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데이터중</a:t>
            </a:r>
            <a:r>
              <a:rPr kumimoji="1" lang="ko-KR" altLang="en-US" b="1" dirty="0"/>
              <a:t> 없는 값들이 있음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ko-KR" altLang="en-US" dirty="0"/>
              <a:t>또한 </a:t>
            </a:r>
            <a:r>
              <a:rPr kumimoji="1" lang="en-US" altLang="ko-KR" dirty="0" err="1"/>
              <a:t>NaN</a:t>
            </a:r>
            <a:r>
              <a:rPr kumimoji="1" lang="ko-KR" altLang="en-US" dirty="0"/>
              <a:t>이 나타난 데이터를 제외하더라도 데이터가 충분하다고 판단하였음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210F692-ED6F-E773-C69B-72E66A1B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" y="4241425"/>
            <a:ext cx="6989940" cy="16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539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532</Words>
  <Application>Microsoft Macintosh PowerPoint</Application>
  <PresentationFormat>와이드스크린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Avenir Next LT Pro</vt:lpstr>
      <vt:lpstr>Avenir Next LT Pro Light</vt:lpstr>
      <vt:lpstr>Menlo</vt:lpstr>
      <vt:lpstr>VeniceBeachVTI</vt:lpstr>
      <vt:lpstr>데이터마이닝 발표자료 </vt:lpstr>
      <vt:lpstr>개요</vt:lpstr>
      <vt:lpstr>데이터셋 소개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학습</vt:lpstr>
      <vt:lpstr>제출</vt:lpstr>
      <vt:lpstr>제출</vt:lpstr>
      <vt:lpstr>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데이터마이닝 발표자료 </dc:title>
  <dc:creator>전민혁</dc:creator>
  <cp:lastModifiedBy>전민혁</cp:lastModifiedBy>
  <cp:revision>1</cp:revision>
  <dcterms:created xsi:type="dcterms:W3CDTF">2024-06-20T11:22:32Z</dcterms:created>
  <dcterms:modified xsi:type="dcterms:W3CDTF">2024-06-20T14:12:18Z</dcterms:modified>
</cp:coreProperties>
</file>