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0"/>
  </p:notesMasterIdLst>
  <p:sldIdLst>
    <p:sldId id="256" r:id="rId4"/>
    <p:sldId id="342" r:id="rId5"/>
    <p:sldId id="353" r:id="rId6"/>
    <p:sldId id="354" r:id="rId7"/>
    <p:sldId id="355" r:id="rId8"/>
    <p:sldId id="359" r:id="rId9"/>
    <p:sldId id="358" r:id="rId10"/>
    <p:sldId id="356" r:id="rId11"/>
    <p:sldId id="362" r:id="rId12"/>
    <p:sldId id="361" r:id="rId13"/>
    <p:sldId id="360" r:id="rId14"/>
    <p:sldId id="357" r:id="rId15"/>
    <p:sldId id="363" r:id="rId16"/>
    <p:sldId id="365" r:id="rId17"/>
    <p:sldId id="364" r:id="rId18"/>
    <p:sldId id="371" r:id="rId19"/>
    <p:sldId id="366" r:id="rId20"/>
    <p:sldId id="368" r:id="rId21"/>
    <p:sldId id="369" r:id="rId22"/>
    <p:sldId id="367" r:id="rId23"/>
    <p:sldId id="370" r:id="rId24"/>
    <p:sldId id="372" r:id="rId25"/>
    <p:sldId id="373" r:id="rId26"/>
    <p:sldId id="374" r:id="rId27"/>
    <p:sldId id="375" r:id="rId28"/>
    <p:sldId id="286" r:id="rId29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83655-F511-4067-A313-D413C35FF63A}" v="173" dt="2024-06-18T04:13:48.9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1361" autoAdjust="0"/>
  </p:normalViewPr>
  <p:slideViewPr>
    <p:cSldViewPr snapToGrid="0">
      <p:cViewPr>
        <p:scale>
          <a:sx n="75" d="100"/>
          <a:sy n="75" d="100"/>
        </p:scale>
        <p:origin x="96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슬라이드를 이동하려면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ko-KR" sz="2000" b="0" strike="noStrike" spc="-1">
                <a:latin typeface="Noto Sans CJK KR"/>
              </a:rPr>
              <a:t>메모 서식을 편집하려면 클릭하십시오</a:t>
            </a:r>
            <a:r>
              <a:rPr lang="en-US" sz="2000" b="0" strike="noStrike" spc="-1">
                <a:latin typeface="Noto Sans CJK KR"/>
              </a:rPr>
              <a:t>.</a:t>
            </a:r>
          </a:p>
        </p:txBody>
      </p:sp>
      <p:sp>
        <p:nvSpPr>
          <p:cNvPr id="1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Noto Serif CJK KR"/>
              </a:rPr>
              <a:t>&lt;머리글&gt;</a:t>
            </a:r>
          </a:p>
        </p:txBody>
      </p:sp>
      <p:sp>
        <p:nvSpPr>
          <p:cNvPr id="12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Noto Serif CJK KR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Noto Serif CJK KR"/>
              </a:rPr>
              <a:t>&lt;날짜/시간&gt;</a:t>
            </a:r>
          </a:p>
        </p:txBody>
      </p:sp>
      <p:sp>
        <p:nvSpPr>
          <p:cNvPr id="12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Noto Serif CJK KR"/>
              </a:defRPr>
            </a:lvl1pPr>
          </a:lstStyle>
          <a:p>
            <a:r>
              <a:rPr lang="en-US" sz="1400" b="0" strike="noStrike" spc="-1">
                <a:latin typeface="Noto Serif CJK KR"/>
              </a:rPr>
              <a:t>&lt;바닥글&gt;</a:t>
            </a:r>
          </a:p>
        </p:txBody>
      </p:sp>
      <p:sp>
        <p:nvSpPr>
          <p:cNvPr id="12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Noto Serif CJK KR"/>
              </a:defRPr>
            </a:lvl1pPr>
          </a:lstStyle>
          <a:p>
            <a:pPr algn="r">
              <a:buNone/>
            </a:pPr>
            <a:fld id="{4C6B5029-CE5F-4CFC-9D7A-5935D6EFB607}" type="slidenum">
              <a:rPr lang="en-US" sz="1400" b="0" strike="noStrike" spc="-1">
                <a:latin typeface="Noto Serif CJK KR"/>
              </a:rPr>
              <a:t>‹#›</a:t>
            </a:fld>
            <a:endParaRPr lang="en-US" sz="1400" b="0" strike="noStrike" spc="-1">
              <a:latin typeface="Noto Serif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algn="r">
              <a:buNone/>
            </a:pPr>
            <a:fld id="{4C6B5029-CE5F-4CFC-9D7A-5935D6EFB607}" type="slidenum">
              <a:rPr lang="en-US" sz="1400" b="0" strike="noStrike" spc="-1" smtClean="0">
                <a:latin typeface="Noto Serif CJK KR"/>
              </a:rPr>
              <a:t>2</a:t>
            </a:fld>
            <a:endParaRPr lang="en-US" sz="1400" b="0" strike="noStrike" spc="-1">
              <a:latin typeface="Noto Serif CJK KR"/>
            </a:endParaRPr>
          </a:p>
        </p:txBody>
      </p:sp>
    </p:spTree>
    <p:extLst>
      <p:ext uri="{BB962C8B-B14F-4D97-AF65-F5344CB8AC3E}">
        <p14:creationId xmlns:p14="http://schemas.microsoft.com/office/powerpoint/2010/main" val="3701191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algn="r">
              <a:buNone/>
            </a:pPr>
            <a:fld id="{4C6B5029-CE5F-4CFC-9D7A-5935D6EFB607}" type="slidenum">
              <a:rPr lang="en-US" sz="1400" b="0" strike="noStrike" spc="-1" smtClean="0">
                <a:latin typeface="Noto Serif CJK KR"/>
              </a:rPr>
              <a:t>11</a:t>
            </a:fld>
            <a:endParaRPr lang="en-US" sz="1400" b="0" strike="noStrike" spc="-1">
              <a:latin typeface="Noto Serif CJK KR"/>
            </a:endParaRPr>
          </a:p>
        </p:txBody>
      </p:sp>
    </p:spTree>
    <p:extLst>
      <p:ext uri="{BB962C8B-B14F-4D97-AF65-F5344CB8AC3E}">
        <p14:creationId xmlns:p14="http://schemas.microsoft.com/office/powerpoint/2010/main" val="798359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algn="r">
              <a:buNone/>
            </a:pPr>
            <a:fld id="{4C6B5029-CE5F-4CFC-9D7A-5935D6EFB607}" type="slidenum">
              <a:rPr lang="en-US" sz="1400" b="0" strike="noStrike" spc="-1" smtClean="0">
                <a:latin typeface="Noto Serif CJK KR"/>
              </a:rPr>
              <a:t>12</a:t>
            </a:fld>
            <a:endParaRPr lang="en-US" sz="1400" b="0" strike="noStrike" spc="-1">
              <a:latin typeface="Noto Serif CJK KR"/>
            </a:endParaRPr>
          </a:p>
        </p:txBody>
      </p:sp>
    </p:spTree>
    <p:extLst>
      <p:ext uri="{BB962C8B-B14F-4D97-AF65-F5344CB8AC3E}">
        <p14:creationId xmlns:p14="http://schemas.microsoft.com/office/powerpoint/2010/main" val="649696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algn="r">
              <a:buNone/>
            </a:pPr>
            <a:fld id="{4C6B5029-CE5F-4CFC-9D7A-5935D6EFB607}" type="slidenum">
              <a:rPr lang="en-US" sz="1400" b="0" strike="noStrike" spc="-1" smtClean="0">
                <a:latin typeface="Noto Serif CJK KR"/>
              </a:rPr>
              <a:t>13</a:t>
            </a:fld>
            <a:endParaRPr lang="en-US" sz="1400" b="0" strike="noStrike" spc="-1">
              <a:latin typeface="Noto Serif CJK KR"/>
            </a:endParaRPr>
          </a:p>
        </p:txBody>
      </p:sp>
    </p:spTree>
    <p:extLst>
      <p:ext uri="{BB962C8B-B14F-4D97-AF65-F5344CB8AC3E}">
        <p14:creationId xmlns:p14="http://schemas.microsoft.com/office/powerpoint/2010/main" val="3663268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대비 향상</a:t>
            </a:r>
            <a:r>
              <a:rPr lang="en-US" altLang="ko-KR" dirty="0"/>
              <a:t>: MRI </a:t>
            </a:r>
            <a:r>
              <a:rPr lang="ko-KR" altLang="en-US" dirty="0"/>
              <a:t>이미지에서는 종종 특정 부위의 대비가 낮거나</a:t>
            </a:r>
            <a:r>
              <a:rPr lang="en-US" altLang="ko-KR" dirty="0"/>
              <a:t>, </a:t>
            </a:r>
            <a:r>
              <a:rPr lang="ko-KR" altLang="en-US" dirty="0"/>
              <a:t>특정 구조물이 너무 밝거나 어두운 경우가 있습니다</a:t>
            </a:r>
            <a:r>
              <a:rPr lang="en-US" altLang="ko-KR" dirty="0"/>
              <a:t>. </a:t>
            </a:r>
            <a:r>
              <a:rPr lang="ko-KR" altLang="en-US" dirty="0"/>
              <a:t>히스토그램 평탄화는 이미지의 전체적인 대비를 향상시켜 세부적인 구조를 더 잘 볼 수 있도록 도와줍니다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시각적 분석 용이성</a:t>
            </a:r>
            <a:r>
              <a:rPr lang="en-US" altLang="ko-KR" dirty="0"/>
              <a:t>: </a:t>
            </a:r>
            <a:r>
              <a:rPr lang="ko-KR" altLang="en-US" dirty="0"/>
              <a:t>평탄화는 이미지의 특정 부분이 과하게 </a:t>
            </a:r>
            <a:r>
              <a:rPr lang="ko-KR" altLang="en-US" dirty="0" err="1"/>
              <a:t>어두우거나</a:t>
            </a:r>
            <a:r>
              <a:rPr lang="ko-KR" altLang="en-US" dirty="0"/>
              <a:t> 밝은 경우를 줄이고</a:t>
            </a:r>
            <a:r>
              <a:rPr lang="en-US" altLang="ko-KR" dirty="0"/>
              <a:t>, </a:t>
            </a:r>
            <a:r>
              <a:rPr lang="ko-KR" altLang="en-US" dirty="0"/>
              <a:t>전체적으로 조밀도를 </a:t>
            </a:r>
            <a:r>
              <a:rPr lang="ko-KR" altLang="en-US" dirty="0" err="1"/>
              <a:t>분포시킴으로써</a:t>
            </a:r>
            <a:r>
              <a:rPr lang="ko-KR" altLang="en-US" dirty="0"/>
              <a:t> 시각적 분석을 쉽게 만듭니다</a:t>
            </a:r>
            <a:r>
              <a:rPr lang="en-US" altLang="ko-KR" dirty="0"/>
              <a:t>. </a:t>
            </a:r>
            <a:r>
              <a:rPr lang="ko-KR" altLang="en-US" dirty="0"/>
              <a:t>특히 </a:t>
            </a:r>
            <a:r>
              <a:rPr lang="en-US" altLang="ko-KR" dirty="0"/>
              <a:t>MRI </a:t>
            </a:r>
            <a:r>
              <a:rPr lang="ko-KR" altLang="en-US" dirty="0"/>
              <a:t>이미지에서는 조직의 미묘한 변화나 병변을 정확히 분석하는 데 중요합니다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전처리의 일환</a:t>
            </a:r>
            <a:r>
              <a:rPr lang="en-US" altLang="ko-KR" dirty="0"/>
              <a:t>: </a:t>
            </a:r>
            <a:r>
              <a:rPr lang="ko-KR" altLang="en-US" dirty="0"/>
              <a:t>다른 이미지 처리 기법을 적용하기 전에 히스토그램 평탄화는 </a:t>
            </a:r>
            <a:r>
              <a:rPr lang="ko-KR" altLang="en-US" dirty="0" err="1"/>
              <a:t>전처리</a:t>
            </a:r>
            <a:r>
              <a:rPr lang="ko-KR" altLang="en-US" dirty="0"/>
              <a:t> 과정으로서 유용합니다</a:t>
            </a:r>
            <a:r>
              <a:rPr lang="en-US" altLang="ko-KR" dirty="0"/>
              <a:t>. </a:t>
            </a:r>
            <a:r>
              <a:rPr lang="ko-KR" altLang="en-US" dirty="0" err="1"/>
              <a:t>예객체</a:t>
            </a:r>
            <a:r>
              <a:rPr lang="ko-KR" altLang="en-US" dirty="0"/>
              <a:t> 탐지와 같은 작업들을 수행하기 전에 이미지를 준비하는 데 도움을 줍니다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algn="r">
              <a:buNone/>
            </a:pPr>
            <a:fld id="{4C6B5029-CE5F-4CFC-9D7A-5935D6EFB607}" type="slidenum">
              <a:rPr lang="en-US" sz="1400" b="0" strike="noStrike" spc="-1" smtClean="0">
                <a:latin typeface="Noto Serif CJK KR"/>
              </a:rPr>
              <a:t>14</a:t>
            </a:fld>
            <a:endParaRPr lang="en-US" sz="1400" b="0" strike="noStrike" spc="-1">
              <a:latin typeface="Noto Serif CJK KR"/>
            </a:endParaRPr>
          </a:p>
        </p:txBody>
      </p:sp>
    </p:spTree>
    <p:extLst>
      <p:ext uri="{BB962C8B-B14F-4D97-AF65-F5344CB8AC3E}">
        <p14:creationId xmlns:p14="http://schemas.microsoft.com/office/powerpoint/2010/main" val="4023098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algn="r">
              <a:buNone/>
            </a:pPr>
            <a:fld id="{4C6B5029-CE5F-4CFC-9D7A-5935D6EFB607}" type="slidenum">
              <a:rPr lang="en-US" sz="1400" b="0" strike="noStrike" spc="-1" smtClean="0">
                <a:latin typeface="Noto Serif CJK KR"/>
              </a:rPr>
              <a:t>15</a:t>
            </a:fld>
            <a:endParaRPr lang="en-US" sz="1400" b="0" strike="noStrike" spc="-1">
              <a:latin typeface="Noto Serif CJK KR"/>
            </a:endParaRPr>
          </a:p>
        </p:txBody>
      </p:sp>
    </p:spTree>
    <p:extLst>
      <p:ext uri="{BB962C8B-B14F-4D97-AF65-F5344CB8AC3E}">
        <p14:creationId xmlns:p14="http://schemas.microsoft.com/office/powerpoint/2010/main" val="990156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algn="r">
              <a:buNone/>
            </a:pPr>
            <a:fld id="{4C6B5029-CE5F-4CFC-9D7A-5935D6EFB607}" type="slidenum">
              <a:rPr lang="en-US" sz="1400" b="0" strike="noStrike" spc="-1" smtClean="0">
                <a:latin typeface="Noto Serif CJK KR"/>
              </a:rPr>
              <a:t>16</a:t>
            </a:fld>
            <a:endParaRPr lang="en-US" sz="1400" b="0" strike="noStrike" spc="-1">
              <a:latin typeface="Noto Serif CJK KR"/>
            </a:endParaRPr>
          </a:p>
        </p:txBody>
      </p:sp>
    </p:spTree>
    <p:extLst>
      <p:ext uri="{BB962C8B-B14F-4D97-AF65-F5344CB8AC3E}">
        <p14:creationId xmlns:p14="http://schemas.microsoft.com/office/powerpoint/2010/main" val="1852951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algn="r">
              <a:buNone/>
            </a:pPr>
            <a:fld id="{4C6B5029-CE5F-4CFC-9D7A-5935D6EFB607}" type="slidenum">
              <a:rPr lang="en-US" sz="1400" b="0" strike="noStrike" spc="-1" smtClean="0">
                <a:latin typeface="Noto Serif CJK KR"/>
              </a:rPr>
              <a:t>17</a:t>
            </a:fld>
            <a:endParaRPr lang="en-US" sz="1400" b="0" strike="noStrike" spc="-1">
              <a:latin typeface="Noto Serif CJK KR"/>
            </a:endParaRPr>
          </a:p>
        </p:txBody>
      </p:sp>
    </p:spTree>
    <p:extLst>
      <p:ext uri="{BB962C8B-B14F-4D97-AF65-F5344CB8AC3E}">
        <p14:creationId xmlns:p14="http://schemas.microsoft.com/office/powerpoint/2010/main" val="2704486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algn="r">
              <a:buNone/>
            </a:pPr>
            <a:fld id="{4C6B5029-CE5F-4CFC-9D7A-5935D6EFB607}" type="slidenum">
              <a:rPr lang="en-US" sz="1400" b="0" strike="noStrike" spc="-1" smtClean="0">
                <a:latin typeface="Noto Serif CJK KR"/>
              </a:rPr>
              <a:t>18</a:t>
            </a:fld>
            <a:endParaRPr lang="en-US" sz="1400" b="0" strike="noStrike" spc="-1">
              <a:latin typeface="Noto Serif CJK KR"/>
            </a:endParaRPr>
          </a:p>
        </p:txBody>
      </p:sp>
    </p:spTree>
    <p:extLst>
      <p:ext uri="{BB962C8B-B14F-4D97-AF65-F5344CB8AC3E}">
        <p14:creationId xmlns:p14="http://schemas.microsoft.com/office/powerpoint/2010/main" val="2658529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dirty="0"/>
              <a:t>Spinal Canal </a:t>
            </a:r>
            <a:r>
              <a:rPr lang="en-US" altLang="ko-KR" sz="1200" dirty="0" err="1"/>
              <a:t>StLeft</a:t>
            </a:r>
            <a:r>
              <a:rPr lang="en-US" altLang="ko-KR" sz="1200" dirty="0"/>
              <a:t>/Right Neural Foraminal Narrowing</a:t>
            </a:r>
          </a:p>
          <a:p>
            <a:pPr algn="l"/>
            <a:r>
              <a:rPr lang="ko-KR" altLang="en-US" sz="1200" dirty="0"/>
              <a:t>좌우 </a:t>
            </a:r>
            <a:r>
              <a:rPr lang="ko-KR" altLang="en-US" sz="1200" dirty="0" err="1"/>
              <a:t>신경공</a:t>
            </a:r>
            <a:r>
              <a:rPr lang="ko-KR" altLang="en-US" sz="1200" dirty="0"/>
              <a:t> 협착 진단</a:t>
            </a:r>
            <a:endParaRPr lang="en-US" altLang="ko-KR" sz="1200" dirty="0"/>
          </a:p>
          <a:p>
            <a:pPr algn="l"/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200" dirty="0"/>
              <a:t>Left/Right </a:t>
            </a:r>
            <a:r>
              <a:rPr lang="en-US" altLang="ko-KR" sz="1200" dirty="0" err="1"/>
              <a:t>Subarticalur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Stempsos</a:t>
            </a:r>
            <a:endParaRPr lang="en-US" altLang="ko-KR" sz="1200" dirty="0"/>
          </a:p>
          <a:p>
            <a:pPr algn="l"/>
            <a:r>
              <a:rPr lang="ko-KR" altLang="en-US" sz="1200" dirty="0"/>
              <a:t>좌우 </a:t>
            </a:r>
            <a:r>
              <a:rPr lang="ko-KR" altLang="en-US" sz="1200" dirty="0" err="1"/>
              <a:t>하관절</a:t>
            </a:r>
            <a:r>
              <a:rPr lang="ko-KR" altLang="en-US" sz="1200" dirty="0"/>
              <a:t> 협착</a:t>
            </a:r>
            <a:endParaRPr lang="en-US" altLang="ko-KR" sz="1200" dirty="0"/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/>
              <a:t>Spinal Canal Stenosis</a:t>
            </a:r>
          </a:p>
          <a:p>
            <a:pPr algn="l"/>
            <a:r>
              <a:rPr lang="ko-KR" altLang="en-US" sz="1200" dirty="0"/>
              <a:t>척추관 협착증</a:t>
            </a:r>
            <a:endParaRPr lang="en-US" altLang="ko-KR" sz="1200" dirty="0"/>
          </a:p>
          <a:p>
            <a:pPr algn="l"/>
            <a:endParaRPr lang="ko-KR" altLang="en-US" sz="1200" dirty="0"/>
          </a:p>
          <a:p>
            <a:pPr algn="l"/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algn="r">
              <a:buNone/>
            </a:pPr>
            <a:fld id="{4C6B5029-CE5F-4CFC-9D7A-5935D6EFB607}" type="slidenum">
              <a:rPr lang="en-US" sz="1400" b="0" strike="noStrike" spc="-1" smtClean="0">
                <a:latin typeface="Noto Serif CJK KR"/>
              </a:rPr>
              <a:t>19</a:t>
            </a:fld>
            <a:endParaRPr lang="en-US" sz="1400" b="0" strike="noStrike" spc="-1">
              <a:latin typeface="Noto Serif CJK KR"/>
            </a:endParaRPr>
          </a:p>
        </p:txBody>
      </p:sp>
    </p:spTree>
    <p:extLst>
      <p:ext uri="{BB962C8B-B14F-4D97-AF65-F5344CB8AC3E}">
        <p14:creationId xmlns:p14="http://schemas.microsoft.com/office/powerpoint/2010/main" val="2029444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ko-KR" b="1" dirty="0" err="1"/>
              <a:t>Keypoint</a:t>
            </a:r>
            <a:r>
              <a:rPr lang="en-US" altLang="ko-KR" b="1" dirty="0"/>
              <a:t> Detection</a:t>
            </a:r>
            <a:r>
              <a:rPr lang="ko-KR" altLang="en-US" b="1" dirty="0"/>
              <a:t>에서 </a:t>
            </a:r>
            <a:r>
              <a:rPr lang="en-US" altLang="ko-KR" b="1" dirty="0" err="1"/>
              <a:t>Keypoint</a:t>
            </a:r>
            <a:r>
              <a:rPr lang="en-US" altLang="ko-KR" b="1" dirty="0"/>
              <a:t> Localization</a:t>
            </a:r>
            <a:r>
              <a:rPr lang="en-US" altLang="ko-KR" dirty="0"/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ko-KR" altLang="en-US" dirty="0"/>
              <a:t>키포인트 검출</a:t>
            </a:r>
            <a:r>
              <a:rPr lang="en-US" altLang="ko-KR" dirty="0"/>
              <a:t>(</a:t>
            </a:r>
            <a:r>
              <a:rPr lang="en-US" altLang="ko-KR" dirty="0" err="1"/>
              <a:t>keypoint</a:t>
            </a:r>
            <a:r>
              <a:rPr lang="en-US" altLang="ko-KR" dirty="0"/>
              <a:t> detection)</a:t>
            </a:r>
            <a:r>
              <a:rPr lang="ko-KR" altLang="en-US" dirty="0"/>
              <a:t>에서는 객체 내부의 특정 지점</a:t>
            </a:r>
            <a:r>
              <a:rPr lang="en-US" altLang="ko-KR" dirty="0"/>
              <a:t>(</a:t>
            </a:r>
            <a:r>
              <a:rPr lang="en-US" altLang="ko-KR" dirty="0" err="1"/>
              <a:t>keypoint</a:t>
            </a:r>
            <a:r>
              <a:rPr lang="en-US" altLang="ko-KR" dirty="0"/>
              <a:t>)</a:t>
            </a:r>
            <a:r>
              <a:rPr lang="ko-KR" altLang="en-US" dirty="0"/>
              <a:t>들을 예측하는 작업에서 </a:t>
            </a:r>
            <a:r>
              <a:rPr lang="en-US" altLang="ko-KR" dirty="0"/>
              <a:t>Smooth L1 loss</a:t>
            </a:r>
            <a:r>
              <a:rPr lang="ko-KR" altLang="en-US" dirty="0"/>
              <a:t>를 사용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ko-KR" altLang="en-US" dirty="0"/>
              <a:t>각 키포인트의 좌표를 예측하여 정확한 위치를 찾는 데에 유용</a:t>
            </a:r>
            <a:r>
              <a:rPr lang="en-US" altLang="ko-KR" dirty="0"/>
              <a:t>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algn="r">
              <a:buNone/>
            </a:pPr>
            <a:fld id="{4C6B5029-CE5F-4CFC-9D7A-5935D6EFB607}" type="slidenum">
              <a:rPr lang="en-US" sz="1400" b="0" strike="noStrike" spc="-1" smtClean="0">
                <a:latin typeface="Noto Serif CJK KR"/>
              </a:rPr>
              <a:t>20</a:t>
            </a:fld>
            <a:endParaRPr lang="en-US" sz="1400" b="0" strike="noStrike" spc="-1">
              <a:latin typeface="Noto Serif CJK KR"/>
            </a:endParaRPr>
          </a:p>
        </p:txBody>
      </p:sp>
    </p:spTree>
    <p:extLst>
      <p:ext uri="{BB962C8B-B14F-4D97-AF65-F5344CB8AC3E}">
        <p14:creationId xmlns:p14="http://schemas.microsoft.com/office/powerpoint/2010/main" val="1380770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algn="r">
              <a:buNone/>
            </a:pPr>
            <a:fld id="{4C6B5029-CE5F-4CFC-9D7A-5935D6EFB607}" type="slidenum">
              <a:rPr lang="en-US" sz="1400" b="0" strike="noStrike" spc="-1" smtClean="0">
                <a:latin typeface="Noto Serif CJK KR"/>
              </a:rPr>
              <a:t>3</a:t>
            </a:fld>
            <a:endParaRPr lang="en-US" sz="1400" b="0" strike="noStrike" spc="-1">
              <a:latin typeface="Noto Serif CJK KR"/>
            </a:endParaRPr>
          </a:p>
        </p:txBody>
      </p:sp>
    </p:spTree>
    <p:extLst>
      <p:ext uri="{BB962C8B-B14F-4D97-AF65-F5344CB8AC3E}">
        <p14:creationId xmlns:p14="http://schemas.microsoft.com/office/powerpoint/2010/main" val="2668503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ko-KR" b="1" dirty="0" err="1"/>
              <a:t>Keypoint</a:t>
            </a:r>
            <a:r>
              <a:rPr lang="en-US" altLang="ko-KR" b="1" dirty="0"/>
              <a:t> Detection</a:t>
            </a:r>
            <a:r>
              <a:rPr lang="ko-KR" altLang="en-US" b="1" dirty="0"/>
              <a:t>에서 </a:t>
            </a:r>
            <a:r>
              <a:rPr lang="en-US" altLang="ko-KR" b="1" dirty="0" err="1"/>
              <a:t>Keypoint</a:t>
            </a:r>
            <a:r>
              <a:rPr lang="en-US" altLang="ko-KR" b="1" dirty="0"/>
              <a:t> Localization</a:t>
            </a:r>
            <a:r>
              <a:rPr lang="en-US" altLang="ko-KR" dirty="0"/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ko-KR" altLang="en-US" dirty="0"/>
              <a:t>키포인트 검출</a:t>
            </a:r>
            <a:r>
              <a:rPr lang="en-US" altLang="ko-KR" dirty="0"/>
              <a:t>(</a:t>
            </a:r>
            <a:r>
              <a:rPr lang="en-US" altLang="ko-KR" dirty="0" err="1"/>
              <a:t>keypoint</a:t>
            </a:r>
            <a:r>
              <a:rPr lang="en-US" altLang="ko-KR" dirty="0"/>
              <a:t> detection)</a:t>
            </a:r>
            <a:r>
              <a:rPr lang="ko-KR" altLang="en-US" dirty="0"/>
              <a:t>에서는 객체 내부의 특정 지점</a:t>
            </a:r>
            <a:r>
              <a:rPr lang="en-US" altLang="ko-KR" dirty="0"/>
              <a:t>(</a:t>
            </a:r>
            <a:r>
              <a:rPr lang="en-US" altLang="ko-KR" dirty="0" err="1"/>
              <a:t>keypoint</a:t>
            </a:r>
            <a:r>
              <a:rPr lang="en-US" altLang="ko-KR" dirty="0"/>
              <a:t>)</a:t>
            </a:r>
            <a:r>
              <a:rPr lang="ko-KR" altLang="en-US" dirty="0"/>
              <a:t>들을 예측하는 작업에서 </a:t>
            </a:r>
            <a:r>
              <a:rPr lang="en-US" altLang="ko-KR" dirty="0"/>
              <a:t>Smooth L1 loss</a:t>
            </a:r>
            <a:r>
              <a:rPr lang="ko-KR" altLang="en-US" dirty="0"/>
              <a:t>를 사용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ko-KR" altLang="en-US" dirty="0"/>
              <a:t>각 키포인트의 좌표를 예측하여 정확한 위치를 찾는 데에 유용</a:t>
            </a:r>
            <a:r>
              <a:rPr lang="en-US" altLang="ko-KR" dirty="0"/>
              <a:t>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algn="r">
              <a:buNone/>
            </a:pPr>
            <a:fld id="{4C6B5029-CE5F-4CFC-9D7A-5935D6EFB607}" type="slidenum">
              <a:rPr lang="en-US" sz="1400" b="0" strike="noStrike" spc="-1" smtClean="0">
                <a:latin typeface="Noto Serif CJK KR"/>
              </a:rPr>
              <a:t>21</a:t>
            </a:fld>
            <a:endParaRPr lang="en-US" sz="1400" b="0" strike="noStrike" spc="-1">
              <a:latin typeface="Noto Serif CJK KR"/>
            </a:endParaRPr>
          </a:p>
        </p:txBody>
      </p:sp>
    </p:spTree>
    <p:extLst>
      <p:ext uri="{BB962C8B-B14F-4D97-AF65-F5344CB8AC3E}">
        <p14:creationId xmlns:p14="http://schemas.microsoft.com/office/powerpoint/2010/main" val="1366204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algn="r">
              <a:buNone/>
            </a:pPr>
            <a:fld id="{4C6B5029-CE5F-4CFC-9D7A-5935D6EFB607}" type="slidenum">
              <a:rPr lang="en-US" sz="1400" b="0" strike="noStrike" spc="-1" smtClean="0">
                <a:latin typeface="Noto Serif CJK KR"/>
              </a:rPr>
              <a:t>22</a:t>
            </a:fld>
            <a:endParaRPr lang="en-US" sz="1400" b="0" strike="noStrike" spc="-1">
              <a:latin typeface="Noto Serif CJK KR"/>
            </a:endParaRPr>
          </a:p>
        </p:txBody>
      </p:sp>
    </p:spTree>
    <p:extLst>
      <p:ext uri="{BB962C8B-B14F-4D97-AF65-F5344CB8AC3E}">
        <p14:creationId xmlns:p14="http://schemas.microsoft.com/office/powerpoint/2010/main" val="22920768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ko-KR" b="1" dirty="0" err="1"/>
              <a:t>Keypoint</a:t>
            </a:r>
            <a:r>
              <a:rPr lang="en-US" altLang="ko-KR" b="1" dirty="0"/>
              <a:t> Detection</a:t>
            </a:r>
            <a:r>
              <a:rPr lang="ko-KR" altLang="en-US" b="1" dirty="0"/>
              <a:t>에서 </a:t>
            </a:r>
            <a:r>
              <a:rPr lang="en-US" altLang="ko-KR" b="1" dirty="0" err="1"/>
              <a:t>Keypoint</a:t>
            </a:r>
            <a:r>
              <a:rPr lang="en-US" altLang="ko-KR" b="1" dirty="0"/>
              <a:t> Localization</a:t>
            </a:r>
            <a:r>
              <a:rPr lang="en-US" altLang="ko-KR" dirty="0"/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ko-KR" altLang="en-US" dirty="0"/>
              <a:t>키포인트 검출</a:t>
            </a:r>
            <a:r>
              <a:rPr lang="en-US" altLang="ko-KR" dirty="0"/>
              <a:t>(</a:t>
            </a:r>
            <a:r>
              <a:rPr lang="en-US" altLang="ko-KR" dirty="0" err="1"/>
              <a:t>keypoint</a:t>
            </a:r>
            <a:r>
              <a:rPr lang="en-US" altLang="ko-KR" dirty="0"/>
              <a:t> detection)</a:t>
            </a:r>
            <a:r>
              <a:rPr lang="ko-KR" altLang="en-US" dirty="0"/>
              <a:t>에서는 객체 내부의 특정 지점</a:t>
            </a:r>
            <a:r>
              <a:rPr lang="en-US" altLang="ko-KR" dirty="0"/>
              <a:t>(</a:t>
            </a:r>
            <a:r>
              <a:rPr lang="en-US" altLang="ko-KR" dirty="0" err="1"/>
              <a:t>keypoint</a:t>
            </a:r>
            <a:r>
              <a:rPr lang="en-US" altLang="ko-KR" dirty="0"/>
              <a:t>)</a:t>
            </a:r>
            <a:r>
              <a:rPr lang="ko-KR" altLang="en-US" dirty="0"/>
              <a:t>들을 예측하는 작업에서 </a:t>
            </a:r>
            <a:r>
              <a:rPr lang="en-US" altLang="ko-KR" dirty="0"/>
              <a:t>Smooth L1 loss</a:t>
            </a:r>
            <a:r>
              <a:rPr lang="ko-KR" altLang="en-US" dirty="0"/>
              <a:t>를 사용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ko-KR" altLang="en-US" dirty="0"/>
              <a:t>각 키포인트의 좌표를 예측하여 정확한 위치를 찾는 데에 유용</a:t>
            </a:r>
            <a:r>
              <a:rPr lang="en-US" altLang="ko-KR" dirty="0"/>
              <a:t>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algn="r">
              <a:buNone/>
            </a:pPr>
            <a:fld id="{4C6B5029-CE5F-4CFC-9D7A-5935D6EFB607}" type="slidenum">
              <a:rPr lang="en-US" sz="1400" b="0" strike="noStrike" spc="-1" smtClean="0">
                <a:latin typeface="Noto Serif CJK KR"/>
              </a:rPr>
              <a:t>23</a:t>
            </a:fld>
            <a:endParaRPr lang="en-US" sz="1400" b="0" strike="noStrike" spc="-1">
              <a:latin typeface="Noto Serif CJK KR"/>
            </a:endParaRPr>
          </a:p>
        </p:txBody>
      </p:sp>
    </p:spTree>
    <p:extLst>
      <p:ext uri="{BB962C8B-B14F-4D97-AF65-F5344CB8AC3E}">
        <p14:creationId xmlns:p14="http://schemas.microsoft.com/office/powerpoint/2010/main" val="18460405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algn="r">
              <a:buNone/>
            </a:pPr>
            <a:fld id="{4C6B5029-CE5F-4CFC-9D7A-5935D6EFB607}" type="slidenum">
              <a:rPr lang="en-US" sz="1400" b="0" strike="noStrike" spc="-1" smtClean="0">
                <a:latin typeface="Noto Serif CJK KR"/>
              </a:rPr>
              <a:t>24</a:t>
            </a:fld>
            <a:endParaRPr lang="en-US" sz="1400" b="0" strike="noStrike" spc="-1">
              <a:latin typeface="Noto Serif CJK KR"/>
            </a:endParaRPr>
          </a:p>
        </p:txBody>
      </p:sp>
    </p:spTree>
    <p:extLst>
      <p:ext uri="{BB962C8B-B14F-4D97-AF65-F5344CB8AC3E}">
        <p14:creationId xmlns:p14="http://schemas.microsoft.com/office/powerpoint/2010/main" val="42853959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algn="r">
              <a:buNone/>
            </a:pPr>
            <a:fld id="{4C6B5029-CE5F-4CFC-9D7A-5935D6EFB607}" type="slidenum">
              <a:rPr lang="en-US" sz="1400" b="0" strike="noStrike" spc="-1" smtClean="0">
                <a:latin typeface="Noto Serif CJK KR"/>
              </a:rPr>
              <a:t>25</a:t>
            </a:fld>
            <a:endParaRPr lang="en-US" sz="1400" b="0" strike="noStrike" spc="-1">
              <a:latin typeface="Noto Serif CJK KR"/>
            </a:endParaRPr>
          </a:p>
        </p:txBody>
      </p:sp>
    </p:spTree>
    <p:extLst>
      <p:ext uri="{BB962C8B-B14F-4D97-AF65-F5344CB8AC3E}">
        <p14:creationId xmlns:p14="http://schemas.microsoft.com/office/powerpoint/2010/main" val="38121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algn="r">
              <a:buNone/>
            </a:pPr>
            <a:fld id="{4C6B5029-CE5F-4CFC-9D7A-5935D6EFB607}" type="slidenum">
              <a:rPr lang="en-US" sz="1400" b="0" strike="noStrike" spc="-1" smtClean="0">
                <a:latin typeface="Noto Serif CJK KR"/>
              </a:rPr>
              <a:t>4</a:t>
            </a:fld>
            <a:endParaRPr lang="en-US" sz="1400" b="0" strike="noStrike" spc="-1">
              <a:latin typeface="Noto Serif CJK KR"/>
            </a:endParaRPr>
          </a:p>
        </p:txBody>
      </p:sp>
    </p:spTree>
    <p:extLst>
      <p:ext uri="{BB962C8B-B14F-4D97-AF65-F5344CB8AC3E}">
        <p14:creationId xmlns:p14="http://schemas.microsoft.com/office/powerpoint/2010/main" val="507675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T1 가중 이미지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해부학적 구조와 세부 사항을 명확히 보여줌. 지방이 밝게 나타남.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T2 가중 이미지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병변, 부종, 염증을 감지하는 데 유용함. 물이 밝게 나타남.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algn="r">
              <a:buNone/>
            </a:pPr>
            <a:fld id="{4C6B5029-CE5F-4CFC-9D7A-5935D6EFB607}" type="slidenum">
              <a:rPr lang="en-US" sz="1400" b="0" strike="noStrike" spc="-1" smtClean="0">
                <a:latin typeface="Noto Serif CJK KR"/>
              </a:rPr>
              <a:t>5</a:t>
            </a:fld>
            <a:endParaRPr lang="en-US" sz="1400" b="0" strike="noStrike" spc="-1">
              <a:latin typeface="Noto Serif CJK KR"/>
            </a:endParaRPr>
          </a:p>
        </p:txBody>
      </p:sp>
    </p:spTree>
    <p:extLst>
      <p:ext uri="{BB962C8B-B14F-4D97-AF65-F5344CB8AC3E}">
        <p14:creationId xmlns:p14="http://schemas.microsoft.com/office/powerpoint/2010/main" val="3835504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T1 가중 이미지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해부학적 구조와 세부 사항을 명확히 보여줌. 지방이 밝게 나타남.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T2 가중 이미지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병변, 부종, 염증을 감지하는 데 유용함. 물이 밝게 나타남.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algn="r">
              <a:buNone/>
            </a:pPr>
            <a:fld id="{4C6B5029-CE5F-4CFC-9D7A-5935D6EFB607}" type="slidenum">
              <a:rPr lang="en-US" sz="1400" b="0" strike="noStrike" spc="-1" smtClean="0">
                <a:latin typeface="Noto Serif CJK KR"/>
              </a:rPr>
              <a:t>6</a:t>
            </a:fld>
            <a:endParaRPr lang="en-US" sz="1400" b="0" strike="noStrike" spc="-1">
              <a:latin typeface="Noto Serif CJK KR"/>
            </a:endParaRPr>
          </a:p>
        </p:txBody>
      </p:sp>
    </p:spTree>
    <p:extLst>
      <p:ext uri="{BB962C8B-B14F-4D97-AF65-F5344CB8AC3E}">
        <p14:creationId xmlns:p14="http://schemas.microsoft.com/office/powerpoint/2010/main" val="699513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algn="r">
              <a:buNone/>
            </a:pPr>
            <a:fld id="{4C6B5029-CE5F-4CFC-9D7A-5935D6EFB607}" type="slidenum">
              <a:rPr lang="en-US" sz="1400" b="0" strike="noStrike" spc="-1" smtClean="0">
                <a:latin typeface="Noto Serif CJK KR"/>
              </a:rPr>
              <a:t>7</a:t>
            </a:fld>
            <a:endParaRPr lang="en-US" sz="1400" b="0" strike="noStrike" spc="-1">
              <a:latin typeface="Noto Serif CJK KR"/>
            </a:endParaRPr>
          </a:p>
        </p:txBody>
      </p:sp>
    </p:spTree>
    <p:extLst>
      <p:ext uri="{BB962C8B-B14F-4D97-AF65-F5344CB8AC3E}">
        <p14:creationId xmlns:p14="http://schemas.microsoft.com/office/powerpoint/2010/main" val="3154464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algn="r">
              <a:buNone/>
            </a:pPr>
            <a:fld id="{4C6B5029-CE5F-4CFC-9D7A-5935D6EFB607}" type="slidenum">
              <a:rPr lang="en-US" sz="1400" b="0" strike="noStrike" spc="-1" smtClean="0">
                <a:latin typeface="Noto Serif CJK KR"/>
              </a:rPr>
              <a:t>8</a:t>
            </a:fld>
            <a:endParaRPr lang="en-US" sz="1400" b="0" strike="noStrike" spc="-1">
              <a:latin typeface="Noto Serif CJK KR"/>
            </a:endParaRPr>
          </a:p>
        </p:txBody>
      </p:sp>
    </p:spTree>
    <p:extLst>
      <p:ext uri="{BB962C8B-B14F-4D97-AF65-F5344CB8AC3E}">
        <p14:creationId xmlns:p14="http://schemas.microsoft.com/office/powerpoint/2010/main" val="3932497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algn="r">
              <a:buNone/>
            </a:pPr>
            <a:fld id="{4C6B5029-CE5F-4CFC-9D7A-5935D6EFB607}" type="slidenum">
              <a:rPr lang="en-US" sz="1400" b="0" strike="noStrike" spc="-1" smtClean="0">
                <a:latin typeface="Noto Serif CJK KR"/>
              </a:rPr>
              <a:t>9</a:t>
            </a:fld>
            <a:endParaRPr lang="en-US" sz="1400" b="0" strike="noStrike" spc="-1">
              <a:latin typeface="Noto Serif CJK KR"/>
            </a:endParaRPr>
          </a:p>
        </p:txBody>
      </p:sp>
    </p:spTree>
    <p:extLst>
      <p:ext uri="{BB962C8B-B14F-4D97-AF65-F5344CB8AC3E}">
        <p14:creationId xmlns:p14="http://schemas.microsoft.com/office/powerpoint/2010/main" val="3990969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algn="r">
              <a:buNone/>
            </a:pPr>
            <a:fld id="{4C6B5029-CE5F-4CFC-9D7A-5935D6EFB607}" type="slidenum">
              <a:rPr lang="en-US" sz="1400" b="0" strike="noStrike" spc="-1" smtClean="0">
                <a:latin typeface="Noto Serif CJK KR"/>
              </a:rPr>
              <a:t>10</a:t>
            </a:fld>
            <a:endParaRPr lang="en-US" sz="1400" b="0" strike="noStrike" spc="-1">
              <a:latin typeface="Noto Serif CJK KR"/>
            </a:endParaRPr>
          </a:p>
        </p:txBody>
      </p:sp>
    </p:spTree>
    <p:extLst>
      <p:ext uri="{BB962C8B-B14F-4D97-AF65-F5344CB8AC3E}">
        <p14:creationId xmlns:p14="http://schemas.microsoft.com/office/powerpoint/2010/main" val="2001555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759B241-5D43-403E-8869-BA09C6FA3C3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1E09B83-B7A6-4EA2-88F1-5310577D554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A8B1665-D36E-43AC-BB3A-FFCCE28EEB7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3C5101-4518-4FED-A0A4-B4BEED54962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AC620E-F436-45A1-A5CE-21834AC863C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FC44765-48FB-4BC0-9641-0F89E38AD70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C426FD1-2B68-45BD-89D5-4FF25B8F6B9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163B1CF-6F37-4C7C-A0B2-F552B624FF9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02C7DF0-3005-4FA2-9718-8CE9D4BBAF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7951C4A-A764-4D1A-BBF7-53AB56F6C3C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D067DE8-B56C-4CDC-969E-24F79A8B42F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B10F189-06AF-4AC8-90B5-B94D02773AB3}" type="slidenum"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4D4B787-FF80-4705-891E-3820C00AA48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380035E-344E-449C-8B32-2E18449D8BC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231BC99-E5AC-4442-93C1-BE9E186D97F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D70E962-B974-4324-B206-70B69CF4A71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E56E7B5-AE30-4227-BDCC-A2450EF8388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0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40525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F0CB14-9D09-4B6D-8425-6D13E872DF4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BF84B52-E7DB-4C7F-8E89-4E6FBD4E5DC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FD06CD7-E857-4F70-9EF1-D410E936BDD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81178A-4AE2-4656-B505-A5E3142E3C5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89BD021-A0EC-459D-9D8B-EC6E3ED0CE9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857A481-070A-493F-837B-02B3824CB38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2A8F8DD-76BD-4547-955F-C6E6B17FA22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6"/>
          <p:cNvPicPr/>
          <p:nvPr/>
        </p:nvPicPr>
        <p:blipFill>
          <a:blip r:embed="rId14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Noto Serif CJK KR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 CJK KR"/>
                <a:ea typeface="DejaVu Sans"/>
              </a:rPr>
              <a:t>&lt;바닥글&gt;</a:t>
            </a:r>
            <a:endParaRPr lang="en-US" sz="1400" b="0" strike="noStrike" spc="-1">
              <a:latin typeface="Noto Serif CJK KR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C36F84-965E-4604-AA87-87FB9AF6082F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DejaVu Sans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Noto Serif CJK KR"/>
              </a:defRPr>
            </a:lvl1pPr>
          </a:lstStyle>
          <a:p>
            <a:r>
              <a:rPr lang="en-US" sz="1400" b="0" strike="noStrike" spc="-1">
                <a:latin typeface="Noto Serif CJK KR"/>
              </a:rPr>
              <a:t>&lt;날짜/시간&gt;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맑은 고딕"/>
              </a:rPr>
              <a:t>&lt;날짜/시간&gt;</a:t>
            </a:r>
            <a:endParaRPr lang="en-US" sz="1200" b="0" strike="noStrike" spc="-1">
              <a:latin typeface="Noto Serif CJK K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Noto Serif CJK KR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Noto Serif CJK KR"/>
              </a:rPr>
              <a:t>&lt;바닥글&gt;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66985C-0302-4BF6-8611-FDF21340A672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.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8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그래픽 9"/>
          <p:cNvPicPr/>
          <p:nvPr/>
        </p:nvPicPr>
        <p:blipFill>
          <a:blip r:embed="rId14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8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8"/>
          <p:cNvSpPr/>
          <p:nvPr/>
        </p:nvSpPr>
        <p:spPr>
          <a:xfrm>
            <a:off x="523175" y="2753052"/>
            <a:ext cx="11287432" cy="13121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 마이닝 프로젝트</a:t>
            </a:r>
            <a:endParaRPr lang="en-US" altLang="ko-KR" sz="3200" b="1" i="0" dirty="0">
              <a:solidFill>
                <a:schemeClr val="bg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400" b="1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Kaggle competition : </a:t>
            </a:r>
            <a:r>
              <a:rPr lang="it-IT" altLang="ko-KR" sz="2400" b="1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RSNA 2024 Lumbar Spine Degenerative Classification</a:t>
            </a:r>
            <a:endParaRPr lang="en-US" altLang="ko-KR" sz="2400" b="1" i="0" dirty="0">
              <a:solidFill>
                <a:schemeClr val="bg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29" name="직사각형 11"/>
          <p:cNvSpPr/>
          <p:nvPr/>
        </p:nvSpPr>
        <p:spPr>
          <a:xfrm>
            <a:off x="648715" y="4156462"/>
            <a:ext cx="1095334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C2981B8-3AB5-D218-A6D7-5F76304500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19849"/>
              </p:ext>
            </p:extLst>
          </p:nvPr>
        </p:nvGraphicFramePr>
        <p:xfrm>
          <a:off x="5065252" y="2297471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79640" progId="Equation.DSMT4">
                  <p:embed/>
                </p:oleObj>
              </mc:Choice>
              <mc:Fallback>
                <p:oleObj name="Equation" r:id="rId2" imgW="914400" imgH="17964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EC2981B8-3AB5-D218-A6D7-5F76304500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65252" y="2297471"/>
                        <a:ext cx="914400" cy="17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43FEA09-34AF-7287-EC9A-943BF814D7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296871"/>
              </p:ext>
            </p:extLst>
          </p:nvPr>
        </p:nvGraphicFramePr>
        <p:xfrm>
          <a:off x="5465302" y="2297471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043FEA09-34AF-7287-EC9A-943BF814D7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65302" y="2297471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F5D95D3-04B5-6A83-B19F-BEFED9D5C2C2}"/>
              </a:ext>
            </a:extLst>
          </p:cNvPr>
          <p:cNvSpPr txBox="1"/>
          <p:nvPr/>
        </p:nvSpPr>
        <p:spPr>
          <a:xfrm>
            <a:off x="9401704" y="5007655"/>
            <a:ext cx="2408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120230455 </a:t>
            </a:r>
            <a:r>
              <a:rPr lang="ko-KR" altLang="en-US" sz="2000" dirty="0">
                <a:solidFill>
                  <a:schemeClr val="bg1"/>
                </a:solidFill>
              </a:rPr>
              <a:t>강필재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2833"/>
            <a:ext cx="623049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2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Description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F2A8AC-C93A-6E8B-2A45-6839BA670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606" y="1978196"/>
            <a:ext cx="8326439" cy="15331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621CA7-E645-1F9D-89A6-6FFA46AE28BA}"/>
              </a:ext>
            </a:extLst>
          </p:cNvPr>
          <p:cNvSpPr txBox="1"/>
          <p:nvPr/>
        </p:nvSpPr>
        <p:spPr>
          <a:xfrm>
            <a:off x="5023943" y="3508244"/>
            <a:ext cx="2144512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Level coordinate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4C32569-34B8-8E8F-6238-61DF1CAEF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607" y="4430423"/>
            <a:ext cx="8326438" cy="16157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3BE0E7-206F-8B73-4FD1-F86DB1E31167}"/>
              </a:ext>
            </a:extLst>
          </p:cNvPr>
          <p:cNvSpPr txBox="1"/>
          <p:nvPr/>
        </p:nvSpPr>
        <p:spPr>
          <a:xfrm>
            <a:off x="5244861" y="6046177"/>
            <a:ext cx="1702676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Severity label</a:t>
            </a:r>
          </a:p>
        </p:txBody>
      </p:sp>
    </p:spTree>
    <p:extLst>
      <p:ext uri="{BB962C8B-B14F-4D97-AF65-F5344CB8AC3E}">
        <p14:creationId xmlns:p14="http://schemas.microsoft.com/office/powerpoint/2010/main" val="346718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2833"/>
            <a:ext cx="623049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2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677872-D2C6-2893-AB8B-EF2FE12F4F49}"/>
              </a:ext>
            </a:extLst>
          </p:cNvPr>
          <p:cNvSpPr txBox="1"/>
          <p:nvPr/>
        </p:nvSpPr>
        <p:spPr>
          <a:xfrm>
            <a:off x="911686" y="1692483"/>
            <a:ext cx="10368627" cy="3918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Test dataset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Image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Study case : 1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Series : 3</a:t>
            </a:r>
            <a:r>
              <a:rPr lang="ko-KR" altLang="en-US" dirty="0"/>
              <a:t>개 </a:t>
            </a:r>
            <a:r>
              <a:rPr lang="en-US" altLang="ko-KR" dirty="0"/>
              <a:t>study</a:t>
            </a:r>
            <a:r>
              <a:rPr lang="ko-KR" altLang="en-US" dirty="0"/>
              <a:t>의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Sagittal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T1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Axial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T2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Sagittal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T2/STIR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case 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존재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총 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 </a:t>
            </a:r>
            <a:r>
              <a:rPr lang="en-US" altLang="ko-KR" dirty="0">
                <a:latin typeface="Arial" panose="020B0604020202020204" pitchFamily="34" charset="0"/>
              </a:rPr>
              <a:t>case</a:t>
            </a:r>
            <a:endParaRPr kumimoji="0" lang="en-US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</a:rPr>
              <a:t>Image : </a:t>
            </a:r>
            <a:r>
              <a:rPr lang="ko-KR" altLang="en-US" dirty="0">
                <a:latin typeface="Arial" panose="020B0604020202020204" pitchFamily="34" charset="0"/>
              </a:rPr>
              <a:t>각 </a:t>
            </a:r>
            <a:r>
              <a:rPr lang="en-US" altLang="ko-KR" dirty="0">
                <a:latin typeface="Arial" panose="020B0604020202020204" pitchFamily="34" charset="0"/>
              </a:rPr>
              <a:t>series </a:t>
            </a:r>
            <a:r>
              <a:rPr lang="ko-KR" altLang="en-US" dirty="0">
                <a:latin typeface="Arial" panose="020B0604020202020204" pitchFamily="34" charset="0"/>
              </a:rPr>
              <a:t>마다 여러 개의 이미지</a:t>
            </a:r>
            <a:r>
              <a:rPr lang="en-US" altLang="ko-KR" dirty="0">
                <a:latin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</a:rPr>
              <a:t>총 </a:t>
            </a:r>
            <a:r>
              <a:rPr lang="en-US" altLang="ko-KR" dirty="0">
                <a:latin typeface="Arial" panose="020B0604020202020204" pitchFamily="34" charset="0"/>
              </a:rPr>
              <a:t>97</a:t>
            </a:r>
            <a:r>
              <a:rPr lang="ko-KR" altLang="en-US" dirty="0">
                <a:latin typeface="Arial" panose="020B0604020202020204" pitchFamily="34" charset="0"/>
              </a:rPr>
              <a:t>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Level coordinate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X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Severity label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791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2833"/>
            <a:ext cx="815349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2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Exploratory Data Analysis (EDA)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F2E0745-F8AB-C3B2-0280-89EA5780A8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1"/>
          <a:stretch/>
        </p:blipFill>
        <p:spPr bwMode="auto">
          <a:xfrm>
            <a:off x="916938" y="2564524"/>
            <a:ext cx="3345081" cy="314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9824224-A344-77EF-74B0-A165DFF63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188" y="1776248"/>
            <a:ext cx="7270163" cy="235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7B3F397B-18CC-5050-4229-1B4C13BC7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638" y="4083616"/>
            <a:ext cx="7542307" cy="235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548EA0-BB09-E841-5E66-02E7FBB85AFE}"/>
              </a:ext>
            </a:extLst>
          </p:cNvPr>
          <p:cNvSpPr txBox="1"/>
          <p:nvPr/>
        </p:nvSpPr>
        <p:spPr>
          <a:xfrm>
            <a:off x="2132278" y="2164414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Total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60718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원, 도표이(가) 표시된 사진&#10;&#10;자동 생성된 설명">
            <a:extLst>
              <a:ext uri="{FF2B5EF4-FFF2-40B4-BE49-F238E27FC236}">
                <a16:creationId xmlns:a16="http://schemas.microsoft.com/office/drawing/2014/main" id="{E9249E05-7BBD-9538-33D7-1D532C539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228" y="1895537"/>
            <a:ext cx="5343465" cy="4007599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2833"/>
            <a:ext cx="815349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2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Exploratory Data Analysis (EDA)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F2E0745-F8AB-C3B2-0280-89EA5780A8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1"/>
          <a:stretch/>
        </p:blipFill>
        <p:spPr bwMode="auto">
          <a:xfrm>
            <a:off x="916938" y="2564524"/>
            <a:ext cx="3345081" cy="314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548EA0-BB09-E841-5E66-02E7FBB85AFE}"/>
              </a:ext>
            </a:extLst>
          </p:cNvPr>
          <p:cNvSpPr txBox="1"/>
          <p:nvPr/>
        </p:nvSpPr>
        <p:spPr>
          <a:xfrm>
            <a:off x="2132278" y="2164414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Total</a:t>
            </a:r>
            <a:endParaRPr lang="ko-KR" altLang="en-US" sz="2000" b="1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7203B49D-6048-B1F8-6570-D7AD4461CC46}"/>
              </a:ext>
            </a:extLst>
          </p:cNvPr>
          <p:cNvSpPr/>
          <p:nvPr/>
        </p:nvSpPr>
        <p:spPr>
          <a:xfrm>
            <a:off x="5139559" y="3605049"/>
            <a:ext cx="1250731" cy="48347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BF596-453B-BF7E-8B84-F67C4FD74EFE}"/>
              </a:ext>
            </a:extLst>
          </p:cNvPr>
          <p:cNvSpPr txBox="1"/>
          <p:nvPr/>
        </p:nvSpPr>
        <p:spPr>
          <a:xfrm>
            <a:off x="4835393" y="4466896"/>
            <a:ext cx="185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Over sampling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CB82FB-B786-BE3B-BF4B-9CE56E77ED87}"/>
              </a:ext>
            </a:extLst>
          </p:cNvPr>
          <p:cNvSpPr txBox="1"/>
          <p:nvPr/>
        </p:nvSpPr>
        <p:spPr>
          <a:xfrm>
            <a:off x="8613228" y="2043607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Total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14967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2833"/>
            <a:ext cx="815349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2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Modeling Approach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AB50EF-425E-9AF9-1875-CE754D23EDE2}"/>
              </a:ext>
            </a:extLst>
          </p:cNvPr>
          <p:cNvSpPr txBox="1"/>
          <p:nvPr/>
        </p:nvSpPr>
        <p:spPr>
          <a:xfrm>
            <a:off x="1008992" y="1660634"/>
            <a:ext cx="549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 1 Image processing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histogram</a:t>
            </a:r>
            <a:r>
              <a:rPr lang="ko-KR" altLang="en-US" dirty="0"/>
              <a:t> </a:t>
            </a:r>
            <a:r>
              <a:rPr lang="en-US" altLang="ko-KR" dirty="0"/>
              <a:t>equalization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DC275D-9C0B-884C-8699-DBB6FA9E2097}"/>
              </a:ext>
            </a:extLst>
          </p:cNvPr>
          <p:cNvSpPr txBox="1"/>
          <p:nvPr/>
        </p:nvSpPr>
        <p:spPr>
          <a:xfrm>
            <a:off x="1220693" y="6038782"/>
            <a:ext cx="975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MRI </a:t>
            </a:r>
            <a:r>
              <a:rPr lang="ko-KR" altLang="en-US" dirty="0"/>
              <a:t>이미지는 대비가 낮기 때문에 히스토그램 평탄화로 이미지의 전체적인 대비를 향상시켜 세부적인 구조를 더 잘 볼 수 있도록 함</a:t>
            </a:r>
          </a:p>
        </p:txBody>
      </p:sp>
      <p:pic>
        <p:nvPicPr>
          <p:cNvPr id="41" name="그림 40" descr="스케치, 흑백, 엑스레이 필름, 예술이(가) 표시된 사진&#10;&#10;자동 생성된 설명">
            <a:extLst>
              <a:ext uri="{FF2B5EF4-FFF2-40B4-BE49-F238E27FC236}">
                <a16:creationId xmlns:a16="http://schemas.microsoft.com/office/drawing/2014/main" id="{56D1E42D-6283-1BD0-A6B3-D01D05734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260" y="2493023"/>
            <a:ext cx="2679309" cy="2679309"/>
          </a:xfrm>
          <a:prstGeom prst="rect">
            <a:avLst/>
          </a:prstGeom>
        </p:spPr>
      </p:pic>
      <p:pic>
        <p:nvPicPr>
          <p:cNvPr id="43" name="그림 42" descr="흑백, 모노크롬, 엑스레이 필름, 예술이(가) 표시된 사진&#10;&#10;자동 생성된 설명">
            <a:extLst>
              <a:ext uri="{FF2B5EF4-FFF2-40B4-BE49-F238E27FC236}">
                <a16:creationId xmlns:a16="http://schemas.microsoft.com/office/drawing/2014/main" id="{4CA46967-423D-059D-1826-736BEC28F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114" y="2493023"/>
            <a:ext cx="2679309" cy="267930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2026411-C5DE-55FC-98CC-FB79AF82B096}"/>
              </a:ext>
            </a:extLst>
          </p:cNvPr>
          <p:cNvSpPr txBox="1"/>
          <p:nvPr/>
        </p:nvSpPr>
        <p:spPr>
          <a:xfrm>
            <a:off x="2639256" y="5331566"/>
            <a:ext cx="186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Original image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F8865D-2722-CBEF-CDD4-AAC4D8E9BEE3}"/>
              </a:ext>
            </a:extLst>
          </p:cNvPr>
          <p:cNvSpPr txBox="1"/>
          <p:nvPr/>
        </p:nvSpPr>
        <p:spPr>
          <a:xfrm>
            <a:off x="6502400" y="5331566"/>
            <a:ext cx="317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histogram</a:t>
            </a:r>
            <a:r>
              <a:rPr lang="ko-KR" altLang="en-US" dirty="0"/>
              <a:t> </a:t>
            </a:r>
            <a:r>
              <a:rPr lang="en-US" altLang="ko-KR" dirty="0"/>
              <a:t>equalization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790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2833"/>
            <a:ext cx="815349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2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Modeling Approach</a:t>
            </a:r>
          </a:p>
        </p:txBody>
      </p:sp>
      <p:pic>
        <p:nvPicPr>
          <p:cNvPr id="18" name="그림 17" descr="흑백, 예술, 스크린샷, 모노크롬이(가) 표시된 사진&#10;&#10;자동 생성된 설명">
            <a:extLst>
              <a:ext uri="{FF2B5EF4-FFF2-40B4-BE49-F238E27FC236}">
                <a16:creationId xmlns:a16="http://schemas.microsoft.com/office/drawing/2014/main" id="{F66C44A5-6371-3B1B-D04E-580BB2E94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19" y="2587888"/>
            <a:ext cx="3303637" cy="33036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FAB50EF-425E-9AF9-1875-CE754D23EDE2}"/>
              </a:ext>
            </a:extLst>
          </p:cNvPr>
          <p:cNvSpPr txBox="1"/>
          <p:nvPr/>
        </p:nvSpPr>
        <p:spPr>
          <a:xfrm>
            <a:off x="1008992" y="1660634"/>
            <a:ext cx="371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 2 Image </a:t>
            </a:r>
            <a:r>
              <a:rPr lang="en-US" altLang="ko-KR" dirty="0" err="1"/>
              <a:t>keypoint</a:t>
            </a:r>
            <a:r>
              <a:rPr lang="en-US" altLang="ko-KR" dirty="0"/>
              <a:t> </a:t>
            </a:r>
            <a:r>
              <a:rPr lang="en-US" altLang="ko-KR" sz="1800" dirty="0"/>
              <a:t>detection</a:t>
            </a:r>
            <a:endParaRPr lang="ko-KR" altLang="en-US" dirty="0"/>
          </a:p>
        </p:txBody>
      </p:sp>
      <p:pic>
        <p:nvPicPr>
          <p:cNvPr id="20" name="그림 19" descr="흑백, 예술, 스크린샷, 모노크롬이(가) 표시된 사진&#10;&#10;자동 생성된 설명">
            <a:extLst>
              <a:ext uri="{FF2B5EF4-FFF2-40B4-BE49-F238E27FC236}">
                <a16:creationId xmlns:a16="http://schemas.microsoft.com/office/drawing/2014/main" id="{07D40430-8380-8478-1465-8E84DE92E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333" y="2587889"/>
            <a:ext cx="3303637" cy="330363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2DC275D-9C0B-884C-8699-DBB6FA9E2097}"/>
              </a:ext>
            </a:extLst>
          </p:cNvPr>
          <p:cNvSpPr txBox="1"/>
          <p:nvPr/>
        </p:nvSpPr>
        <p:spPr>
          <a:xfrm>
            <a:off x="916938" y="6064669"/>
            <a:ext cx="9151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주어진 이미지에서 디스크의 </a:t>
            </a:r>
            <a:r>
              <a:rPr lang="en-US" altLang="ko-KR" dirty="0"/>
              <a:t>key</a:t>
            </a:r>
            <a:r>
              <a:rPr lang="ko-KR" altLang="en-US" dirty="0"/>
              <a:t> </a:t>
            </a:r>
            <a:r>
              <a:rPr lang="en-US" altLang="ko-KR" dirty="0"/>
              <a:t>point</a:t>
            </a:r>
            <a:r>
              <a:rPr lang="ko-KR" altLang="en-US" dirty="0"/>
              <a:t> </a:t>
            </a:r>
            <a:r>
              <a:rPr lang="en-US" altLang="ko-KR" sz="1800" dirty="0"/>
              <a:t>detection</a:t>
            </a:r>
            <a:r>
              <a:rPr lang="en-US" altLang="ko-KR" dirty="0"/>
              <a:t> model </a:t>
            </a:r>
            <a:r>
              <a:rPr lang="ko-KR" altLang="en-US" dirty="0"/>
              <a:t>학습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이미지 마다 각 </a:t>
            </a:r>
            <a:r>
              <a:rPr lang="en-US" altLang="ko-KR" dirty="0"/>
              <a:t>level</a:t>
            </a:r>
            <a:r>
              <a:rPr lang="ko-KR" altLang="en-US" dirty="0"/>
              <a:t>에 해당하는 디스크의</a:t>
            </a:r>
            <a:r>
              <a:rPr lang="en-US" altLang="ko-KR" dirty="0"/>
              <a:t> coordinate </a:t>
            </a:r>
            <a:r>
              <a:rPr lang="ko-KR" altLang="en-US" dirty="0"/>
              <a:t>정보를 사용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09B9A30-5EF7-B510-1A21-888A3E35C833}"/>
              </a:ext>
            </a:extLst>
          </p:cNvPr>
          <p:cNvSpPr/>
          <p:nvPr/>
        </p:nvSpPr>
        <p:spPr>
          <a:xfrm>
            <a:off x="9589151" y="3398599"/>
            <a:ext cx="108492" cy="1051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2CA67D0-394D-A2D7-6665-B83B290FCA1E}"/>
              </a:ext>
            </a:extLst>
          </p:cNvPr>
          <p:cNvSpPr/>
          <p:nvPr/>
        </p:nvSpPr>
        <p:spPr>
          <a:xfrm>
            <a:off x="9480659" y="4052867"/>
            <a:ext cx="108492" cy="1051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DE5F530-45AB-DF9F-89E4-B41EF1CEA0B3}"/>
              </a:ext>
            </a:extLst>
          </p:cNvPr>
          <p:cNvSpPr/>
          <p:nvPr/>
        </p:nvSpPr>
        <p:spPr>
          <a:xfrm>
            <a:off x="9534905" y="4602032"/>
            <a:ext cx="108492" cy="1051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E8C99EF-D4A2-E236-14F8-F73FA41BD454}"/>
              </a:ext>
            </a:extLst>
          </p:cNvPr>
          <p:cNvSpPr/>
          <p:nvPr/>
        </p:nvSpPr>
        <p:spPr>
          <a:xfrm>
            <a:off x="9589151" y="5046094"/>
            <a:ext cx="108492" cy="1051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77A25A0-38B4-2105-64C6-E902621213BB}"/>
              </a:ext>
            </a:extLst>
          </p:cNvPr>
          <p:cNvSpPr/>
          <p:nvPr/>
        </p:nvSpPr>
        <p:spPr>
          <a:xfrm>
            <a:off x="9697643" y="5468810"/>
            <a:ext cx="108492" cy="1051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017E70-18B6-3408-8A43-B19A858483D2}"/>
              </a:ext>
            </a:extLst>
          </p:cNvPr>
          <p:cNvSpPr txBox="1"/>
          <p:nvPr/>
        </p:nvSpPr>
        <p:spPr>
          <a:xfrm>
            <a:off x="9806135" y="3266484"/>
            <a:ext cx="78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L1/L2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62434F-CEEF-5A54-27F1-49883C9273E8}"/>
              </a:ext>
            </a:extLst>
          </p:cNvPr>
          <p:cNvSpPr txBox="1"/>
          <p:nvPr/>
        </p:nvSpPr>
        <p:spPr>
          <a:xfrm>
            <a:off x="9751889" y="3945079"/>
            <a:ext cx="78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L2/L3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9B3F81-C6CB-573D-4E55-006DFBEFB2BD}"/>
              </a:ext>
            </a:extLst>
          </p:cNvPr>
          <p:cNvSpPr txBox="1"/>
          <p:nvPr/>
        </p:nvSpPr>
        <p:spPr>
          <a:xfrm>
            <a:off x="9737642" y="4494588"/>
            <a:ext cx="78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L3/L4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045619-52CE-396D-676B-32D7384D36FC}"/>
              </a:ext>
            </a:extLst>
          </p:cNvPr>
          <p:cNvSpPr txBox="1"/>
          <p:nvPr/>
        </p:nvSpPr>
        <p:spPr>
          <a:xfrm>
            <a:off x="9737642" y="4938931"/>
            <a:ext cx="78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L4/L5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05B2B4-C63C-C53A-918A-E85EB7C10E4E}"/>
              </a:ext>
            </a:extLst>
          </p:cNvPr>
          <p:cNvSpPr txBox="1"/>
          <p:nvPr/>
        </p:nvSpPr>
        <p:spPr>
          <a:xfrm>
            <a:off x="9814603" y="5415228"/>
            <a:ext cx="879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L5/S1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62DB009-F430-0F9D-994A-5B9898AAC134}"/>
              </a:ext>
            </a:extLst>
          </p:cNvPr>
          <p:cNvSpPr/>
          <p:nvPr/>
        </p:nvSpPr>
        <p:spPr>
          <a:xfrm>
            <a:off x="5361150" y="3554754"/>
            <a:ext cx="1638787" cy="1098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Key point </a:t>
            </a:r>
          </a:p>
          <a:p>
            <a:pPr algn="ctr"/>
            <a:r>
              <a:rPr lang="en-US" altLang="ko-KR" dirty="0"/>
              <a:t>Segmentation model</a:t>
            </a:r>
            <a:endParaRPr lang="ko-KR" altLang="en-US" dirty="0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11F004D0-B352-8A09-B5DC-7DB5D6830550}"/>
              </a:ext>
            </a:extLst>
          </p:cNvPr>
          <p:cNvSpPr/>
          <p:nvPr/>
        </p:nvSpPr>
        <p:spPr>
          <a:xfrm>
            <a:off x="4719145" y="3978164"/>
            <a:ext cx="438070" cy="26154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DABF1C9B-0859-990A-E3ED-EB0A3A923EE3}"/>
              </a:ext>
            </a:extLst>
          </p:cNvPr>
          <p:cNvSpPr/>
          <p:nvPr/>
        </p:nvSpPr>
        <p:spPr>
          <a:xfrm>
            <a:off x="7200600" y="3974646"/>
            <a:ext cx="438070" cy="26154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8E8BBF-C8DF-F75B-A243-E6F56EE664CB}"/>
              </a:ext>
            </a:extLst>
          </p:cNvPr>
          <p:cNvSpPr txBox="1"/>
          <p:nvPr/>
        </p:nvSpPr>
        <p:spPr>
          <a:xfrm>
            <a:off x="5017801" y="4751461"/>
            <a:ext cx="240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Pre-trained resNet50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164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2833"/>
            <a:ext cx="815349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2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Modeling Approach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AB50EF-425E-9AF9-1875-CE754D23EDE2}"/>
              </a:ext>
            </a:extLst>
          </p:cNvPr>
          <p:cNvSpPr txBox="1"/>
          <p:nvPr/>
        </p:nvSpPr>
        <p:spPr>
          <a:xfrm>
            <a:off x="1008992" y="1660634"/>
            <a:ext cx="330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 3 Image crop</a:t>
            </a:r>
            <a:endParaRPr lang="ko-KR" altLang="en-US" dirty="0"/>
          </a:p>
        </p:txBody>
      </p:sp>
      <p:pic>
        <p:nvPicPr>
          <p:cNvPr id="20" name="그림 19" descr="흑백, 예술, 스크린샷, 모노크롬이(가) 표시된 사진&#10;&#10;자동 생성된 설명">
            <a:extLst>
              <a:ext uri="{FF2B5EF4-FFF2-40B4-BE49-F238E27FC236}">
                <a16:creationId xmlns:a16="http://schemas.microsoft.com/office/drawing/2014/main" id="{07D40430-8380-8478-1465-8E84DE92E3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5" t="16189" r="39152" b="65916"/>
          <a:stretch/>
        </p:blipFill>
        <p:spPr>
          <a:xfrm>
            <a:off x="6849468" y="3011645"/>
            <a:ext cx="662152" cy="59120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2DC275D-9C0B-884C-8699-DBB6FA9E2097}"/>
              </a:ext>
            </a:extLst>
          </p:cNvPr>
          <p:cNvSpPr txBox="1"/>
          <p:nvPr/>
        </p:nvSpPr>
        <p:spPr>
          <a:xfrm>
            <a:off x="1140124" y="6096209"/>
            <a:ext cx="915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Keypoint</a:t>
            </a:r>
            <a:r>
              <a:rPr lang="en-US" altLang="ko-KR" dirty="0"/>
              <a:t> segment model</a:t>
            </a:r>
            <a:r>
              <a:rPr lang="ko-KR" altLang="en-US" dirty="0"/>
              <a:t>를 통해 얻은 각 </a:t>
            </a:r>
            <a:r>
              <a:rPr lang="en-US" altLang="ko-KR" dirty="0"/>
              <a:t>disk</a:t>
            </a:r>
            <a:r>
              <a:rPr lang="ko-KR" altLang="en-US" dirty="0"/>
              <a:t>의 위치 좌표를 이용해서 이미지 </a:t>
            </a:r>
            <a:r>
              <a:rPr lang="en-US" altLang="ko-KR" dirty="0"/>
              <a:t>cropping</a:t>
            </a:r>
            <a:r>
              <a:rPr lang="ko-KR" altLang="en-US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017E70-18B6-3408-8A43-B19A858483D2}"/>
              </a:ext>
            </a:extLst>
          </p:cNvPr>
          <p:cNvSpPr txBox="1"/>
          <p:nvPr/>
        </p:nvSpPr>
        <p:spPr>
          <a:xfrm>
            <a:off x="6786406" y="3628392"/>
            <a:ext cx="78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L1/L2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62434F-CEEF-5A54-27F1-49883C9273E8}"/>
              </a:ext>
            </a:extLst>
          </p:cNvPr>
          <p:cNvSpPr txBox="1"/>
          <p:nvPr/>
        </p:nvSpPr>
        <p:spPr>
          <a:xfrm>
            <a:off x="7854770" y="3613570"/>
            <a:ext cx="78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L2/L3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9B3F81-C6CB-573D-4E55-006DFBEFB2BD}"/>
              </a:ext>
            </a:extLst>
          </p:cNvPr>
          <p:cNvSpPr txBox="1"/>
          <p:nvPr/>
        </p:nvSpPr>
        <p:spPr>
          <a:xfrm>
            <a:off x="6774554" y="4769804"/>
            <a:ext cx="78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L3/L4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045619-52CE-396D-676B-32D7384D36FC}"/>
              </a:ext>
            </a:extLst>
          </p:cNvPr>
          <p:cNvSpPr txBox="1"/>
          <p:nvPr/>
        </p:nvSpPr>
        <p:spPr>
          <a:xfrm>
            <a:off x="7854770" y="4789004"/>
            <a:ext cx="78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L4/L5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05B2B4-C63C-C53A-918A-E85EB7C10E4E}"/>
              </a:ext>
            </a:extLst>
          </p:cNvPr>
          <p:cNvSpPr txBox="1"/>
          <p:nvPr/>
        </p:nvSpPr>
        <p:spPr>
          <a:xfrm>
            <a:off x="9002821" y="4338809"/>
            <a:ext cx="879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L5/S1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" name="그림 2" descr="흑백, 예술, 스크린샷, 모노크롬이(가) 표시된 사진&#10;&#10;자동 생성된 설명">
            <a:extLst>
              <a:ext uri="{FF2B5EF4-FFF2-40B4-BE49-F238E27FC236}">
                <a16:creationId xmlns:a16="http://schemas.microsoft.com/office/drawing/2014/main" id="{C3049B30-FF4A-A967-EED1-62B7EB17CB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03" t="30248" r="38454" b="51856"/>
          <a:stretch/>
        </p:blipFill>
        <p:spPr>
          <a:xfrm>
            <a:off x="7854770" y="3026467"/>
            <a:ext cx="662152" cy="591206"/>
          </a:xfrm>
          <a:prstGeom prst="rect">
            <a:avLst/>
          </a:prstGeom>
        </p:spPr>
      </p:pic>
      <p:pic>
        <p:nvPicPr>
          <p:cNvPr id="4" name="그림 3" descr="흑백, 예술, 스크린샷, 모노크롬이(가) 표시된 사진&#10;&#10;자동 생성된 설명">
            <a:extLst>
              <a:ext uri="{FF2B5EF4-FFF2-40B4-BE49-F238E27FC236}">
                <a16:creationId xmlns:a16="http://schemas.microsoft.com/office/drawing/2014/main" id="{A0351D6B-97FB-3657-6592-0D96EFD1D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24" y="2488713"/>
            <a:ext cx="3303637" cy="3303637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5C3115DC-44EC-0019-DFE0-B6692885394D}"/>
              </a:ext>
            </a:extLst>
          </p:cNvPr>
          <p:cNvSpPr/>
          <p:nvPr/>
        </p:nvSpPr>
        <p:spPr>
          <a:xfrm>
            <a:off x="2791942" y="3299423"/>
            <a:ext cx="108492" cy="1051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FCEE934-1841-37A4-CD1E-417EE2CC7E65}"/>
              </a:ext>
            </a:extLst>
          </p:cNvPr>
          <p:cNvSpPr/>
          <p:nvPr/>
        </p:nvSpPr>
        <p:spPr>
          <a:xfrm>
            <a:off x="2683450" y="3953691"/>
            <a:ext cx="108492" cy="1051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51753CE-354B-C555-1CB8-C4EB97CD1F16}"/>
              </a:ext>
            </a:extLst>
          </p:cNvPr>
          <p:cNvSpPr/>
          <p:nvPr/>
        </p:nvSpPr>
        <p:spPr>
          <a:xfrm>
            <a:off x="2737696" y="4502856"/>
            <a:ext cx="108492" cy="1051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4CA3C5A-1064-DD11-4810-06BCEB7D56BE}"/>
              </a:ext>
            </a:extLst>
          </p:cNvPr>
          <p:cNvSpPr/>
          <p:nvPr/>
        </p:nvSpPr>
        <p:spPr>
          <a:xfrm>
            <a:off x="2791942" y="4946918"/>
            <a:ext cx="108492" cy="1051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DE17252-93EF-0C4E-D92B-ECBCC298DC9A}"/>
              </a:ext>
            </a:extLst>
          </p:cNvPr>
          <p:cNvSpPr/>
          <p:nvPr/>
        </p:nvSpPr>
        <p:spPr>
          <a:xfrm>
            <a:off x="2900434" y="5369634"/>
            <a:ext cx="108492" cy="1051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1BBDAF-F024-E993-9E01-2A5D2596D1BE}"/>
              </a:ext>
            </a:extLst>
          </p:cNvPr>
          <p:cNvSpPr txBox="1"/>
          <p:nvPr/>
        </p:nvSpPr>
        <p:spPr>
          <a:xfrm>
            <a:off x="3008926" y="3167308"/>
            <a:ext cx="78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L1/L2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D97B18-7860-CDB6-A68C-DB6779C33BC6}"/>
              </a:ext>
            </a:extLst>
          </p:cNvPr>
          <p:cNvSpPr txBox="1"/>
          <p:nvPr/>
        </p:nvSpPr>
        <p:spPr>
          <a:xfrm>
            <a:off x="2954680" y="3845903"/>
            <a:ext cx="78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L2/L3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1F0A9F-6D5A-804B-F81F-DA68AAAEF6F7}"/>
              </a:ext>
            </a:extLst>
          </p:cNvPr>
          <p:cNvSpPr txBox="1"/>
          <p:nvPr/>
        </p:nvSpPr>
        <p:spPr>
          <a:xfrm>
            <a:off x="2940433" y="4395412"/>
            <a:ext cx="78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L3/L4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97E0BF-020D-2048-63D8-7B52D207FD2E}"/>
              </a:ext>
            </a:extLst>
          </p:cNvPr>
          <p:cNvSpPr txBox="1"/>
          <p:nvPr/>
        </p:nvSpPr>
        <p:spPr>
          <a:xfrm>
            <a:off x="2940433" y="4839755"/>
            <a:ext cx="78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L4/L5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E486F-888E-4203-D157-C4D870ED87CB}"/>
              </a:ext>
            </a:extLst>
          </p:cNvPr>
          <p:cNvSpPr txBox="1"/>
          <p:nvPr/>
        </p:nvSpPr>
        <p:spPr>
          <a:xfrm>
            <a:off x="3017394" y="5316052"/>
            <a:ext cx="879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L5/S1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5" name="그림 14" descr="흑백, 예술, 스크린샷, 모노크롬이(가) 표시된 사진&#10;&#10;자동 생성된 설명">
            <a:extLst>
              <a:ext uri="{FF2B5EF4-FFF2-40B4-BE49-F238E27FC236}">
                <a16:creationId xmlns:a16="http://schemas.microsoft.com/office/drawing/2014/main" id="{D1D9C6EC-9B6D-F44A-41CC-7B56FE28A1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4" t="51511" r="37660" b="26079"/>
          <a:stretch/>
        </p:blipFill>
        <p:spPr>
          <a:xfrm>
            <a:off x="6865336" y="4193420"/>
            <a:ext cx="540211" cy="591206"/>
          </a:xfrm>
          <a:prstGeom prst="rect">
            <a:avLst/>
          </a:prstGeom>
        </p:spPr>
      </p:pic>
      <p:pic>
        <p:nvPicPr>
          <p:cNvPr id="16" name="그림 15" descr="흑백, 예술, 스크린샷, 모노크롬이(가) 표시된 사진&#10;&#10;자동 생성된 설명">
            <a:extLst>
              <a:ext uri="{FF2B5EF4-FFF2-40B4-BE49-F238E27FC236}">
                <a16:creationId xmlns:a16="http://schemas.microsoft.com/office/drawing/2014/main" id="{712B69A2-F00B-6B37-F855-5DE00EE5F6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24" t="60594" r="32364" b="14021"/>
          <a:stretch/>
        </p:blipFill>
        <p:spPr>
          <a:xfrm>
            <a:off x="7909045" y="4204776"/>
            <a:ext cx="607877" cy="579850"/>
          </a:xfrm>
          <a:prstGeom prst="rect">
            <a:avLst/>
          </a:prstGeom>
        </p:spPr>
      </p:pic>
      <p:pic>
        <p:nvPicPr>
          <p:cNvPr id="17" name="그림 16" descr="흑백, 예술, 스크린샷, 모노크롬이(가) 표시된 사진&#10;&#10;자동 생성된 설명">
            <a:extLst>
              <a:ext uri="{FF2B5EF4-FFF2-40B4-BE49-F238E27FC236}">
                <a16:creationId xmlns:a16="http://schemas.microsoft.com/office/drawing/2014/main" id="{9E8B28FB-0B88-F26B-41E7-6EE991ECE1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09" t="73685" r="31414" b="7321"/>
          <a:stretch/>
        </p:blipFill>
        <p:spPr>
          <a:xfrm>
            <a:off x="9070428" y="3624926"/>
            <a:ext cx="628160" cy="57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14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2833"/>
            <a:ext cx="815349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2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Modeling Approach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AB50EF-425E-9AF9-1875-CE754D23EDE2}"/>
              </a:ext>
            </a:extLst>
          </p:cNvPr>
          <p:cNvSpPr txBox="1"/>
          <p:nvPr/>
        </p:nvSpPr>
        <p:spPr>
          <a:xfrm>
            <a:off x="1008992" y="1660634"/>
            <a:ext cx="527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 4 Lumbar Spine Degenerative Classification </a:t>
            </a:r>
            <a:endParaRPr lang="ko-KR" altLang="en-US" dirty="0"/>
          </a:p>
        </p:txBody>
      </p:sp>
      <p:pic>
        <p:nvPicPr>
          <p:cNvPr id="20" name="그림 19" descr="흑백, 예술, 스크린샷, 모노크롬이(가) 표시된 사진&#10;&#10;자동 생성된 설명">
            <a:extLst>
              <a:ext uri="{FF2B5EF4-FFF2-40B4-BE49-F238E27FC236}">
                <a16:creationId xmlns:a16="http://schemas.microsoft.com/office/drawing/2014/main" id="{07D40430-8380-8478-1465-8E84DE92E3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5" t="16189" r="39152" b="65916"/>
          <a:stretch/>
        </p:blipFill>
        <p:spPr>
          <a:xfrm>
            <a:off x="1509336" y="3087547"/>
            <a:ext cx="1239732" cy="11069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0D74D0C-C303-4A40-D1F0-8D45442F8D8D}"/>
              </a:ext>
            </a:extLst>
          </p:cNvPr>
          <p:cNvSpPr txBox="1"/>
          <p:nvPr/>
        </p:nvSpPr>
        <p:spPr>
          <a:xfrm>
            <a:off x="1330659" y="4331083"/>
            <a:ext cx="174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Cropped image</a:t>
            </a:r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CEA267FE-1749-67CE-8D6A-6E0C92C08E47}"/>
              </a:ext>
            </a:extLst>
          </p:cNvPr>
          <p:cNvSpPr/>
          <p:nvPr/>
        </p:nvSpPr>
        <p:spPr>
          <a:xfrm>
            <a:off x="3394842" y="3553318"/>
            <a:ext cx="525517" cy="26275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E60538-DC66-C1E0-3209-3FF88AF12363}"/>
              </a:ext>
            </a:extLst>
          </p:cNvPr>
          <p:cNvSpPr/>
          <p:nvPr/>
        </p:nvSpPr>
        <p:spPr>
          <a:xfrm>
            <a:off x="4503177" y="3087547"/>
            <a:ext cx="2554014" cy="11069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FE9CA8F1-CF7B-F36F-805A-7FCCCF83C3CD}"/>
              </a:ext>
            </a:extLst>
          </p:cNvPr>
          <p:cNvSpPr/>
          <p:nvPr/>
        </p:nvSpPr>
        <p:spPr>
          <a:xfrm>
            <a:off x="7478378" y="3553318"/>
            <a:ext cx="525517" cy="26275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27E48E-E1DA-5D72-557C-56B503DB4E00}"/>
              </a:ext>
            </a:extLst>
          </p:cNvPr>
          <p:cNvSpPr txBox="1"/>
          <p:nvPr/>
        </p:nvSpPr>
        <p:spPr>
          <a:xfrm>
            <a:off x="9570676" y="3452917"/>
            <a:ext cx="12222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/>
              <a:t>Moderate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8DBB9B-780B-3FB7-CED9-6FBEF539CDFD}"/>
              </a:ext>
            </a:extLst>
          </p:cNvPr>
          <p:cNvSpPr txBox="1"/>
          <p:nvPr/>
        </p:nvSpPr>
        <p:spPr>
          <a:xfrm>
            <a:off x="9587870" y="4323685"/>
            <a:ext cx="15660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/>
              <a:t>normal/mild 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2645FC-DF36-863B-4C14-09052C860671}"/>
              </a:ext>
            </a:extLst>
          </p:cNvPr>
          <p:cNvSpPr txBox="1"/>
          <p:nvPr/>
        </p:nvSpPr>
        <p:spPr>
          <a:xfrm>
            <a:off x="9563749" y="2699201"/>
            <a:ext cx="9932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/>
              <a:t>Severe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CDB885-062A-4F8E-0C50-60E96D7CF360}"/>
              </a:ext>
            </a:extLst>
          </p:cNvPr>
          <p:cNvSpPr txBox="1"/>
          <p:nvPr/>
        </p:nvSpPr>
        <p:spPr>
          <a:xfrm>
            <a:off x="8425082" y="431097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0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8E9C64-FC06-F91E-48DE-4960C038C729}"/>
              </a:ext>
            </a:extLst>
          </p:cNvPr>
          <p:cNvSpPr txBox="1"/>
          <p:nvPr/>
        </p:nvSpPr>
        <p:spPr>
          <a:xfrm>
            <a:off x="8425082" y="35109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84286C-B48A-0319-63B3-A819C4FDAFEF}"/>
              </a:ext>
            </a:extLst>
          </p:cNvPr>
          <p:cNvSpPr txBox="1"/>
          <p:nvPr/>
        </p:nvSpPr>
        <p:spPr>
          <a:xfrm>
            <a:off x="8425083" y="276122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2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FEE2BB-7A56-0B7A-6747-0A686F8FC8F0}"/>
              </a:ext>
            </a:extLst>
          </p:cNvPr>
          <p:cNvSpPr txBox="1"/>
          <p:nvPr/>
        </p:nvSpPr>
        <p:spPr>
          <a:xfrm>
            <a:off x="908390" y="5598836"/>
            <a:ext cx="9151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크롭된</a:t>
            </a:r>
            <a:r>
              <a:rPr lang="ko-KR" altLang="en-US" dirty="0"/>
              <a:t> 이미지에 해당하는 디스크의 심각도를 분류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이미지 마다 각 </a:t>
            </a:r>
            <a:r>
              <a:rPr lang="en-US" altLang="ko-KR" dirty="0"/>
              <a:t>level</a:t>
            </a:r>
            <a:r>
              <a:rPr lang="ko-KR" altLang="en-US" dirty="0"/>
              <a:t>에 해당하는 디스크의</a:t>
            </a:r>
            <a:r>
              <a:rPr lang="en-US" altLang="ko-KR" dirty="0"/>
              <a:t> </a:t>
            </a:r>
            <a:r>
              <a:rPr lang="ko-KR" altLang="en-US" dirty="0"/>
              <a:t>심각도</a:t>
            </a:r>
            <a:r>
              <a:rPr lang="en-US" altLang="ko-KR" dirty="0"/>
              <a:t>(severity) data</a:t>
            </a:r>
            <a:r>
              <a:rPr lang="ko-KR" altLang="en-US" dirty="0"/>
              <a:t>를 사용하여 학습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resNet18 model</a:t>
            </a:r>
            <a:r>
              <a:rPr lang="ko-KR" altLang="en-US" dirty="0"/>
              <a:t>를 사용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958232-237E-9FC1-CD37-43854C0736CB}"/>
              </a:ext>
            </a:extLst>
          </p:cNvPr>
          <p:cNvSpPr txBox="1"/>
          <p:nvPr/>
        </p:nvSpPr>
        <p:spPr>
          <a:xfrm>
            <a:off x="4655310" y="4384780"/>
            <a:ext cx="240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Pre-trained resNet18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30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2833"/>
            <a:ext cx="815349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2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Modeling Approach</a:t>
            </a:r>
          </a:p>
        </p:txBody>
      </p:sp>
      <p:pic>
        <p:nvPicPr>
          <p:cNvPr id="3" name="그림 2" descr="모노크롬, 흑백 사진, 흑백이(가) 표시된 사진&#10;&#10;자동 생성된 설명">
            <a:extLst>
              <a:ext uri="{FF2B5EF4-FFF2-40B4-BE49-F238E27FC236}">
                <a16:creationId xmlns:a16="http://schemas.microsoft.com/office/drawing/2014/main" id="{1117756E-D7F3-6BE8-CEC6-2161626F1A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67" y="3429000"/>
            <a:ext cx="1202247" cy="1202247"/>
          </a:xfrm>
          <a:prstGeom prst="rect">
            <a:avLst/>
          </a:prstGeom>
        </p:spPr>
      </p:pic>
      <p:pic>
        <p:nvPicPr>
          <p:cNvPr id="4" name="그림 3" descr="흑백, 모노크롬, 부츠, 신발류이(가) 표시된 사진&#10;&#10;자동 생성된 설명">
            <a:extLst>
              <a:ext uri="{FF2B5EF4-FFF2-40B4-BE49-F238E27FC236}">
                <a16:creationId xmlns:a16="http://schemas.microsoft.com/office/drawing/2014/main" id="{C4817F4D-5ABB-BAE5-2925-C0DF6D8C5E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96" y="5001001"/>
            <a:ext cx="1202247" cy="1202247"/>
          </a:xfrm>
          <a:prstGeom prst="rect">
            <a:avLst/>
          </a:prstGeom>
        </p:spPr>
      </p:pic>
      <p:pic>
        <p:nvPicPr>
          <p:cNvPr id="5" name="그림 4" descr="흑백, 예술, 스크린샷, 모노크롬이(가) 표시된 사진&#10;&#10;자동 생성된 설명">
            <a:extLst>
              <a:ext uri="{FF2B5EF4-FFF2-40B4-BE49-F238E27FC236}">
                <a16:creationId xmlns:a16="http://schemas.microsoft.com/office/drawing/2014/main" id="{7BA16D30-A4C7-01BE-A6C2-5F824F2D4E3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84" y="1857000"/>
            <a:ext cx="1202246" cy="12022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54D8B5-06A9-8E16-815D-9ECC8A6E2F3C}"/>
              </a:ext>
            </a:extLst>
          </p:cNvPr>
          <p:cNvSpPr txBox="1"/>
          <p:nvPr/>
        </p:nvSpPr>
        <p:spPr>
          <a:xfrm>
            <a:off x="654422" y="3059246"/>
            <a:ext cx="13953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Sagittal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T1</a:t>
            </a:r>
            <a:r>
              <a:rPr kumimoji="0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 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BFDB7-92DA-C25F-C44C-97B5F5FB32A5}"/>
              </a:ext>
            </a:extLst>
          </p:cNvPr>
          <p:cNvSpPr txBox="1"/>
          <p:nvPr/>
        </p:nvSpPr>
        <p:spPr>
          <a:xfrm>
            <a:off x="794112" y="4631247"/>
            <a:ext cx="12556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Axial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T2</a:t>
            </a:r>
            <a:r>
              <a:rPr kumimoji="0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E20E38-4938-7C99-7F96-3CB9F55D75F1}"/>
              </a:ext>
            </a:extLst>
          </p:cNvPr>
          <p:cNvSpPr txBox="1"/>
          <p:nvPr/>
        </p:nvSpPr>
        <p:spPr>
          <a:xfrm>
            <a:off x="557629" y="6203248"/>
            <a:ext cx="17286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Sagittal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T2/STIR</a:t>
            </a:r>
            <a:r>
              <a:rPr kumimoji="0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 </a:t>
            </a:r>
            <a:endParaRPr lang="ko-KR" altLang="en-US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518E33-77D0-EB47-9048-18C0890C82F6}"/>
              </a:ext>
            </a:extLst>
          </p:cNvPr>
          <p:cNvSpPr/>
          <p:nvPr/>
        </p:nvSpPr>
        <p:spPr>
          <a:xfrm>
            <a:off x="2796625" y="1982672"/>
            <a:ext cx="2490078" cy="1098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Sagittal T1 Key point </a:t>
            </a:r>
          </a:p>
          <a:p>
            <a:pPr algn="ctr"/>
            <a:r>
              <a:rPr lang="en-US" altLang="ko-KR" sz="1800" dirty="0"/>
              <a:t>detection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34C150-E9BC-9C21-2CFD-57792F48859F}"/>
              </a:ext>
            </a:extLst>
          </p:cNvPr>
          <p:cNvSpPr/>
          <p:nvPr/>
        </p:nvSpPr>
        <p:spPr>
          <a:xfrm>
            <a:off x="2796625" y="3480958"/>
            <a:ext cx="2490078" cy="1098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Axial T2 Key point </a:t>
            </a:r>
          </a:p>
          <a:p>
            <a:pPr algn="ctr"/>
            <a:r>
              <a:rPr lang="en-US" altLang="ko-KR" sz="1800" dirty="0"/>
              <a:t>detection</a:t>
            </a:r>
            <a:r>
              <a:rPr lang="en-US" altLang="ko-KR" dirty="0"/>
              <a:t> model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7F32A5-36A3-5F4C-D5FA-C728BE3518FD}"/>
              </a:ext>
            </a:extLst>
          </p:cNvPr>
          <p:cNvSpPr/>
          <p:nvPr/>
        </p:nvSpPr>
        <p:spPr>
          <a:xfrm>
            <a:off x="2796625" y="5052959"/>
            <a:ext cx="2490078" cy="1098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Sagittal T2/STIR</a:t>
            </a:r>
          </a:p>
          <a:p>
            <a:pPr algn="ctr"/>
            <a:r>
              <a:rPr lang="en-US" altLang="ko-KR" dirty="0"/>
              <a:t>Key point </a:t>
            </a:r>
          </a:p>
          <a:p>
            <a:pPr algn="ctr"/>
            <a:r>
              <a:rPr lang="en-US" altLang="ko-KR" sz="1800" dirty="0"/>
              <a:t>detection</a:t>
            </a:r>
            <a:r>
              <a:rPr lang="en-US" altLang="ko-KR" dirty="0"/>
              <a:t> model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DFB1D6-310D-B2FE-F7B2-ECFEB6CC4A23}"/>
              </a:ext>
            </a:extLst>
          </p:cNvPr>
          <p:cNvSpPr txBox="1"/>
          <p:nvPr/>
        </p:nvSpPr>
        <p:spPr>
          <a:xfrm>
            <a:off x="6579039" y="5417181"/>
            <a:ext cx="4982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종류의 이미지 마다 각자 다른 </a:t>
            </a:r>
            <a:endParaRPr lang="en-US" altLang="ko-KR" dirty="0"/>
          </a:p>
          <a:p>
            <a:r>
              <a:rPr lang="en-US" altLang="ko-KR" dirty="0"/>
              <a:t>Key point detection model </a:t>
            </a:r>
            <a:r>
              <a:rPr lang="ko-KR" altLang="en-US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3803402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2833"/>
            <a:ext cx="815349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2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Modeling Approach</a:t>
            </a:r>
          </a:p>
        </p:txBody>
      </p:sp>
      <p:pic>
        <p:nvPicPr>
          <p:cNvPr id="3" name="그림 2" descr="모노크롬, 흑백 사진, 흑백이(가) 표시된 사진&#10;&#10;자동 생성된 설명">
            <a:extLst>
              <a:ext uri="{FF2B5EF4-FFF2-40B4-BE49-F238E27FC236}">
                <a16:creationId xmlns:a16="http://schemas.microsoft.com/office/drawing/2014/main" id="{1117756E-D7F3-6BE8-CEC6-2161626F1A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67" y="3429000"/>
            <a:ext cx="1202247" cy="1202247"/>
          </a:xfrm>
          <a:prstGeom prst="rect">
            <a:avLst/>
          </a:prstGeom>
        </p:spPr>
      </p:pic>
      <p:pic>
        <p:nvPicPr>
          <p:cNvPr id="4" name="그림 3" descr="흑백, 모노크롬, 부츠, 신발류이(가) 표시된 사진&#10;&#10;자동 생성된 설명">
            <a:extLst>
              <a:ext uri="{FF2B5EF4-FFF2-40B4-BE49-F238E27FC236}">
                <a16:creationId xmlns:a16="http://schemas.microsoft.com/office/drawing/2014/main" id="{C4817F4D-5ABB-BAE5-2925-C0DF6D8C5E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96" y="5001001"/>
            <a:ext cx="1202247" cy="1202247"/>
          </a:xfrm>
          <a:prstGeom prst="rect">
            <a:avLst/>
          </a:prstGeom>
        </p:spPr>
      </p:pic>
      <p:pic>
        <p:nvPicPr>
          <p:cNvPr id="5" name="그림 4" descr="흑백, 예술, 스크린샷, 모노크롬이(가) 표시된 사진&#10;&#10;자동 생성된 설명">
            <a:extLst>
              <a:ext uri="{FF2B5EF4-FFF2-40B4-BE49-F238E27FC236}">
                <a16:creationId xmlns:a16="http://schemas.microsoft.com/office/drawing/2014/main" id="{7BA16D30-A4C7-01BE-A6C2-5F824F2D4E3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84" y="1857000"/>
            <a:ext cx="1202246" cy="12022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54D8B5-06A9-8E16-815D-9ECC8A6E2F3C}"/>
              </a:ext>
            </a:extLst>
          </p:cNvPr>
          <p:cNvSpPr txBox="1"/>
          <p:nvPr/>
        </p:nvSpPr>
        <p:spPr>
          <a:xfrm>
            <a:off x="654422" y="3059246"/>
            <a:ext cx="13953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Sagittal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T1</a:t>
            </a:r>
            <a:r>
              <a:rPr kumimoji="0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 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BFDB7-92DA-C25F-C44C-97B5F5FB32A5}"/>
              </a:ext>
            </a:extLst>
          </p:cNvPr>
          <p:cNvSpPr txBox="1"/>
          <p:nvPr/>
        </p:nvSpPr>
        <p:spPr>
          <a:xfrm>
            <a:off x="794112" y="4631247"/>
            <a:ext cx="12556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Axial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T2</a:t>
            </a:r>
            <a:r>
              <a:rPr kumimoji="0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E20E38-4938-7C99-7F96-3CB9F55D75F1}"/>
              </a:ext>
            </a:extLst>
          </p:cNvPr>
          <p:cNvSpPr txBox="1"/>
          <p:nvPr/>
        </p:nvSpPr>
        <p:spPr>
          <a:xfrm>
            <a:off x="557629" y="6203248"/>
            <a:ext cx="17286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Sagittal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T2/STIR</a:t>
            </a:r>
            <a:r>
              <a:rPr kumimoji="0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 </a:t>
            </a:r>
            <a:endParaRPr lang="ko-KR" altLang="en-US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518E33-77D0-EB47-9048-18C0890C82F6}"/>
              </a:ext>
            </a:extLst>
          </p:cNvPr>
          <p:cNvSpPr/>
          <p:nvPr/>
        </p:nvSpPr>
        <p:spPr>
          <a:xfrm>
            <a:off x="2291564" y="1999482"/>
            <a:ext cx="2149173" cy="9282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Sagittal T1 </a:t>
            </a:r>
          </a:p>
          <a:p>
            <a:pPr algn="ctr"/>
            <a:r>
              <a:rPr lang="en-US" altLang="ko-KR" sz="1600" dirty="0" err="1"/>
              <a:t>keypoint</a:t>
            </a:r>
            <a:r>
              <a:rPr lang="en-US" altLang="ko-KR" sz="1600" dirty="0"/>
              <a:t> detection model</a:t>
            </a:r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34C150-E9BC-9C21-2CFD-57792F48859F}"/>
              </a:ext>
            </a:extLst>
          </p:cNvPr>
          <p:cNvSpPr/>
          <p:nvPr/>
        </p:nvSpPr>
        <p:spPr>
          <a:xfrm>
            <a:off x="2291564" y="3497768"/>
            <a:ext cx="2149173" cy="9282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Axial T2 Key point </a:t>
            </a:r>
          </a:p>
          <a:p>
            <a:pPr algn="ctr"/>
            <a:r>
              <a:rPr lang="en-US" altLang="ko-KR" sz="1600" dirty="0"/>
              <a:t>detection model</a:t>
            </a:r>
            <a:endParaRPr lang="ko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7F32A5-36A3-5F4C-D5FA-C728BE3518FD}"/>
              </a:ext>
            </a:extLst>
          </p:cNvPr>
          <p:cNvSpPr/>
          <p:nvPr/>
        </p:nvSpPr>
        <p:spPr>
          <a:xfrm>
            <a:off x="2291564" y="5069769"/>
            <a:ext cx="2149173" cy="9282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Sagittal T2/STIR</a:t>
            </a:r>
          </a:p>
          <a:p>
            <a:pPr algn="ctr"/>
            <a:r>
              <a:rPr lang="en-US" altLang="ko-KR" sz="1600" dirty="0"/>
              <a:t>Key point </a:t>
            </a:r>
          </a:p>
          <a:p>
            <a:pPr algn="ctr"/>
            <a:r>
              <a:rPr lang="en-US" altLang="ko-KR" sz="1600" dirty="0"/>
              <a:t>detection model</a:t>
            </a:r>
            <a:endParaRPr lang="ko-KR" altLang="en-US" sz="1600" dirty="0"/>
          </a:p>
        </p:txBody>
      </p:sp>
      <p:pic>
        <p:nvPicPr>
          <p:cNvPr id="13" name="그림 12" descr="흑백, 예술, 스크린샷, 모노크롬이(가) 표시된 사진&#10;&#10;자동 생성된 설명">
            <a:extLst>
              <a:ext uri="{FF2B5EF4-FFF2-40B4-BE49-F238E27FC236}">
                <a16:creationId xmlns:a16="http://schemas.microsoft.com/office/drawing/2014/main" id="{176014C0-CA7F-8F23-2027-C6F4BFCFFD1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5" t="16189" r="39152" b="65916"/>
          <a:stretch/>
        </p:blipFill>
        <p:spPr>
          <a:xfrm>
            <a:off x="4849182" y="2096806"/>
            <a:ext cx="363701" cy="3247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D51B39-F6A2-9F0E-3E42-07548A69DF96}"/>
              </a:ext>
            </a:extLst>
          </p:cNvPr>
          <p:cNvSpPr txBox="1"/>
          <p:nvPr/>
        </p:nvSpPr>
        <p:spPr>
          <a:xfrm>
            <a:off x="4719547" y="1757234"/>
            <a:ext cx="833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L1/L2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F4EE47-172E-DF27-D360-F33E36663F4C}"/>
              </a:ext>
            </a:extLst>
          </p:cNvPr>
          <p:cNvSpPr txBox="1"/>
          <p:nvPr/>
        </p:nvSpPr>
        <p:spPr>
          <a:xfrm>
            <a:off x="5283600" y="1757233"/>
            <a:ext cx="833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L2/L3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E1A41C-1DC1-53AE-E4F2-CDEFB783324C}"/>
              </a:ext>
            </a:extLst>
          </p:cNvPr>
          <p:cNvSpPr txBox="1"/>
          <p:nvPr/>
        </p:nvSpPr>
        <p:spPr>
          <a:xfrm>
            <a:off x="5787911" y="1756059"/>
            <a:ext cx="833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L3/L4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2C1079-3DD7-93D7-3840-A4C5928968E3}"/>
              </a:ext>
            </a:extLst>
          </p:cNvPr>
          <p:cNvSpPr txBox="1"/>
          <p:nvPr/>
        </p:nvSpPr>
        <p:spPr>
          <a:xfrm>
            <a:off x="5048094" y="2810144"/>
            <a:ext cx="833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L4/L5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9123D3-EF90-2495-9908-7FD82E24644B}"/>
              </a:ext>
            </a:extLst>
          </p:cNvPr>
          <p:cNvSpPr txBox="1"/>
          <p:nvPr/>
        </p:nvSpPr>
        <p:spPr>
          <a:xfrm>
            <a:off x="5564106" y="2810143"/>
            <a:ext cx="92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L5/S1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23" name="그림 22" descr="흑백, 예술, 스크린샷, 모노크롬이(가) 표시된 사진&#10;&#10;자동 생성된 설명">
            <a:extLst>
              <a:ext uri="{FF2B5EF4-FFF2-40B4-BE49-F238E27FC236}">
                <a16:creationId xmlns:a16="http://schemas.microsoft.com/office/drawing/2014/main" id="{81F27280-0E6B-4A10-1F44-BEA1EB9A2A1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5" t="16189" r="39152" b="65916"/>
          <a:stretch/>
        </p:blipFill>
        <p:spPr>
          <a:xfrm>
            <a:off x="5193081" y="2476476"/>
            <a:ext cx="363701" cy="324732"/>
          </a:xfrm>
          <a:prstGeom prst="rect">
            <a:avLst/>
          </a:prstGeom>
        </p:spPr>
      </p:pic>
      <p:pic>
        <p:nvPicPr>
          <p:cNvPr id="24" name="그림 23" descr="흑백, 예술, 스크린샷, 모노크롬이(가) 표시된 사진&#10;&#10;자동 생성된 설명">
            <a:extLst>
              <a:ext uri="{FF2B5EF4-FFF2-40B4-BE49-F238E27FC236}">
                <a16:creationId xmlns:a16="http://schemas.microsoft.com/office/drawing/2014/main" id="{69C04D4C-D740-6221-BBD3-88159514914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5" t="16189" r="39152" b="65916"/>
          <a:stretch/>
        </p:blipFill>
        <p:spPr>
          <a:xfrm>
            <a:off x="5700287" y="2476476"/>
            <a:ext cx="363701" cy="324732"/>
          </a:xfrm>
          <a:prstGeom prst="rect">
            <a:avLst/>
          </a:prstGeom>
        </p:spPr>
      </p:pic>
      <p:pic>
        <p:nvPicPr>
          <p:cNvPr id="25" name="그림 24" descr="흑백, 예술, 스크린샷, 모노크롬이(가) 표시된 사진&#10;&#10;자동 생성된 설명">
            <a:extLst>
              <a:ext uri="{FF2B5EF4-FFF2-40B4-BE49-F238E27FC236}">
                <a16:creationId xmlns:a16="http://schemas.microsoft.com/office/drawing/2014/main" id="{74D17BA7-50F7-BDBB-1BC6-65F18F51977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5" t="16189" r="39152" b="65916"/>
          <a:stretch/>
        </p:blipFill>
        <p:spPr>
          <a:xfrm>
            <a:off x="5371069" y="2080538"/>
            <a:ext cx="363701" cy="324732"/>
          </a:xfrm>
          <a:prstGeom prst="rect">
            <a:avLst/>
          </a:prstGeom>
        </p:spPr>
      </p:pic>
      <p:pic>
        <p:nvPicPr>
          <p:cNvPr id="26" name="그림 25" descr="흑백, 예술, 스크린샷, 모노크롬이(가) 표시된 사진&#10;&#10;자동 생성된 설명">
            <a:extLst>
              <a:ext uri="{FF2B5EF4-FFF2-40B4-BE49-F238E27FC236}">
                <a16:creationId xmlns:a16="http://schemas.microsoft.com/office/drawing/2014/main" id="{81A4EE4B-DED2-3FDA-B78A-819241DDD9F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5" t="16189" r="39152" b="65916"/>
          <a:stretch/>
        </p:blipFill>
        <p:spPr>
          <a:xfrm>
            <a:off x="5932182" y="2078200"/>
            <a:ext cx="363701" cy="324732"/>
          </a:xfrm>
          <a:prstGeom prst="rect">
            <a:avLst/>
          </a:prstGeom>
        </p:spPr>
      </p:pic>
      <p:pic>
        <p:nvPicPr>
          <p:cNvPr id="27" name="그림 26" descr="흑백, 예술, 스크린샷, 모노크롬이(가) 표시된 사진&#10;&#10;자동 생성된 설명">
            <a:extLst>
              <a:ext uri="{FF2B5EF4-FFF2-40B4-BE49-F238E27FC236}">
                <a16:creationId xmlns:a16="http://schemas.microsoft.com/office/drawing/2014/main" id="{69FDE3A6-A8A5-8DCA-A8BE-E7614F3CAB2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5" t="16189" r="39152" b="65916"/>
          <a:stretch/>
        </p:blipFill>
        <p:spPr>
          <a:xfrm>
            <a:off x="4929952" y="3669542"/>
            <a:ext cx="363701" cy="32473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6078468-A664-0065-742F-67CE6487C79C}"/>
              </a:ext>
            </a:extLst>
          </p:cNvPr>
          <p:cNvSpPr txBox="1"/>
          <p:nvPr/>
        </p:nvSpPr>
        <p:spPr>
          <a:xfrm>
            <a:off x="4800317" y="3329970"/>
            <a:ext cx="833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L1/L2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2DAFBC-C058-35EB-15E4-667E082A2430}"/>
              </a:ext>
            </a:extLst>
          </p:cNvPr>
          <p:cNvSpPr txBox="1"/>
          <p:nvPr/>
        </p:nvSpPr>
        <p:spPr>
          <a:xfrm>
            <a:off x="5364370" y="3329969"/>
            <a:ext cx="833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L2/L3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E7ED8D-5681-3FCC-928D-8F3CFF5783E6}"/>
              </a:ext>
            </a:extLst>
          </p:cNvPr>
          <p:cNvSpPr txBox="1"/>
          <p:nvPr/>
        </p:nvSpPr>
        <p:spPr>
          <a:xfrm>
            <a:off x="5868681" y="3328795"/>
            <a:ext cx="833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L3/L4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8D50EA-CA95-1FD6-EA3D-18F6CDEEC9B3}"/>
              </a:ext>
            </a:extLst>
          </p:cNvPr>
          <p:cNvSpPr txBox="1"/>
          <p:nvPr/>
        </p:nvSpPr>
        <p:spPr>
          <a:xfrm>
            <a:off x="5128864" y="4382880"/>
            <a:ext cx="833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L4/L5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8D65D7-BCF0-4F5F-FE1C-4F3417A8F783}"/>
              </a:ext>
            </a:extLst>
          </p:cNvPr>
          <p:cNvSpPr txBox="1"/>
          <p:nvPr/>
        </p:nvSpPr>
        <p:spPr>
          <a:xfrm>
            <a:off x="5644876" y="4382879"/>
            <a:ext cx="92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L5/S1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33" name="그림 32" descr="흑백, 예술, 스크린샷, 모노크롬이(가) 표시된 사진&#10;&#10;자동 생성된 설명">
            <a:extLst>
              <a:ext uri="{FF2B5EF4-FFF2-40B4-BE49-F238E27FC236}">
                <a16:creationId xmlns:a16="http://schemas.microsoft.com/office/drawing/2014/main" id="{CFFC097D-F321-2D0A-7497-6ED8F9373E8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5" t="16189" r="39152" b="65916"/>
          <a:stretch/>
        </p:blipFill>
        <p:spPr>
          <a:xfrm>
            <a:off x="5273851" y="4049212"/>
            <a:ext cx="363701" cy="324732"/>
          </a:xfrm>
          <a:prstGeom prst="rect">
            <a:avLst/>
          </a:prstGeom>
        </p:spPr>
      </p:pic>
      <p:pic>
        <p:nvPicPr>
          <p:cNvPr id="34" name="그림 33" descr="흑백, 예술, 스크린샷, 모노크롬이(가) 표시된 사진&#10;&#10;자동 생성된 설명">
            <a:extLst>
              <a:ext uri="{FF2B5EF4-FFF2-40B4-BE49-F238E27FC236}">
                <a16:creationId xmlns:a16="http://schemas.microsoft.com/office/drawing/2014/main" id="{06EEC11C-89AD-E2D0-157E-F578444F9CE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5" t="16189" r="39152" b="65916"/>
          <a:stretch/>
        </p:blipFill>
        <p:spPr>
          <a:xfrm>
            <a:off x="5781057" y="4049212"/>
            <a:ext cx="363701" cy="324732"/>
          </a:xfrm>
          <a:prstGeom prst="rect">
            <a:avLst/>
          </a:prstGeom>
        </p:spPr>
      </p:pic>
      <p:pic>
        <p:nvPicPr>
          <p:cNvPr id="35" name="그림 34" descr="흑백, 예술, 스크린샷, 모노크롬이(가) 표시된 사진&#10;&#10;자동 생성된 설명">
            <a:extLst>
              <a:ext uri="{FF2B5EF4-FFF2-40B4-BE49-F238E27FC236}">
                <a16:creationId xmlns:a16="http://schemas.microsoft.com/office/drawing/2014/main" id="{F7ED6F6C-4DA1-8EFB-8144-8DBD9A29B7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5" t="16189" r="39152" b="65916"/>
          <a:stretch/>
        </p:blipFill>
        <p:spPr>
          <a:xfrm>
            <a:off x="5451839" y="3653274"/>
            <a:ext cx="363701" cy="324732"/>
          </a:xfrm>
          <a:prstGeom prst="rect">
            <a:avLst/>
          </a:prstGeom>
        </p:spPr>
      </p:pic>
      <p:pic>
        <p:nvPicPr>
          <p:cNvPr id="36" name="그림 35" descr="흑백, 예술, 스크린샷, 모노크롬이(가) 표시된 사진&#10;&#10;자동 생성된 설명">
            <a:extLst>
              <a:ext uri="{FF2B5EF4-FFF2-40B4-BE49-F238E27FC236}">
                <a16:creationId xmlns:a16="http://schemas.microsoft.com/office/drawing/2014/main" id="{ABA12D79-B42B-A6DF-49C5-5CA4A3D98B2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5" t="16189" r="39152" b="65916"/>
          <a:stretch/>
        </p:blipFill>
        <p:spPr>
          <a:xfrm>
            <a:off x="6012952" y="3650936"/>
            <a:ext cx="363701" cy="324732"/>
          </a:xfrm>
          <a:prstGeom prst="rect">
            <a:avLst/>
          </a:prstGeom>
        </p:spPr>
      </p:pic>
      <p:pic>
        <p:nvPicPr>
          <p:cNvPr id="37" name="그림 36" descr="흑백, 예술, 스크린샷, 모노크롬이(가) 표시된 사진&#10;&#10;자동 생성된 설명">
            <a:extLst>
              <a:ext uri="{FF2B5EF4-FFF2-40B4-BE49-F238E27FC236}">
                <a16:creationId xmlns:a16="http://schemas.microsoft.com/office/drawing/2014/main" id="{7B6A2827-FB1C-44F5-86FB-9A993DE8EFF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5" t="16189" r="39152" b="65916"/>
          <a:stretch/>
        </p:blipFill>
        <p:spPr>
          <a:xfrm>
            <a:off x="4985363" y="5189743"/>
            <a:ext cx="363701" cy="32473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B47D054-0DF1-6B9B-B677-FE53387FF089}"/>
              </a:ext>
            </a:extLst>
          </p:cNvPr>
          <p:cNvSpPr txBox="1"/>
          <p:nvPr/>
        </p:nvSpPr>
        <p:spPr>
          <a:xfrm>
            <a:off x="4855728" y="4850171"/>
            <a:ext cx="833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L1/L2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952A2A-2311-EA57-0793-128B699045E1}"/>
              </a:ext>
            </a:extLst>
          </p:cNvPr>
          <p:cNvSpPr txBox="1"/>
          <p:nvPr/>
        </p:nvSpPr>
        <p:spPr>
          <a:xfrm>
            <a:off x="5419781" y="4850170"/>
            <a:ext cx="833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L2/L3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137F4E-4B54-06F2-3DFF-13F37C06BFEA}"/>
              </a:ext>
            </a:extLst>
          </p:cNvPr>
          <p:cNvSpPr txBox="1"/>
          <p:nvPr/>
        </p:nvSpPr>
        <p:spPr>
          <a:xfrm>
            <a:off x="5924092" y="4848996"/>
            <a:ext cx="833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L3/L4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8076EA-7E60-3463-C405-77ACC70AF3B9}"/>
              </a:ext>
            </a:extLst>
          </p:cNvPr>
          <p:cNvSpPr txBox="1"/>
          <p:nvPr/>
        </p:nvSpPr>
        <p:spPr>
          <a:xfrm>
            <a:off x="5184275" y="5903081"/>
            <a:ext cx="833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L4/L5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30004E-5E77-ADB1-4C97-EBF6EDE4943C}"/>
              </a:ext>
            </a:extLst>
          </p:cNvPr>
          <p:cNvSpPr txBox="1"/>
          <p:nvPr/>
        </p:nvSpPr>
        <p:spPr>
          <a:xfrm>
            <a:off x="5700287" y="5903080"/>
            <a:ext cx="92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L5/S1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43" name="그림 42" descr="흑백, 예술, 스크린샷, 모노크롬이(가) 표시된 사진&#10;&#10;자동 생성된 설명">
            <a:extLst>
              <a:ext uri="{FF2B5EF4-FFF2-40B4-BE49-F238E27FC236}">
                <a16:creationId xmlns:a16="http://schemas.microsoft.com/office/drawing/2014/main" id="{FD1F6AED-E3EF-88DB-86A5-9E95E1361CF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5" t="16189" r="39152" b="65916"/>
          <a:stretch/>
        </p:blipFill>
        <p:spPr>
          <a:xfrm>
            <a:off x="5329262" y="5569413"/>
            <a:ext cx="363701" cy="324732"/>
          </a:xfrm>
          <a:prstGeom prst="rect">
            <a:avLst/>
          </a:prstGeom>
        </p:spPr>
      </p:pic>
      <p:pic>
        <p:nvPicPr>
          <p:cNvPr id="44" name="그림 43" descr="흑백, 예술, 스크린샷, 모노크롬이(가) 표시된 사진&#10;&#10;자동 생성된 설명">
            <a:extLst>
              <a:ext uri="{FF2B5EF4-FFF2-40B4-BE49-F238E27FC236}">
                <a16:creationId xmlns:a16="http://schemas.microsoft.com/office/drawing/2014/main" id="{728ACB16-1390-0BD6-3751-4C0B9826160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5" t="16189" r="39152" b="65916"/>
          <a:stretch/>
        </p:blipFill>
        <p:spPr>
          <a:xfrm>
            <a:off x="5836468" y="5569413"/>
            <a:ext cx="363701" cy="324732"/>
          </a:xfrm>
          <a:prstGeom prst="rect">
            <a:avLst/>
          </a:prstGeom>
        </p:spPr>
      </p:pic>
      <p:pic>
        <p:nvPicPr>
          <p:cNvPr id="45" name="그림 44" descr="흑백, 예술, 스크린샷, 모노크롬이(가) 표시된 사진&#10;&#10;자동 생성된 설명">
            <a:extLst>
              <a:ext uri="{FF2B5EF4-FFF2-40B4-BE49-F238E27FC236}">
                <a16:creationId xmlns:a16="http://schemas.microsoft.com/office/drawing/2014/main" id="{8C7C9E5B-F012-C219-4D4C-64A131855B1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5" t="16189" r="39152" b="65916"/>
          <a:stretch/>
        </p:blipFill>
        <p:spPr>
          <a:xfrm>
            <a:off x="5507250" y="5173475"/>
            <a:ext cx="363701" cy="324732"/>
          </a:xfrm>
          <a:prstGeom prst="rect">
            <a:avLst/>
          </a:prstGeom>
        </p:spPr>
      </p:pic>
      <p:pic>
        <p:nvPicPr>
          <p:cNvPr id="46" name="그림 45" descr="흑백, 예술, 스크린샷, 모노크롬이(가) 표시된 사진&#10;&#10;자동 생성된 설명">
            <a:extLst>
              <a:ext uri="{FF2B5EF4-FFF2-40B4-BE49-F238E27FC236}">
                <a16:creationId xmlns:a16="http://schemas.microsoft.com/office/drawing/2014/main" id="{27768AD1-7D79-2E2A-63DF-B8FD9F50870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5" t="16189" r="39152" b="65916"/>
          <a:stretch/>
        </p:blipFill>
        <p:spPr>
          <a:xfrm>
            <a:off x="6068363" y="5171137"/>
            <a:ext cx="363701" cy="324732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F8723AC1-317D-5B9B-0184-F322F9C18810}"/>
              </a:ext>
            </a:extLst>
          </p:cNvPr>
          <p:cNvSpPr/>
          <p:nvPr/>
        </p:nvSpPr>
        <p:spPr>
          <a:xfrm>
            <a:off x="6773742" y="1954447"/>
            <a:ext cx="2061612" cy="9282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Sagittal T1 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Classifier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C10069A-FB92-0AA9-A64C-2A8074F79CEB}"/>
              </a:ext>
            </a:extLst>
          </p:cNvPr>
          <p:cNvSpPr/>
          <p:nvPr/>
        </p:nvSpPr>
        <p:spPr>
          <a:xfrm>
            <a:off x="6854528" y="3506655"/>
            <a:ext cx="2061612" cy="9282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Axial T2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Classifier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DEF9FAB-4AE4-DADC-DB0E-1B9F8EFEEBE9}"/>
              </a:ext>
            </a:extLst>
          </p:cNvPr>
          <p:cNvSpPr/>
          <p:nvPr/>
        </p:nvSpPr>
        <p:spPr>
          <a:xfrm>
            <a:off x="6892293" y="5050352"/>
            <a:ext cx="2061612" cy="9282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Sagittal T2/STIR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Classifier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7627B15-C776-9A75-24B2-B64AA1D5DC43}"/>
              </a:ext>
            </a:extLst>
          </p:cNvPr>
          <p:cNvSpPr txBox="1"/>
          <p:nvPr/>
        </p:nvSpPr>
        <p:spPr>
          <a:xfrm>
            <a:off x="10535492" y="2286923"/>
            <a:ext cx="791085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dirty="0"/>
              <a:t>Moderate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E380ABE-8096-9541-9006-0C6CE809FE66}"/>
              </a:ext>
            </a:extLst>
          </p:cNvPr>
          <p:cNvSpPr txBox="1"/>
          <p:nvPr/>
        </p:nvSpPr>
        <p:spPr>
          <a:xfrm>
            <a:off x="10535492" y="2548533"/>
            <a:ext cx="937324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dirty="0"/>
              <a:t>normal/mild </a:t>
            </a:r>
            <a:endParaRPr lang="ko-KR" altLang="en-US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79F2108-222B-5290-15DC-DF8E0768C80B}"/>
              </a:ext>
            </a:extLst>
          </p:cNvPr>
          <p:cNvSpPr txBox="1"/>
          <p:nvPr/>
        </p:nvSpPr>
        <p:spPr>
          <a:xfrm>
            <a:off x="10535492" y="2025313"/>
            <a:ext cx="688771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dirty="0"/>
              <a:t>Severe</a:t>
            </a:r>
            <a:endParaRPr lang="ko-KR" alt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3C49308-0AFC-0F07-EDAD-6D8CA70543C6}"/>
              </a:ext>
            </a:extLst>
          </p:cNvPr>
          <p:cNvSpPr txBox="1"/>
          <p:nvPr/>
        </p:nvSpPr>
        <p:spPr>
          <a:xfrm>
            <a:off x="9730678" y="2529900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Class 0</a:t>
            </a:r>
            <a:endParaRPr lang="ko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502D1C-9AB8-DA7F-AF4D-254B2AF6ADAD}"/>
              </a:ext>
            </a:extLst>
          </p:cNvPr>
          <p:cNvSpPr txBox="1"/>
          <p:nvPr/>
        </p:nvSpPr>
        <p:spPr>
          <a:xfrm>
            <a:off x="9730678" y="2286923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Class 1</a:t>
            </a:r>
            <a:endParaRPr lang="ko-KR" alt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E3E9779-1093-BA2B-A39B-3841C4AB0686}"/>
              </a:ext>
            </a:extLst>
          </p:cNvPr>
          <p:cNvSpPr txBox="1"/>
          <p:nvPr/>
        </p:nvSpPr>
        <p:spPr>
          <a:xfrm>
            <a:off x="9730679" y="2025313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Class 2</a:t>
            </a:r>
            <a:endParaRPr lang="ko-KR" alt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866F04-F5F8-1795-DAA7-FF9C8530140B}"/>
              </a:ext>
            </a:extLst>
          </p:cNvPr>
          <p:cNvSpPr txBox="1"/>
          <p:nvPr/>
        </p:nvSpPr>
        <p:spPr>
          <a:xfrm>
            <a:off x="10609955" y="3856092"/>
            <a:ext cx="791085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dirty="0"/>
              <a:t>Moderate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E5AA162-1DE4-EF5D-AED3-479E20617315}"/>
              </a:ext>
            </a:extLst>
          </p:cNvPr>
          <p:cNvSpPr txBox="1"/>
          <p:nvPr/>
        </p:nvSpPr>
        <p:spPr>
          <a:xfrm>
            <a:off x="10609955" y="4117702"/>
            <a:ext cx="937324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dirty="0"/>
              <a:t>normal/mild </a:t>
            </a:r>
            <a:endParaRPr lang="ko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6C4052A-3F5F-E55F-E9F9-D3579CD88F6E}"/>
              </a:ext>
            </a:extLst>
          </p:cNvPr>
          <p:cNvSpPr txBox="1"/>
          <p:nvPr/>
        </p:nvSpPr>
        <p:spPr>
          <a:xfrm>
            <a:off x="10609955" y="3594482"/>
            <a:ext cx="688771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dirty="0"/>
              <a:t>Severe</a:t>
            </a:r>
            <a:endParaRPr lang="ko-KR" altLang="en-US" sz="11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1BE413E-88D3-766C-C3CD-7C428DA19E1F}"/>
              </a:ext>
            </a:extLst>
          </p:cNvPr>
          <p:cNvSpPr txBox="1"/>
          <p:nvPr/>
        </p:nvSpPr>
        <p:spPr>
          <a:xfrm>
            <a:off x="9805141" y="4099069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Class 0</a:t>
            </a:r>
            <a:endParaRPr lang="ko-KR" altLang="en-US" sz="1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04FF206-5D9D-BBD3-2023-6A73DE5A1DC6}"/>
              </a:ext>
            </a:extLst>
          </p:cNvPr>
          <p:cNvSpPr txBox="1"/>
          <p:nvPr/>
        </p:nvSpPr>
        <p:spPr>
          <a:xfrm>
            <a:off x="9805141" y="3856092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Class 1</a:t>
            </a:r>
            <a:endParaRPr lang="ko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F35195-C400-B83D-E561-0654476D9A0C}"/>
              </a:ext>
            </a:extLst>
          </p:cNvPr>
          <p:cNvSpPr txBox="1"/>
          <p:nvPr/>
        </p:nvSpPr>
        <p:spPr>
          <a:xfrm>
            <a:off x="9805142" y="3594482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Class 2</a:t>
            </a:r>
            <a:endParaRPr lang="ko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4A7DCF7-7702-A993-5ED5-25F03FE449DB}"/>
              </a:ext>
            </a:extLst>
          </p:cNvPr>
          <p:cNvSpPr txBox="1"/>
          <p:nvPr/>
        </p:nvSpPr>
        <p:spPr>
          <a:xfrm>
            <a:off x="10609955" y="5382946"/>
            <a:ext cx="791085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dirty="0"/>
              <a:t>Moderate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6BE13B-A2FF-35E6-718E-5EE00F0C83C1}"/>
              </a:ext>
            </a:extLst>
          </p:cNvPr>
          <p:cNvSpPr txBox="1"/>
          <p:nvPr/>
        </p:nvSpPr>
        <p:spPr>
          <a:xfrm>
            <a:off x="10609955" y="5644556"/>
            <a:ext cx="937324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dirty="0"/>
              <a:t>normal/mild </a:t>
            </a:r>
            <a:endParaRPr lang="ko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10F965-D61F-183A-8B40-906E41F18760}"/>
              </a:ext>
            </a:extLst>
          </p:cNvPr>
          <p:cNvSpPr txBox="1"/>
          <p:nvPr/>
        </p:nvSpPr>
        <p:spPr>
          <a:xfrm>
            <a:off x="10609955" y="5121336"/>
            <a:ext cx="688771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dirty="0"/>
              <a:t>Severe</a:t>
            </a:r>
            <a:endParaRPr lang="ko-KR" alt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33E15F-FC99-6C76-2A71-40926A38CD03}"/>
              </a:ext>
            </a:extLst>
          </p:cNvPr>
          <p:cNvSpPr txBox="1"/>
          <p:nvPr/>
        </p:nvSpPr>
        <p:spPr>
          <a:xfrm>
            <a:off x="9805141" y="5625923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Class 0</a:t>
            </a:r>
            <a:endParaRPr lang="ko-KR" altLang="en-US" sz="11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F850ACE-0301-D40D-0303-294114919345}"/>
              </a:ext>
            </a:extLst>
          </p:cNvPr>
          <p:cNvSpPr txBox="1"/>
          <p:nvPr/>
        </p:nvSpPr>
        <p:spPr>
          <a:xfrm>
            <a:off x="9805141" y="5382946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Class 1</a:t>
            </a:r>
            <a:endParaRPr lang="ko-KR" altLang="en-US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4B398D9-866D-BB8E-6EEB-9C72DC9E78F8}"/>
              </a:ext>
            </a:extLst>
          </p:cNvPr>
          <p:cNvSpPr txBox="1"/>
          <p:nvPr/>
        </p:nvSpPr>
        <p:spPr>
          <a:xfrm>
            <a:off x="9805142" y="5121336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Class 2</a:t>
            </a:r>
            <a:endParaRPr lang="ko-KR" altLang="en-US" sz="11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E189426-94C5-5914-4315-73C34CDADC44}"/>
              </a:ext>
            </a:extLst>
          </p:cNvPr>
          <p:cNvSpPr txBox="1"/>
          <p:nvPr/>
        </p:nvSpPr>
        <p:spPr>
          <a:xfrm>
            <a:off x="9672981" y="6060113"/>
            <a:ext cx="25161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Spinal Canal Stenosis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6BF5EB9-8DC9-6B5D-0C6F-6E136DC647D1}"/>
              </a:ext>
            </a:extLst>
          </p:cNvPr>
          <p:cNvSpPr txBox="1"/>
          <p:nvPr/>
        </p:nvSpPr>
        <p:spPr>
          <a:xfrm>
            <a:off x="9621824" y="2831969"/>
            <a:ext cx="23060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Left/Right Neural </a:t>
            </a:r>
          </a:p>
          <a:p>
            <a:pPr algn="ctr"/>
            <a:r>
              <a:rPr lang="en-US" altLang="ko-KR" sz="1600" dirty="0"/>
              <a:t>Foraminal Narrowing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85E6022-8B07-ECD2-B612-318E6595277A}"/>
              </a:ext>
            </a:extLst>
          </p:cNvPr>
          <p:cNvSpPr txBox="1"/>
          <p:nvPr/>
        </p:nvSpPr>
        <p:spPr>
          <a:xfrm>
            <a:off x="9041341" y="4374979"/>
            <a:ext cx="36400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Left/Right </a:t>
            </a:r>
            <a:r>
              <a:rPr lang="en-US" altLang="ko-KR" sz="1600" dirty="0" err="1"/>
              <a:t>Subarticalur</a:t>
            </a:r>
            <a:endParaRPr lang="en-US" altLang="ko-KR" sz="1600" dirty="0"/>
          </a:p>
          <a:p>
            <a:pPr algn="ctr"/>
            <a:r>
              <a:rPr lang="en-US" altLang="ko-KR" sz="1600" dirty="0"/>
              <a:t> </a:t>
            </a:r>
            <a:r>
              <a:rPr lang="en-US" altLang="ko-KR" sz="1600" dirty="0" err="1"/>
              <a:t>Stempsos</a:t>
            </a:r>
            <a:endParaRPr lang="en-US" altLang="ko-KR" sz="1600" dirty="0"/>
          </a:p>
        </p:txBody>
      </p:sp>
      <p:sp>
        <p:nvSpPr>
          <p:cNvPr id="91" name="화살표: 오른쪽 90">
            <a:extLst>
              <a:ext uri="{FF2B5EF4-FFF2-40B4-BE49-F238E27FC236}">
                <a16:creationId xmlns:a16="http://schemas.microsoft.com/office/drawing/2014/main" id="{24F13222-E3B4-8CFA-0C41-D691A0BECEF5}"/>
              </a:ext>
            </a:extLst>
          </p:cNvPr>
          <p:cNvSpPr/>
          <p:nvPr/>
        </p:nvSpPr>
        <p:spPr>
          <a:xfrm>
            <a:off x="4557567" y="2369012"/>
            <a:ext cx="157655" cy="16088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화살표: 오른쪽 91">
            <a:extLst>
              <a:ext uri="{FF2B5EF4-FFF2-40B4-BE49-F238E27FC236}">
                <a16:creationId xmlns:a16="http://schemas.microsoft.com/office/drawing/2014/main" id="{9DE9ADCA-F07A-7BB5-7A3B-5FC39FC7C1AC}"/>
              </a:ext>
            </a:extLst>
          </p:cNvPr>
          <p:cNvSpPr/>
          <p:nvPr/>
        </p:nvSpPr>
        <p:spPr>
          <a:xfrm>
            <a:off x="6427183" y="2377842"/>
            <a:ext cx="157655" cy="16088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화살표: 오른쪽 92">
            <a:extLst>
              <a:ext uri="{FF2B5EF4-FFF2-40B4-BE49-F238E27FC236}">
                <a16:creationId xmlns:a16="http://schemas.microsoft.com/office/drawing/2014/main" id="{32CED5EA-F2CD-BA92-C47B-A759F970C2A2}"/>
              </a:ext>
            </a:extLst>
          </p:cNvPr>
          <p:cNvSpPr/>
          <p:nvPr/>
        </p:nvSpPr>
        <p:spPr>
          <a:xfrm>
            <a:off x="9234385" y="2382023"/>
            <a:ext cx="157655" cy="16088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화살표: 오른쪽 93">
            <a:extLst>
              <a:ext uri="{FF2B5EF4-FFF2-40B4-BE49-F238E27FC236}">
                <a16:creationId xmlns:a16="http://schemas.microsoft.com/office/drawing/2014/main" id="{266512F0-D3B6-C155-EAD4-80BF6B8E03DA}"/>
              </a:ext>
            </a:extLst>
          </p:cNvPr>
          <p:cNvSpPr/>
          <p:nvPr/>
        </p:nvSpPr>
        <p:spPr>
          <a:xfrm>
            <a:off x="2031506" y="2409113"/>
            <a:ext cx="157655" cy="16088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F2511E81-F243-9829-879C-7CFB97BAB79B}"/>
              </a:ext>
            </a:extLst>
          </p:cNvPr>
          <p:cNvSpPr/>
          <p:nvPr/>
        </p:nvSpPr>
        <p:spPr>
          <a:xfrm>
            <a:off x="2043561" y="3930753"/>
            <a:ext cx="157655" cy="16088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화살표: 오른쪽 95">
            <a:extLst>
              <a:ext uri="{FF2B5EF4-FFF2-40B4-BE49-F238E27FC236}">
                <a16:creationId xmlns:a16="http://schemas.microsoft.com/office/drawing/2014/main" id="{15552D21-8014-E36D-3505-6020B9E9CA47}"/>
              </a:ext>
            </a:extLst>
          </p:cNvPr>
          <p:cNvSpPr/>
          <p:nvPr/>
        </p:nvSpPr>
        <p:spPr>
          <a:xfrm>
            <a:off x="4584414" y="3946428"/>
            <a:ext cx="157655" cy="16088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화살표: 오른쪽 96">
            <a:extLst>
              <a:ext uri="{FF2B5EF4-FFF2-40B4-BE49-F238E27FC236}">
                <a16:creationId xmlns:a16="http://schemas.microsoft.com/office/drawing/2014/main" id="{A846FBD6-3565-3315-6CE9-683B744B1307}"/>
              </a:ext>
            </a:extLst>
          </p:cNvPr>
          <p:cNvSpPr/>
          <p:nvPr/>
        </p:nvSpPr>
        <p:spPr>
          <a:xfrm>
            <a:off x="6520789" y="3937942"/>
            <a:ext cx="157655" cy="16088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화살표: 오른쪽 97">
            <a:extLst>
              <a:ext uri="{FF2B5EF4-FFF2-40B4-BE49-F238E27FC236}">
                <a16:creationId xmlns:a16="http://schemas.microsoft.com/office/drawing/2014/main" id="{91273AC6-620E-BB76-28E8-8CA773BAC81A}"/>
              </a:ext>
            </a:extLst>
          </p:cNvPr>
          <p:cNvSpPr/>
          <p:nvPr/>
        </p:nvSpPr>
        <p:spPr>
          <a:xfrm>
            <a:off x="9202985" y="3968508"/>
            <a:ext cx="157655" cy="16088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화살표: 오른쪽 98">
            <a:extLst>
              <a:ext uri="{FF2B5EF4-FFF2-40B4-BE49-F238E27FC236}">
                <a16:creationId xmlns:a16="http://schemas.microsoft.com/office/drawing/2014/main" id="{734110EC-94FF-FFCA-73C6-EEC9831523C0}"/>
              </a:ext>
            </a:extLst>
          </p:cNvPr>
          <p:cNvSpPr/>
          <p:nvPr/>
        </p:nvSpPr>
        <p:spPr>
          <a:xfrm>
            <a:off x="2054816" y="5502754"/>
            <a:ext cx="157655" cy="16088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화살표: 오른쪽 99">
            <a:extLst>
              <a:ext uri="{FF2B5EF4-FFF2-40B4-BE49-F238E27FC236}">
                <a16:creationId xmlns:a16="http://schemas.microsoft.com/office/drawing/2014/main" id="{1F83F719-99B5-A4F1-36BB-3FC9A48C734E}"/>
              </a:ext>
            </a:extLst>
          </p:cNvPr>
          <p:cNvSpPr/>
          <p:nvPr/>
        </p:nvSpPr>
        <p:spPr>
          <a:xfrm>
            <a:off x="4577185" y="5488969"/>
            <a:ext cx="157655" cy="16088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화살표: 오른쪽 100">
            <a:extLst>
              <a:ext uri="{FF2B5EF4-FFF2-40B4-BE49-F238E27FC236}">
                <a16:creationId xmlns:a16="http://schemas.microsoft.com/office/drawing/2014/main" id="{847912C5-33D2-FE4D-E8F3-0952DB4A1A2F}"/>
              </a:ext>
            </a:extLst>
          </p:cNvPr>
          <p:cNvSpPr/>
          <p:nvPr/>
        </p:nvSpPr>
        <p:spPr>
          <a:xfrm>
            <a:off x="9234385" y="5441236"/>
            <a:ext cx="157655" cy="16088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09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2833"/>
            <a:ext cx="623049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2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spc="-2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8163E48-1573-39B3-623F-51AAEC0B9D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4160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79640" progId="Equation.DSMT4">
                  <p:embed/>
                </p:oleObj>
              </mc:Choice>
              <mc:Fallback>
                <p:oleObj name="Equation" r:id="rId3" imgW="914400" imgH="1796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8163E48-1573-39B3-623F-51AAEC0B9D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41600"/>
                        <a:ext cx="914400" cy="17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EE527EB-D2A1-F295-B96D-EBD625BA7AF3}"/>
              </a:ext>
            </a:extLst>
          </p:cNvPr>
          <p:cNvSpPr txBox="1"/>
          <p:nvPr/>
        </p:nvSpPr>
        <p:spPr>
          <a:xfrm>
            <a:off x="916938" y="1669820"/>
            <a:ext cx="10331165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/>
              <a:t>Introduction : </a:t>
            </a:r>
            <a:r>
              <a:rPr lang="it-IT" altLang="ko-KR" sz="2400" dirty="0"/>
              <a:t>RSNA 2024 Lumbar Spine Degenerative Classification</a:t>
            </a:r>
            <a:r>
              <a:rPr lang="en-US" altLang="ko-KR" sz="2400" dirty="0"/>
              <a:t> </a:t>
            </a:r>
            <a:endParaRPr lang="en-US" altLang="ko-KR" sz="2400" b="1" dirty="0">
              <a:latin typeface="맑은고딕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/>
              <a:t>Data Description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/>
              <a:t>Exploratory Data Analysis (EDA)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/>
              <a:t>Modeling Approach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/>
              <a:t>Model Training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/>
              <a:t>Results and Performance Evaluation</a:t>
            </a:r>
          </a:p>
        </p:txBody>
      </p:sp>
    </p:spTree>
    <p:extLst>
      <p:ext uri="{BB962C8B-B14F-4D97-AF65-F5344CB8AC3E}">
        <p14:creationId xmlns:p14="http://schemas.microsoft.com/office/powerpoint/2010/main" val="4215620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2833"/>
            <a:ext cx="815349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2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Modeling Training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AB50EF-425E-9AF9-1875-CE754D23EDE2}"/>
              </a:ext>
            </a:extLst>
          </p:cNvPr>
          <p:cNvSpPr txBox="1"/>
          <p:nvPr/>
        </p:nvSpPr>
        <p:spPr>
          <a:xfrm>
            <a:off x="1008992" y="1660634"/>
            <a:ext cx="387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Image </a:t>
            </a:r>
            <a:r>
              <a:rPr lang="en-US" altLang="ko-KR" dirty="0" err="1"/>
              <a:t>keypoint</a:t>
            </a:r>
            <a:r>
              <a:rPr lang="en-US" altLang="ko-KR" dirty="0"/>
              <a:t> detection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63ADE6-4966-189D-D9B5-4C68BBC50DC0}"/>
              </a:ext>
            </a:extLst>
          </p:cNvPr>
          <p:cNvSpPr txBox="1"/>
          <p:nvPr/>
        </p:nvSpPr>
        <p:spPr>
          <a:xfrm>
            <a:off x="1008992" y="2146030"/>
            <a:ext cx="101541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모델  </a:t>
            </a:r>
            <a:r>
              <a:rPr lang="en-US" altLang="ko-KR" dirty="0"/>
              <a:t>: resNet50 model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Input : 224 x 224 x 3 image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Output : 10 (5points coordinates)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Optimizer : SGD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Loss : Smooth L1loss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Data : </a:t>
            </a:r>
            <a:r>
              <a:rPr lang="ko-KR" altLang="en-US" dirty="0"/>
              <a:t>각 이미지에 대한 </a:t>
            </a:r>
            <a:r>
              <a:rPr lang="en-US" altLang="ko-KR" dirty="0"/>
              <a:t>5</a:t>
            </a:r>
            <a:r>
              <a:rPr lang="ko-KR" altLang="en-US" dirty="0"/>
              <a:t>개의 점을 정확히 표시한 좌표</a:t>
            </a:r>
            <a:r>
              <a:rPr lang="en-US" altLang="ko-KR" dirty="0"/>
              <a:t>(level coordinate label )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533EEEC-547A-9B5C-6D4B-C2EB96F62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10" y="4579890"/>
            <a:ext cx="8326439" cy="153319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B8C3B69-93AE-A49F-A699-99F9EE30C69E}"/>
              </a:ext>
            </a:extLst>
          </p:cNvPr>
          <p:cNvSpPr txBox="1"/>
          <p:nvPr/>
        </p:nvSpPr>
        <p:spPr>
          <a:xfrm>
            <a:off x="5227687" y="6113087"/>
            <a:ext cx="2144512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Level coordinate</a:t>
            </a:r>
          </a:p>
        </p:txBody>
      </p:sp>
      <p:pic>
        <p:nvPicPr>
          <p:cNvPr id="13314" name="Picture 2" descr="The Annotated ResNet-50. Explaining how ResNet-50 works and why… | by  Suvaditya Mukherjee | Towards Data Science">
            <a:extLst>
              <a:ext uri="{FF2B5EF4-FFF2-40B4-BE49-F238E27FC236}">
                <a16:creationId xmlns:a16="http://schemas.microsoft.com/office/drawing/2014/main" id="{4B866D8B-C4DE-195E-DF85-09DAB4E4D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050" y="1587391"/>
            <a:ext cx="5511871" cy="177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408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2833"/>
            <a:ext cx="815349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2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Modeling Training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AB50EF-425E-9AF9-1875-CE754D23EDE2}"/>
              </a:ext>
            </a:extLst>
          </p:cNvPr>
          <p:cNvSpPr txBox="1"/>
          <p:nvPr/>
        </p:nvSpPr>
        <p:spPr>
          <a:xfrm>
            <a:off x="1008992" y="1660634"/>
            <a:ext cx="450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Lumbar Spine Degenerative Classification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63ADE6-4966-189D-D9B5-4C68BBC50DC0}"/>
              </a:ext>
            </a:extLst>
          </p:cNvPr>
          <p:cNvSpPr txBox="1"/>
          <p:nvPr/>
        </p:nvSpPr>
        <p:spPr>
          <a:xfrm>
            <a:off x="1008992" y="2146030"/>
            <a:ext cx="101541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모델  </a:t>
            </a:r>
            <a:r>
              <a:rPr lang="en-US" altLang="ko-KR" dirty="0"/>
              <a:t>: resNet18 model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Input : 224 x 224 x 3 image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Output : 3 (3class)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Optimizer : SGD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Loss : </a:t>
            </a:r>
            <a:r>
              <a:rPr lang="en-US" altLang="ko-KR" dirty="0" err="1"/>
              <a:t>CrossEntropy</a:t>
            </a:r>
            <a:r>
              <a:rPr lang="en-US" altLang="ko-KR" dirty="0"/>
              <a:t> loss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Data : </a:t>
            </a:r>
            <a:r>
              <a:rPr lang="ko-KR" altLang="en-US" dirty="0"/>
              <a:t>각 이미지에 대한 심각도</a:t>
            </a:r>
            <a:r>
              <a:rPr lang="en-US" altLang="ko-KR" dirty="0"/>
              <a:t>(Severity) </a:t>
            </a:r>
            <a:r>
              <a:rPr lang="ko-KR" altLang="en-US" dirty="0"/>
              <a:t>정보 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23C13C-6E07-F87A-54FF-789F2CC58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831" y="4542183"/>
            <a:ext cx="8326438" cy="16157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67AE22-054B-7351-ABF4-C220A9338B6F}"/>
              </a:ext>
            </a:extLst>
          </p:cNvPr>
          <p:cNvSpPr txBox="1"/>
          <p:nvPr/>
        </p:nvSpPr>
        <p:spPr>
          <a:xfrm>
            <a:off x="5317085" y="6157937"/>
            <a:ext cx="1702676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Severity label</a:t>
            </a:r>
          </a:p>
        </p:txBody>
      </p:sp>
    </p:spTree>
    <p:extLst>
      <p:ext uri="{BB962C8B-B14F-4D97-AF65-F5344CB8AC3E}">
        <p14:creationId xmlns:p14="http://schemas.microsoft.com/office/powerpoint/2010/main" val="518659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2833"/>
            <a:ext cx="815349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2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AB50EF-425E-9AF9-1875-CE754D23EDE2}"/>
              </a:ext>
            </a:extLst>
          </p:cNvPr>
          <p:cNvSpPr txBox="1"/>
          <p:nvPr/>
        </p:nvSpPr>
        <p:spPr>
          <a:xfrm>
            <a:off x="916938" y="1596838"/>
            <a:ext cx="305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Image </a:t>
            </a:r>
            <a:r>
              <a:rPr lang="en-US" altLang="ko-KR" dirty="0" err="1"/>
              <a:t>keypoint</a:t>
            </a:r>
            <a:r>
              <a:rPr lang="en-US" altLang="ko-KR" dirty="0"/>
              <a:t> </a:t>
            </a:r>
            <a:r>
              <a:rPr lang="en-US" altLang="ko-KR" sz="1800" dirty="0"/>
              <a:t>detection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78CA9E-C0B4-7079-03A2-6B72D74EE1E1}"/>
              </a:ext>
            </a:extLst>
          </p:cNvPr>
          <p:cNvSpPr txBox="1"/>
          <p:nvPr/>
        </p:nvSpPr>
        <p:spPr>
          <a:xfrm>
            <a:off x="916938" y="2074935"/>
            <a:ext cx="239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Qualitative result</a:t>
            </a:r>
            <a:endParaRPr lang="ko-KR" altLang="en-US" b="1" dirty="0"/>
          </a:p>
        </p:txBody>
      </p:sp>
      <p:pic>
        <p:nvPicPr>
          <p:cNvPr id="8" name="그림 7" descr="스크린샷, 스케치, 엑스레이 필름, 예술이(가) 표시된 사진&#10;&#10;자동 생성된 설명">
            <a:extLst>
              <a:ext uri="{FF2B5EF4-FFF2-40B4-BE49-F238E27FC236}">
                <a16:creationId xmlns:a16="http://schemas.microsoft.com/office/drawing/2014/main" id="{FFC83A60-3509-CE8A-0477-116502946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260" y="2583894"/>
            <a:ext cx="2602439" cy="3659680"/>
          </a:xfrm>
          <a:prstGeom prst="rect">
            <a:avLst/>
          </a:prstGeom>
        </p:spPr>
      </p:pic>
      <p:pic>
        <p:nvPicPr>
          <p:cNvPr id="10" name="그림 9" descr="스크린샷, 엑스레이 필름, 예술, 흑백이(가) 표시된 사진&#10;&#10;자동 생성된 설명">
            <a:extLst>
              <a:ext uri="{FF2B5EF4-FFF2-40B4-BE49-F238E27FC236}">
                <a16:creationId xmlns:a16="http://schemas.microsoft.com/office/drawing/2014/main" id="{85D035C7-E83A-65D3-FAB9-C2BFE8740E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071" y="2583894"/>
            <a:ext cx="2602439" cy="36596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B9A09C-636F-2F2C-951C-019BBC3400DF}"/>
              </a:ext>
            </a:extLst>
          </p:cNvPr>
          <p:cNvSpPr txBox="1"/>
          <p:nvPr/>
        </p:nvSpPr>
        <p:spPr>
          <a:xfrm>
            <a:off x="3561907" y="6277788"/>
            <a:ext cx="54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DD4582-0960-CB3A-4FB2-E42EE31B8A30}"/>
              </a:ext>
            </a:extLst>
          </p:cNvPr>
          <p:cNvSpPr txBox="1"/>
          <p:nvPr/>
        </p:nvSpPr>
        <p:spPr>
          <a:xfrm>
            <a:off x="6397493" y="6276534"/>
            <a:ext cx="79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Ours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DD88BA-2F87-2CF5-FC41-7A0F516C497E}"/>
              </a:ext>
            </a:extLst>
          </p:cNvPr>
          <p:cNvSpPr txBox="1"/>
          <p:nvPr/>
        </p:nvSpPr>
        <p:spPr>
          <a:xfrm>
            <a:off x="8104882" y="4158005"/>
            <a:ext cx="1010979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rgbClr val="FF0000"/>
                </a:solidFill>
              </a:rPr>
              <a:t>L1/L2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rgbClr val="00B050"/>
                </a:solidFill>
              </a:rPr>
              <a:t>L2/L3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rgbClr val="0070C0"/>
                </a:solidFill>
              </a:rPr>
              <a:t>L3/L4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rgbClr val="FFFF00"/>
                </a:solidFill>
              </a:rPr>
              <a:t>L4/L5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rgbClr val="7030A0"/>
                </a:solidFill>
              </a:rPr>
              <a:t>L5/S1</a:t>
            </a:r>
            <a:endParaRPr lang="ko-KR" altLang="en-US" sz="1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069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2833"/>
            <a:ext cx="815349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2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AB50EF-425E-9AF9-1875-CE754D23EDE2}"/>
              </a:ext>
            </a:extLst>
          </p:cNvPr>
          <p:cNvSpPr txBox="1"/>
          <p:nvPr/>
        </p:nvSpPr>
        <p:spPr>
          <a:xfrm>
            <a:off x="916938" y="1596838"/>
            <a:ext cx="305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Image </a:t>
            </a:r>
            <a:r>
              <a:rPr lang="en-US" altLang="ko-KR" dirty="0" err="1"/>
              <a:t>keypoint</a:t>
            </a:r>
            <a:r>
              <a:rPr lang="en-US" altLang="ko-KR" dirty="0"/>
              <a:t> </a:t>
            </a:r>
            <a:r>
              <a:rPr lang="en-US" altLang="ko-KR" sz="1800" dirty="0"/>
              <a:t>detection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78CA9E-C0B4-7079-03A2-6B72D74EE1E1}"/>
              </a:ext>
            </a:extLst>
          </p:cNvPr>
          <p:cNvSpPr txBox="1"/>
          <p:nvPr/>
        </p:nvSpPr>
        <p:spPr>
          <a:xfrm>
            <a:off x="916938" y="5711270"/>
            <a:ext cx="239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Quantitative result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EA767-3513-E030-4D2F-0BAF5F37E6C1}"/>
              </a:ext>
            </a:extLst>
          </p:cNvPr>
          <p:cNvSpPr txBox="1"/>
          <p:nvPr/>
        </p:nvSpPr>
        <p:spPr>
          <a:xfrm>
            <a:off x="916938" y="6232774"/>
            <a:ext cx="335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Mean error distance : </a:t>
            </a:r>
            <a:r>
              <a:rPr lang="en-US" altLang="ko-KR" dirty="0">
                <a:solidFill>
                  <a:srgbClr val="FF0000"/>
                </a:solidFill>
              </a:rPr>
              <a:t>1.2</a:t>
            </a:r>
            <a:r>
              <a:rPr lang="en-US" altLang="ko-KR" dirty="0"/>
              <a:t> pixel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87D41-08B9-1667-2594-8CAA2DC33A11}"/>
              </a:ext>
            </a:extLst>
          </p:cNvPr>
          <p:cNvSpPr txBox="1"/>
          <p:nvPr/>
        </p:nvSpPr>
        <p:spPr>
          <a:xfrm>
            <a:off x="991366" y="2118342"/>
            <a:ext cx="239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Qualitative result</a:t>
            </a:r>
            <a:endParaRPr lang="ko-KR" altLang="en-US" b="1" dirty="0"/>
          </a:p>
        </p:txBody>
      </p:sp>
      <p:pic>
        <p:nvPicPr>
          <p:cNvPr id="9" name="그림 8" descr="스크린샷, 흑백, 예술이(가) 표시된 사진&#10;&#10;자동 생성된 설명">
            <a:extLst>
              <a:ext uri="{FF2B5EF4-FFF2-40B4-BE49-F238E27FC236}">
                <a16:creationId xmlns:a16="http://schemas.microsoft.com/office/drawing/2014/main" id="{576C7283-CB00-2B39-7D1B-B46DFBF0E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234" y="2704902"/>
            <a:ext cx="2745869" cy="2745869"/>
          </a:xfrm>
          <a:prstGeom prst="rect">
            <a:avLst/>
          </a:prstGeom>
        </p:spPr>
      </p:pic>
      <p:pic>
        <p:nvPicPr>
          <p:cNvPr id="14" name="그림 13" descr="흑백, 예술, 스크린샷, 모노크롬이(가) 표시된 사진&#10;&#10;자동 생성된 설명">
            <a:extLst>
              <a:ext uri="{FF2B5EF4-FFF2-40B4-BE49-F238E27FC236}">
                <a16:creationId xmlns:a16="http://schemas.microsoft.com/office/drawing/2014/main" id="{6DE39F7C-2D88-293A-8F86-F9E4EC4C0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196" y="2704903"/>
            <a:ext cx="2789139" cy="278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58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2833"/>
            <a:ext cx="815349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2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AB50EF-425E-9AF9-1875-CE754D23EDE2}"/>
              </a:ext>
            </a:extLst>
          </p:cNvPr>
          <p:cNvSpPr txBox="1"/>
          <p:nvPr/>
        </p:nvSpPr>
        <p:spPr>
          <a:xfrm>
            <a:off x="916938" y="1596838"/>
            <a:ext cx="44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Lumbar Spine Degenerative Classification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C4B4B5-618D-D987-55B7-2D9DDAC27BD4}"/>
              </a:ext>
            </a:extLst>
          </p:cNvPr>
          <p:cNvSpPr/>
          <p:nvPr/>
        </p:nvSpPr>
        <p:spPr>
          <a:xfrm>
            <a:off x="1670115" y="4089238"/>
            <a:ext cx="2061612" cy="9282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Sagittal T1 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Classifier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98F7BC-6658-03A6-B8AA-757C2F0E2C71}"/>
              </a:ext>
            </a:extLst>
          </p:cNvPr>
          <p:cNvSpPr/>
          <p:nvPr/>
        </p:nvSpPr>
        <p:spPr>
          <a:xfrm>
            <a:off x="4898138" y="4089235"/>
            <a:ext cx="2061612" cy="9282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Axial T2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Classifier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DC6BF1-533E-1F06-B279-B589861F5458}"/>
              </a:ext>
            </a:extLst>
          </p:cNvPr>
          <p:cNvSpPr/>
          <p:nvPr/>
        </p:nvSpPr>
        <p:spPr>
          <a:xfrm>
            <a:off x="8253751" y="4089235"/>
            <a:ext cx="2061612" cy="9282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Sagittal T2/STIR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Classifier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C0A92-8C8A-9885-1237-6BFC1485FA33}"/>
              </a:ext>
            </a:extLst>
          </p:cNvPr>
          <p:cNvSpPr txBox="1"/>
          <p:nvPr/>
        </p:nvSpPr>
        <p:spPr>
          <a:xfrm>
            <a:off x="1917642" y="5178926"/>
            <a:ext cx="1739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Accuracy 0.9831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5828F6-7EB7-EFBB-8162-F87894C39643}"/>
              </a:ext>
            </a:extLst>
          </p:cNvPr>
          <p:cNvSpPr txBox="1"/>
          <p:nvPr/>
        </p:nvSpPr>
        <p:spPr>
          <a:xfrm>
            <a:off x="5138827" y="5178926"/>
            <a:ext cx="1739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Accuracy 0.983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39D22-096B-AE02-1A30-DF038986514D}"/>
              </a:ext>
            </a:extLst>
          </p:cNvPr>
          <p:cNvSpPr txBox="1"/>
          <p:nvPr/>
        </p:nvSpPr>
        <p:spPr>
          <a:xfrm>
            <a:off x="8414578" y="5178926"/>
            <a:ext cx="1739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Accuracy 0.9854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CBCD96-4560-52A0-2C0E-F395A59CED29}"/>
              </a:ext>
            </a:extLst>
          </p:cNvPr>
          <p:cNvSpPr txBox="1"/>
          <p:nvPr/>
        </p:nvSpPr>
        <p:spPr>
          <a:xfrm>
            <a:off x="1557862" y="2586619"/>
            <a:ext cx="3052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Training data : 75%</a:t>
            </a:r>
          </a:p>
          <a:p>
            <a:r>
              <a:rPr lang="en-US" altLang="ko-KR" dirty="0"/>
              <a:t>Validation data : 25%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469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2833"/>
            <a:ext cx="815349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2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AB50EF-425E-9AF9-1875-CE754D23EDE2}"/>
              </a:ext>
            </a:extLst>
          </p:cNvPr>
          <p:cNvSpPr txBox="1"/>
          <p:nvPr/>
        </p:nvSpPr>
        <p:spPr>
          <a:xfrm>
            <a:off x="916938" y="1628736"/>
            <a:ext cx="174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Leader board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E39E9D-D8E2-9F4F-E884-7358A057DC75}"/>
              </a:ext>
            </a:extLst>
          </p:cNvPr>
          <p:cNvSpPr txBox="1"/>
          <p:nvPr/>
        </p:nvSpPr>
        <p:spPr>
          <a:xfrm>
            <a:off x="2343180" y="5554592"/>
            <a:ext cx="692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2024.06.20 PM</a:t>
            </a:r>
            <a:r>
              <a:rPr lang="ko-KR" altLang="en-US" dirty="0"/>
              <a:t> </a:t>
            </a:r>
            <a:r>
              <a:rPr lang="en-US" altLang="ko-KR" dirty="0"/>
              <a:t>14:00 </a:t>
            </a:r>
            <a:r>
              <a:rPr lang="ko-KR" altLang="en-US" dirty="0"/>
              <a:t>기준 </a:t>
            </a:r>
            <a:r>
              <a:rPr lang="ko-KR" alt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Inter"/>
              </a:rPr>
              <a:t> </a:t>
            </a:r>
            <a:r>
              <a:rPr lang="en-US" altLang="ko-KR" dirty="0">
                <a:solidFill>
                  <a:srgbClr val="202124"/>
                </a:solidFill>
                <a:highlight>
                  <a:srgbClr val="FFFFFF"/>
                </a:highlight>
                <a:latin typeface="Inter"/>
              </a:rPr>
              <a:t>30/</a:t>
            </a:r>
            <a:r>
              <a:rPr lang="en-US" altLang="ko-KR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Inter"/>
              </a:rPr>
              <a:t>411 </a:t>
            </a:r>
            <a:r>
              <a:rPr lang="ko-KR" alt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Inter"/>
              </a:rPr>
              <a:t>순위 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Inter"/>
              </a:rPr>
              <a:t>기록중</a:t>
            </a:r>
            <a:r>
              <a:rPr lang="ko-KR" alt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Inter"/>
              </a:rPr>
              <a:t> 입니다</a:t>
            </a:r>
            <a:r>
              <a:rPr lang="en-US" altLang="ko-KR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Inter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FBF140-61AC-5235-D2B3-B9523B4C2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56" y="2640261"/>
            <a:ext cx="11392887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85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Box 1"/>
          <p:cNvSpPr/>
          <p:nvPr/>
        </p:nvSpPr>
        <p:spPr>
          <a:xfrm>
            <a:off x="4630680" y="3220920"/>
            <a:ext cx="4541040" cy="7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499"/>
              </a:spcBef>
              <a:buNone/>
            </a:pPr>
            <a:r>
              <a:rPr lang="ko-KR" sz="44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감사합니다</a:t>
            </a:r>
            <a:r>
              <a:rPr lang="en-US" sz="4400" b="1" strike="noStrike" spc="-1">
                <a:solidFill>
                  <a:srgbClr val="FFFFFF"/>
                </a:solidFill>
                <a:latin typeface="맑은 고딕"/>
                <a:ea typeface="맑은 고딕"/>
              </a:rPr>
              <a:t>.</a:t>
            </a:r>
            <a:endParaRPr lang="en-US" sz="44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2833"/>
            <a:ext cx="623049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2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  <a:endParaRPr spc="-2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8163E48-1573-39B3-623F-51AAEC0B9D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4160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79640" progId="Equation.DSMT4">
                  <p:embed/>
                </p:oleObj>
              </mc:Choice>
              <mc:Fallback>
                <p:oleObj name="Equation" r:id="rId3" imgW="914400" imgH="1796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8163E48-1573-39B3-623F-51AAEC0B9D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41600"/>
                        <a:ext cx="914400" cy="17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EE527EB-D2A1-F295-B96D-EBD625BA7AF3}"/>
              </a:ext>
            </a:extLst>
          </p:cNvPr>
          <p:cNvSpPr txBox="1"/>
          <p:nvPr/>
        </p:nvSpPr>
        <p:spPr>
          <a:xfrm>
            <a:off x="916938" y="1709400"/>
            <a:ext cx="6683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2000" b="1" dirty="0"/>
              <a:t>RSNA 2024 Lumbar Spine Degenerative Classification</a:t>
            </a:r>
            <a:endParaRPr lang="en-US" altLang="ko-KR" sz="2000" b="1" dirty="0">
              <a:latin typeface="맑은고딕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F1D6AC-58B3-13D4-54F5-631525FA2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290" y="1815639"/>
            <a:ext cx="4021394" cy="201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77BEBB-7AE4-BE40-EC41-374DDF2B58FF}"/>
              </a:ext>
            </a:extLst>
          </p:cNvPr>
          <p:cNvSpPr txBox="1"/>
          <p:nvPr/>
        </p:nvSpPr>
        <p:spPr>
          <a:xfrm>
            <a:off x="993057" y="2410686"/>
            <a:ext cx="6683706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Goal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요추 </a:t>
            </a:r>
            <a:r>
              <a:rPr lang="en-US" altLang="ko-KR" dirty="0"/>
              <a:t>MRI </a:t>
            </a:r>
            <a:r>
              <a:rPr lang="ko-KR" altLang="en-US" dirty="0"/>
              <a:t>영상을 이용해 퇴행성 척추 질환을 감지하고 분류하는 데 도움이 될 수 있는 모델을 개발하는 것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Dataset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각 </a:t>
            </a:r>
            <a:r>
              <a:rPr lang="en-US" altLang="ko-KR" dirty="0"/>
              <a:t>Case</a:t>
            </a:r>
            <a:r>
              <a:rPr lang="ko-KR" altLang="en-US" dirty="0"/>
              <a:t>당 </a:t>
            </a:r>
            <a:r>
              <a:rPr lang="en-US" altLang="ko-KR" dirty="0"/>
              <a:t>3</a:t>
            </a:r>
            <a:r>
              <a:rPr lang="ko-KR" altLang="en-US" dirty="0"/>
              <a:t>종류의 </a:t>
            </a:r>
            <a:r>
              <a:rPr lang="en-US" altLang="ko-KR" dirty="0"/>
              <a:t>MRI </a:t>
            </a:r>
            <a:r>
              <a:rPr lang="ko-KR" altLang="en-US" dirty="0"/>
              <a:t>이미지</a:t>
            </a:r>
            <a:endParaRPr lang="en-US" altLang="ko-KR" dirty="0"/>
          </a:p>
          <a:p>
            <a:pPr marL="28575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Sagittal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T1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Sagittal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plane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T1 가중 MRI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이미지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Axial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T2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Axial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</a:rPr>
              <a:t>plane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T2 가중 MRI 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이미지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Sagittal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T2/STIR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Sagittal plane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T2 가중 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이미지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348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5F23EBF-404F-6E99-1132-EAC4D6B5C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57" y="1657190"/>
            <a:ext cx="4746443" cy="4587977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2833"/>
            <a:ext cx="623049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2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MRI image overview</a:t>
            </a:r>
            <a:endParaRPr spc="-2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8163E48-1573-39B3-623F-51AAEC0B9D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4160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179640" progId="Equation.DSMT4">
                  <p:embed/>
                </p:oleObj>
              </mc:Choice>
              <mc:Fallback>
                <p:oleObj name="Equation" r:id="rId4" imgW="914400" imgH="1796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8163E48-1573-39B3-623F-51AAEC0B9D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27600" y="2641600"/>
                        <a:ext cx="914400" cy="17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B77BEBB-7AE4-BE40-EC41-374DDF2B58FF}"/>
              </a:ext>
            </a:extLst>
          </p:cNvPr>
          <p:cNvSpPr txBox="1"/>
          <p:nvPr/>
        </p:nvSpPr>
        <p:spPr>
          <a:xfrm>
            <a:off x="5739874" y="4372872"/>
            <a:ext cx="637346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Sagittal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T1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Sagittal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plane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T1 가중 MRI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이미지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Axial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T2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Axial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</a:rPr>
              <a:t>plane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T2 가중 MRI 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이미지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Sagittal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T2/STIR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  Sagittal plane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T2 가중 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이미지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Sagittal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STIR (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Short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Tau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Inversion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Recovery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이미지</a:t>
            </a:r>
            <a:endParaRPr kumimoji="0" lang="en-US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6321E4-4F34-6898-D049-38B5E715EF2D}"/>
              </a:ext>
            </a:extLst>
          </p:cNvPr>
          <p:cNvSpPr txBox="1"/>
          <p:nvPr/>
        </p:nvSpPr>
        <p:spPr>
          <a:xfrm>
            <a:off x="5739874" y="2169584"/>
            <a:ext cx="6174658" cy="1702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T1 가중 이미지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해부학적 구조와 세부 사항을 명확히 보여줌. 지방이 밝게 나타남.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T2 가중 이미지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병변, 부종, 염증을 감지하는 데 유용함. 물이 밝게 나타남. </a:t>
            </a:r>
          </a:p>
        </p:txBody>
      </p:sp>
    </p:spTree>
    <p:extLst>
      <p:ext uri="{BB962C8B-B14F-4D97-AF65-F5344CB8AC3E}">
        <p14:creationId xmlns:p14="http://schemas.microsoft.com/office/powerpoint/2010/main" val="48642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2833"/>
            <a:ext cx="623049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2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MRI image overview</a:t>
            </a:r>
            <a:endParaRPr spc="-2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모노크롬, 흑백 사진, 흑백이(가) 표시된 사진&#10;&#10;자동 생성된 설명">
            <a:extLst>
              <a:ext uri="{FF2B5EF4-FFF2-40B4-BE49-F238E27FC236}">
                <a16:creationId xmlns:a16="http://schemas.microsoft.com/office/drawing/2014/main" id="{9152B7DE-CE37-E2BE-E624-048370011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181" y="1905000"/>
            <a:ext cx="3303638" cy="3303638"/>
          </a:xfrm>
          <a:prstGeom prst="rect">
            <a:avLst/>
          </a:prstGeom>
        </p:spPr>
      </p:pic>
      <p:pic>
        <p:nvPicPr>
          <p:cNvPr id="9" name="그림 8" descr="흑백, 모노크롬, 부츠, 신발류이(가) 표시된 사진&#10;&#10;자동 생성된 설명">
            <a:extLst>
              <a:ext uri="{FF2B5EF4-FFF2-40B4-BE49-F238E27FC236}">
                <a16:creationId xmlns:a16="http://schemas.microsoft.com/office/drawing/2014/main" id="{D82D33F3-ECC2-D189-33FE-70FF82606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767" y="1905000"/>
            <a:ext cx="3303638" cy="3303638"/>
          </a:xfrm>
          <a:prstGeom prst="rect">
            <a:avLst/>
          </a:prstGeom>
        </p:spPr>
      </p:pic>
      <p:pic>
        <p:nvPicPr>
          <p:cNvPr id="11" name="그림 10" descr="흑백, 예술, 스크린샷, 모노크롬이(가) 표시된 사진&#10;&#10;자동 생성된 설명">
            <a:extLst>
              <a:ext uri="{FF2B5EF4-FFF2-40B4-BE49-F238E27FC236}">
                <a16:creationId xmlns:a16="http://schemas.microsoft.com/office/drawing/2014/main" id="{9D26049B-64A3-9D5D-222D-0C8316FAA7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95" y="1905001"/>
            <a:ext cx="3303637" cy="33036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B33CC4-41E3-686B-17B4-1D30ED79404D}"/>
              </a:ext>
            </a:extLst>
          </p:cNvPr>
          <p:cNvSpPr txBox="1"/>
          <p:nvPr/>
        </p:nvSpPr>
        <p:spPr>
          <a:xfrm>
            <a:off x="1233948" y="5362241"/>
            <a:ext cx="2172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Sagittal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T1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BCB31C-6208-E9B4-760C-BE0EBC297BC4}"/>
              </a:ext>
            </a:extLst>
          </p:cNvPr>
          <p:cNvSpPr txBox="1"/>
          <p:nvPr/>
        </p:nvSpPr>
        <p:spPr>
          <a:xfrm>
            <a:off x="5176683" y="5362241"/>
            <a:ext cx="1838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Axial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T2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CAB87B-0396-2929-52EC-BFE8288FD929}"/>
              </a:ext>
            </a:extLst>
          </p:cNvPr>
          <p:cNvSpPr txBox="1"/>
          <p:nvPr/>
        </p:nvSpPr>
        <p:spPr>
          <a:xfrm>
            <a:off x="8529483" y="5362241"/>
            <a:ext cx="268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Sagittal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T2/STIR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 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F6EDDD-405C-4848-A383-3A954E8E107C}"/>
              </a:ext>
            </a:extLst>
          </p:cNvPr>
          <p:cNvSpPr txBox="1"/>
          <p:nvPr/>
        </p:nvSpPr>
        <p:spPr>
          <a:xfrm>
            <a:off x="1233948" y="5810232"/>
            <a:ext cx="2172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Spinal Canal Stenosis</a:t>
            </a:r>
          </a:p>
          <a:p>
            <a:r>
              <a:rPr lang="ko-KR" altLang="en-US" sz="1600" dirty="0"/>
              <a:t>척추관 협착증</a:t>
            </a:r>
            <a:r>
              <a:rPr lang="en-US" altLang="ko-KR" sz="1600" dirty="0"/>
              <a:t> </a:t>
            </a:r>
            <a:r>
              <a:rPr lang="ko-KR" altLang="en-US" sz="1600" dirty="0"/>
              <a:t>진단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EB412C-6C3F-B836-ED13-BD354AA3C3AA}"/>
              </a:ext>
            </a:extLst>
          </p:cNvPr>
          <p:cNvSpPr txBox="1"/>
          <p:nvPr/>
        </p:nvSpPr>
        <p:spPr>
          <a:xfrm>
            <a:off x="4190690" y="5810232"/>
            <a:ext cx="3810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Left/Right Neural Foraminal Narrowing</a:t>
            </a:r>
          </a:p>
          <a:p>
            <a:pPr algn="ctr"/>
            <a:r>
              <a:rPr lang="en-US" altLang="ko-KR" sz="1600" dirty="0"/>
              <a:t> </a:t>
            </a:r>
            <a:r>
              <a:rPr lang="ko-KR" altLang="en-US" sz="1600" dirty="0"/>
              <a:t>좌우 </a:t>
            </a:r>
            <a:r>
              <a:rPr lang="ko-KR" altLang="en-US" sz="1600" dirty="0" err="1"/>
              <a:t>신경공</a:t>
            </a:r>
            <a:r>
              <a:rPr lang="ko-KR" altLang="en-US" sz="1600" dirty="0"/>
              <a:t> 협착 진단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2587BD-48E7-22E6-46F9-C9D886395F0B}"/>
              </a:ext>
            </a:extLst>
          </p:cNvPr>
          <p:cNvSpPr txBox="1"/>
          <p:nvPr/>
        </p:nvSpPr>
        <p:spPr>
          <a:xfrm>
            <a:off x="7966277" y="5825123"/>
            <a:ext cx="3810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Left/Right </a:t>
            </a:r>
            <a:r>
              <a:rPr lang="en-US" altLang="ko-KR" sz="1600" dirty="0" err="1"/>
              <a:t>Subarticalur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Stempsos</a:t>
            </a:r>
            <a:endParaRPr lang="en-US" altLang="ko-KR" sz="1600" dirty="0"/>
          </a:p>
          <a:p>
            <a:pPr algn="ctr"/>
            <a:r>
              <a:rPr lang="ko-KR" altLang="en-US" sz="1600" dirty="0"/>
              <a:t>좌우 </a:t>
            </a:r>
            <a:r>
              <a:rPr lang="ko-KR" altLang="en-US" sz="1600" dirty="0" err="1"/>
              <a:t>하관절</a:t>
            </a:r>
            <a:r>
              <a:rPr lang="ko-KR" altLang="en-US" sz="1600" dirty="0"/>
              <a:t> 협착</a:t>
            </a:r>
          </a:p>
        </p:txBody>
      </p:sp>
    </p:spTree>
    <p:extLst>
      <p:ext uri="{BB962C8B-B14F-4D97-AF65-F5344CB8AC3E}">
        <p14:creationId xmlns:p14="http://schemas.microsoft.com/office/powerpoint/2010/main" val="103112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2833"/>
            <a:ext cx="623049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2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MRI image overview</a:t>
            </a:r>
            <a:endParaRPr spc="-2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 descr="텍스트, 스크린샷, 지도이(가) 표시된 사진&#10;&#10;자동 생성된 설명">
            <a:extLst>
              <a:ext uri="{FF2B5EF4-FFF2-40B4-BE49-F238E27FC236}">
                <a16:creationId xmlns:a16="http://schemas.microsoft.com/office/drawing/2014/main" id="{A8DD0590-E996-36B3-E88F-BC3C94D101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6" r="18835" b="6084"/>
          <a:stretch/>
        </p:blipFill>
        <p:spPr>
          <a:xfrm>
            <a:off x="6552997" y="1841938"/>
            <a:ext cx="3626069" cy="3926438"/>
          </a:xfrm>
          <a:prstGeom prst="rect">
            <a:avLst/>
          </a:prstGeom>
        </p:spPr>
      </p:pic>
      <p:pic>
        <p:nvPicPr>
          <p:cNvPr id="10" name="그림 9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79AB106B-B2A3-778E-C826-6B5993FB3C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4" r="19833" b="5111"/>
          <a:stretch/>
        </p:blipFill>
        <p:spPr>
          <a:xfrm>
            <a:off x="1629104" y="1862958"/>
            <a:ext cx="3426372" cy="39177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6ACC4E8-33F7-A6A1-892C-376A79D63F80}"/>
              </a:ext>
            </a:extLst>
          </p:cNvPr>
          <p:cNvSpPr txBox="1"/>
          <p:nvPr/>
        </p:nvSpPr>
        <p:spPr>
          <a:xfrm>
            <a:off x="2115206" y="5970909"/>
            <a:ext cx="245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lumbar</a:t>
            </a:r>
            <a:r>
              <a:rPr lang="ko-KR" altLang="en-US" dirty="0"/>
              <a:t> </a:t>
            </a:r>
            <a:r>
              <a:rPr lang="ko-KR" altLang="en-US" dirty="0" err="1"/>
              <a:t>spine</a:t>
            </a:r>
            <a:r>
              <a:rPr lang="ko-KR" altLang="en-US" dirty="0"/>
              <a:t> </a:t>
            </a:r>
            <a:r>
              <a:rPr lang="en-US" altLang="ko-KR" dirty="0"/>
              <a:t>number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2ADBE5-E977-3CB4-6D61-5947B7FFBA6E}"/>
              </a:ext>
            </a:extLst>
          </p:cNvPr>
          <p:cNvSpPr txBox="1"/>
          <p:nvPr/>
        </p:nvSpPr>
        <p:spPr>
          <a:xfrm>
            <a:off x="6442840" y="5970909"/>
            <a:ext cx="38674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Disc number between </a:t>
            </a:r>
            <a:r>
              <a:rPr lang="ko-KR" altLang="en-US" dirty="0" err="1"/>
              <a:t>lumbar</a:t>
            </a:r>
            <a:r>
              <a:rPr lang="ko-KR" altLang="en-US" dirty="0"/>
              <a:t> </a:t>
            </a:r>
            <a:r>
              <a:rPr lang="ko-KR" altLang="en-US" dirty="0" err="1"/>
              <a:t>spine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191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2833"/>
            <a:ext cx="623049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2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Competition goal</a:t>
            </a:r>
            <a:endParaRPr spc="-2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모노크롬, 흑백 사진, 흑백이(가) 표시된 사진&#10;&#10;자동 생성된 설명">
            <a:extLst>
              <a:ext uri="{FF2B5EF4-FFF2-40B4-BE49-F238E27FC236}">
                <a16:creationId xmlns:a16="http://schemas.microsoft.com/office/drawing/2014/main" id="{9152B7DE-CE37-E2BE-E624-0483700111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696" y="3653046"/>
            <a:ext cx="1202247" cy="1202247"/>
          </a:xfrm>
          <a:prstGeom prst="rect">
            <a:avLst/>
          </a:prstGeom>
        </p:spPr>
      </p:pic>
      <p:pic>
        <p:nvPicPr>
          <p:cNvPr id="9" name="그림 8" descr="흑백, 모노크롬, 부츠, 신발류이(가) 표시된 사진&#10;&#10;자동 생성된 설명">
            <a:extLst>
              <a:ext uri="{FF2B5EF4-FFF2-40B4-BE49-F238E27FC236}">
                <a16:creationId xmlns:a16="http://schemas.microsoft.com/office/drawing/2014/main" id="{D82D33F3-ECC2-D189-33FE-70FF82606F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125" y="5225047"/>
            <a:ext cx="1202247" cy="1202247"/>
          </a:xfrm>
          <a:prstGeom prst="rect">
            <a:avLst/>
          </a:prstGeom>
        </p:spPr>
      </p:pic>
      <p:pic>
        <p:nvPicPr>
          <p:cNvPr id="11" name="그림 10" descr="흑백, 예술, 스크린샷, 모노크롬이(가) 표시된 사진&#10;&#10;자동 생성된 설명">
            <a:extLst>
              <a:ext uri="{FF2B5EF4-FFF2-40B4-BE49-F238E27FC236}">
                <a16:creationId xmlns:a16="http://schemas.microsoft.com/office/drawing/2014/main" id="{9D26049B-64A3-9D5D-222D-0C8316FAA7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913" y="2081046"/>
            <a:ext cx="1202246" cy="12022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B33CC4-41E3-686B-17B4-1D30ED79404D}"/>
              </a:ext>
            </a:extLst>
          </p:cNvPr>
          <p:cNvSpPr txBox="1"/>
          <p:nvPr/>
        </p:nvSpPr>
        <p:spPr>
          <a:xfrm>
            <a:off x="1278151" y="3283292"/>
            <a:ext cx="13953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Sagittal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T1</a:t>
            </a:r>
            <a:r>
              <a:rPr kumimoji="0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 </a:t>
            </a:r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BCB31C-6208-E9B4-760C-BE0EBC297BC4}"/>
              </a:ext>
            </a:extLst>
          </p:cNvPr>
          <p:cNvSpPr txBox="1"/>
          <p:nvPr/>
        </p:nvSpPr>
        <p:spPr>
          <a:xfrm>
            <a:off x="1417841" y="4855293"/>
            <a:ext cx="12556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Axial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T2</a:t>
            </a:r>
            <a:r>
              <a:rPr kumimoji="0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CAB87B-0396-2929-52EC-BFE8288FD929}"/>
              </a:ext>
            </a:extLst>
          </p:cNvPr>
          <p:cNvSpPr txBox="1"/>
          <p:nvPr/>
        </p:nvSpPr>
        <p:spPr>
          <a:xfrm>
            <a:off x="1181358" y="6427294"/>
            <a:ext cx="17286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Sagittal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T2/STIR</a:t>
            </a:r>
            <a:r>
              <a:rPr kumimoji="0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 </a:t>
            </a:r>
            <a:endParaRPr lang="ko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E1571-F150-3FC2-D1B6-310EA198A919}"/>
              </a:ext>
            </a:extLst>
          </p:cNvPr>
          <p:cNvSpPr txBox="1"/>
          <p:nvPr/>
        </p:nvSpPr>
        <p:spPr>
          <a:xfrm>
            <a:off x="752634" y="1573222"/>
            <a:ext cx="308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 case image of each Study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0A3D7-02E2-A7F1-1E57-2AC87252AC85}"/>
              </a:ext>
            </a:extLst>
          </p:cNvPr>
          <p:cNvSpPr txBox="1"/>
          <p:nvPr/>
        </p:nvSpPr>
        <p:spPr>
          <a:xfrm>
            <a:off x="7051610" y="5273968"/>
            <a:ext cx="767254" cy="1354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L1/L2</a:t>
            </a:r>
          </a:p>
          <a:p>
            <a:r>
              <a:rPr lang="en-US" altLang="ko-KR" sz="1600" dirty="0"/>
              <a:t>L2/L3</a:t>
            </a:r>
          </a:p>
          <a:p>
            <a:r>
              <a:rPr lang="en-US" altLang="ko-KR" sz="1600" dirty="0"/>
              <a:t>L3/L4</a:t>
            </a:r>
          </a:p>
          <a:p>
            <a:r>
              <a:rPr lang="en-US" altLang="ko-KR" sz="1600" dirty="0"/>
              <a:t>L4/L5</a:t>
            </a:r>
          </a:p>
          <a:p>
            <a:r>
              <a:rPr lang="en-US" altLang="ko-KR" sz="1600" dirty="0"/>
              <a:t>L5/S1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B5212-6878-2D9E-8666-DDBABE2012E8}"/>
              </a:ext>
            </a:extLst>
          </p:cNvPr>
          <p:cNvSpPr txBox="1"/>
          <p:nvPr/>
        </p:nvSpPr>
        <p:spPr>
          <a:xfrm>
            <a:off x="7162402" y="5019603"/>
            <a:ext cx="5456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latin typeface="Arial" panose="020B0604020202020204" pitchFamily="34" charset="0"/>
              </a:rPr>
              <a:t>Level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3F765-AF41-0C3F-86D0-B40E8936A4FF}"/>
              </a:ext>
            </a:extLst>
          </p:cNvPr>
          <p:cNvSpPr txBox="1"/>
          <p:nvPr/>
        </p:nvSpPr>
        <p:spPr>
          <a:xfrm>
            <a:off x="9262404" y="5040667"/>
            <a:ext cx="7672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latin typeface="Arial" panose="020B0604020202020204" pitchFamily="34" charset="0"/>
              </a:rPr>
              <a:t>Severity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C9D006-AF33-1471-CD81-769D44582973}"/>
              </a:ext>
            </a:extLst>
          </p:cNvPr>
          <p:cNvSpPr txBox="1"/>
          <p:nvPr/>
        </p:nvSpPr>
        <p:spPr>
          <a:xfrm>
            <a:off x="8055970" y="5302277"/>
            <a:ext cx="2868411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normal/mild Moderate Severe</a:t>
            </a:r>
          </a:p>
          <a:p>
            <a:r>
              <a:rPr lang="en-US" altLang="ko-KR" sz="1600" dirty="0"/>
              <a:t>normal/mild Moderate Severe</a:t>
            </a:r>
          </a:p>
          <a:p>
            <a:r>
              <a:rPr lang="en-US" altLang="ko-KR" sz="1600" dirty="0"/>
              <a:t>normal/mild Moderate Severe</a:t>
            </a:r>
          </a:p>
          <a:p>
            <a:r>
              <a:rPr lang="en-US" altLang="ko-KR" sz="1600" dirty="0"/>
              <a:t>normal/mild Moderate Severe</a:t>
            </a:r>
          </a:p>
          <a:p>
            <a:r>
              <a:rPr lang="en-US" altLang="ko-KR" sz="1600" dirty="0"/>
              <a:t>normal/mild Moderate Severe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2CFE3-3055-8016-D543-2C62715DDF1B}"/>
              </a:ext>
            </a:extLst>
          </p:cNvPr>
          <p:cNvSpPr txBox="1"/>
          <p:nvPr/>
        </p:nvSpPr>
        <p:spPr>
          <a:xfrm>
            <a:off x="2923200" y="5464056"/>
            <a:ext cx="259605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Spinal Canal Stenosis</a:t>
            </a:r>
          </a:p>
          <a:p>
            <a:pPr algn="ctr"/>
            <a:r>
              <a:rPr lang="ko-KR" altLang="en-US" sz="1600" dirty="0"/>
              <a:t>척추관 협착증</a:t>
            </a:r>
            <a:endParaRPr lang="en-US" altLang="ko-KR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0A84A8-C96B-23BC-49E5-5A43B152DE49}"/>
              </a:ext>
            </a:extLst>
          </p:cNvPr>
          <p:cNvSpPr txBox="1"/>
          <p:nvPr/>
        </p:nvSpPr>
        <p:spPr>
          <a:xfrm>
            <a:off x="2839860" y="2288234"/>
            <a:ext cx="259605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Left/Right Neural Foraminal Narrowing</a:t>
            </a:r>
          </a:p>
          <a:p>
            <a:pPr algn="ctr"/>
            <a:r>
              <a:rPr lang="ko-KR" altLang="en-US" sz="1600" dirty="0"/>
              <a:t>좌우 </a:t>
            </a:r>
            <a:r>
              <a:rPr lang="ko-KR" altLang="en-US" sz="1600" dirty="0" err="1"/>
              <a:t>신경공</a:t>
            </a:r>
            <a:r>
              <a:rPr lang="ko-KR" altLang="en-US" sz="1600" dirty="0"/>
              <a:t> 협착 진단</a:t>
            </a:r>
            <a:endParaRPr lang="en-US" altLang="ko-KR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D4402C-1059-4FC7-87C4-3449254090EB}"/>
              </a:ext>
            </a:extLst>
          </p:cNvPr>
          <p:cNvSpPr txBox="1"/>
          <p:nvPr/>
        </p:nvSpPr>
        <p:spPr>
          <a:xfrm>
            <a:off x="2878959" y="3860235"/>
            <a:ext cx="259605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Left/Right </a:t>
            </a:r>
            <a:r>
              <a:rPr lang="en-US" altLang="ko-KR" sz="1600" dirty="0" err="1"/>
              <a:t>Subarticalur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Stempsos</a:t>
            </a:r>
            <a:endParaRPr lang="en-US" altLang="ko-KR" sz="1600" dirty="0"/>
          </a:p>
          <a:p>
            <a:pPr algn="ctr"/>
            <a:r>
              <a:rPr lang="ko-KR" altLang="en-US" sz="1600" dirty="0"/>
              <a:t>좌우 </a:t>
            </a:r>
            <a:r>
              <a:rPr lang="ko-KR" altLang="en-US" sz="1600" dirty="0" err="1"/>
              <a:t>하관절</a:t>
            </a:r>
            <a:r>
              <a:rPr lang="ko-KR" altLang="en-US" sz="1600" dirty="0"/>
              <a:t> 협착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549A38-D4AB-93B0-FFE4-F4BEB8366F5A}"/>
              </a:ext>
            </a:extLst>
          </p:cNvPr>
          <p:cNvSpPr txBox="1"/>
          <p:nvPr/>
        </p:nvSpPr>
        <p:spPr>
          <a:xfrm>
            <a:off x="7029574" y="3591819"/>
            <a:ext cx="767254" cy="1354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L1/L2</a:t>
            </a:r>
          </a:p>
          <a:p>
            <a:r>
              <a:rPr lang="en-US" altLang="ko-KR" sz="1600" dirty="0"/>
              <a:t>L2/L3</a:t>
            </a:r>
          </a:p>
          <a:p>
            <a:r>
              <a:rPr lang="en-US" altLang="ko-KR" sz="1600" dirty="0"/>
              <a:t>L3/L4</a:t>
            </a:r>
          </a:p>
          <a:p>
            <a:r>
              <a:rPr lang="en-US" altLang="ko-KR" sz="1600" dirty="0"/>
              <a:t>L4/L5</a:t>
            </a:r>
          </a:p>
          <a:p>
            <a:r>
              <a:rPr lang="en-US" altLang="ko-KR" sz="1600" dirty="0"/>
              <a:t>L5/S1</a:t>
            </a:r>
            <a:endParaRPr lang="ko-KR" alt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0B49F9-F0C5-01BF-C9A9-982E72F5C8B0}"/>
              </a:ext>
            </a:extLst>
          </p:cNvPr>
          <p:cNvSpPr txBox="1"/>
          <p:nvPr/>
        </p:nvSpPr>
        <p:spPr>
          <a:xfrm>
            <a:off x="7140366" y="3337454"/>
            <a:ext cx="5456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latin typeface="Arial" panose="020B0604020202020204" pitchFamily="34" charset="0"/>
              </a:rPr>
              <a:t>Level</a:t>
            </a:r>
            <a:endParaRPr lang="ko-KR" altLang="en-US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5C1D58-062C-3F75-5203-2B9357DAA974}"/>
              </a:ext>
            </a:extLst>
          </p:cNvPr>
          <p:cNvSpPr txBox="1"/>
          <p:nvPr/>
        </p:nvSpPr>
        <p:spPr>
          <a:xfrm>
            <a:off x="9240368" y="3358518"/>
            <a:ext cx="7672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latin typeface="Arial" panose="020B0604020202020204" pitchFamily="34" charset="0"/>
              </a:rPr>
              <a:t>Severity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2BA332-EB5A-1B6F-2DAE-326E25D033C8}"/>
              </a:ext>
            </a:extLst>
          </p:cNvPr>
          <p:cNvSpPr txBox="1"/>
          <p:nvPr/>
        </p:nvSpPr>
        <p:spPr>
          <a:xfrm>
            <a:off x="8033934" y="3620128"/>
            <a:ext cx="2868411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normal/mild Moderate Severe</a:t>
            </a:r>
          </a:p>
          <a:p>
            <a:r>
              <a:rPr lang="en-US" altLang="ko-KR" sz="1600" dirty="0"/>
              <a:t>normal/mild Moderate Severe</a:t>
            </a:r>
          </a:p>
          <a:p>
            <a:r>
              <a:rPr lang="en-US" altLang="ko-KR" sz="1600" dirty="0"/>
              <a:t>normal/mild Moderate Severe</a:t>
            </a:r>
          </a:p>
          <a:p>
            <a:r>
              <a:rPr lang="en-US" altLang="ko-KR" sz="1600" dirty="0"/>
              <a:t>normal/mild Moderate Severe</a:t>
            </a:r>
          </a:p>
          <a:p>
            <a:r>
              <a:rPr lang="en-US" altLang="ko-KR" sz="1600" dirty="0"/>
              <a:t>normal/mild Moderate Severe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F5BF3D-6F2E-AE9C-181D-0A5986B7223C}"/>
              </a:ext>
            </a:extLst>
          </p:cNvPr>
          <p:cNvSpPr txBox="1"/>
          <p:nvPr/>
        </p:nvSpPr>
        <p:spPr>
          <a:xfrm>
            <a:off x="7029574" y="1935309"/>
            <a:ext cx="767254" cy="1354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L1/L2</a:t>
            </a:r>
          </a:p>
          <a:p>
            <a:r>
              <a:rPr lang="en-US" altLang="ko-KR" sz="1600" dirty="0"/>
              <a:t>L2/L3</a:t>
            </a:r>
          </a:p>
          <a:p>
            <a:r>
              <a:rPr lang="en-US" altLang="ko-KR" sz="1600" dirty="0"/>
              <a:t>L3/L4</a:t>
            </a:r>
          </a:p>
          <a:p>
            <a:r>
              <a:rPr lang="en-US" altLang="ko-KR" sz="1600" dirty="0"/>
              <a:t>L4/L5</a:t>
            </a:r>
          </a:p>
          <a:p>
            <a:r>
              <a:rPr lang="en-US" altLang="ko-KR" sz="1600" dirty="0"/>
              <a:t>L5/S1</a:t>
            </a:r>
            <a:endParaRPr lang="ko-KR" altLang="en-US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B69312-0A64-0470-EAB9-C67B66A37CCE}"/>
              </a:ext>
            </a:extLst>
          </p:cNvPr>
          <p:cNvSpPr txBox="1"/>
          <p:nvPr/>
        </p:nvSpPr>
        <p:spPr>
          <a:xfrm>
            <a:off x="7140366" y="1680944"/>
            <a:ext cx="5456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latin typeface="Arial" panose="020B0604020202020204" pitchFamily="34" charset="0"/>
              </a:rPr>
              <a:t>Level</a:t>
            </a:r>
            <a:endParaRPr lang="ko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9822F3-935A-ECFB-390C-6E42B111D816}"/>
              </a:ext>
            </a:extLst>
          </p:cNvPr>
          <p:cNvSpPr txBox="1"/>
          <p:nvPr/>
        </p:nvSpPr>
        <p:spPr>
          <a:xfrm>
            <a:off x="9240368" y="1702008"/>
            <a:ext cx="7672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latin typeface="Arial" panose="020B0604020202020204" pitchFamily="34" charset="0"/>
              </a:rPr>
              <a:t>Severity</a:t>
            </a:r>
            <a:endParaRPr lang="ko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A3564F-9C4C-1493-66CD-70F5C35EA3A2}"/>
              </a:ext>
            </a:extLst>
          </p:cNvPr>
          <p:cNvSpPr txBox="1"/>
          <p:nvPr/>
        </p:nvSpPr>
        <p:spPr>
          <a:xfrm>
            <a:off x="8033934" y="1963618"/>
            <a:ext cx="2868411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normal/mild Moderate Severe</a:t>
            </a:r>
          </a:p>
          <a:p>
            <a:r>
              <a:rPr lang="en-US" altLang="ko-KR" sz="1600" dirty="0"/>
              <a:t>normal/mild Moderate Severe</a:t>
            </a:r>
          </a:p>
          <a:p>
            <a:r>
              <a:rPr lang="en-US" altLang="ko-KR" sz="1600" dirty="0"/>
              <a:t>normal/mild Moderate Severe</a:t>
            </a:r>
          </a:p>
          <a:p>
            <a:r>
              <a:rPr lang="en-US" altLang="ko-KR" sz="1600" dirty="0"/>
              <a:t>normal/mild Moderate Severe</a:t>
            </a:r>
          </a:p>
          <a:p>
            <a:r>
              <a:rPr lang="en-US" altLang="ko-KR" sz="1600" dirty="0"/>
              <a:t>normal/mild Moderate Severe</a:t>
            </a: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B448C0E5-6648-3F02-6F76-ED827D6480C5}"/>
              </a:ext>
            </a:extLst>
          </p:cNvPr>
          <p:cNvSpPr/>
          <p:nvPr/>
        </p:nvSpPr>
        <p:spPr>
          <a:xfrm>
            <a:off x="6008122" y="2529727"/>
            <a:ext cx="681053" cy="22805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C1AB3083-1941-FD9F-649D-C0EAEA3CA162}"/>
              </a:ext>
            </a:extLst>
          </p:cNvPr>
          <p:cNvSpPr/>
          <p:nvPr/>
        </p:nvSpPr>
        <p:spPr>
          <a:xfrm>
            <a:off x="6017676" y="4053794"/>
            <a:ext cx="681053" cy="22805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C8C51878-52AA-AFCE-7F8C-7550C5900855}"/>
              </a:ext>
            </a:extLst>
          </p:cNvPr>
          <p:cNvSpPr/>
          <p:nvPr/>
        </p:nvSpPr>
        <p:spPr>
          <a:xfrm>
            <a:off x="6017676" y="5614099"/>
            <a:ext cx="681053" cy="22805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90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2833"/>
            <a:ext cx="623049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2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677872-D2C6-2893-AB8B-EF2FE12F4F49}"/>
              </a:ext>
            </a:extLst>
          </p:cNvPr>
          <p:cNvSpPr txBox="1"/>
          <p:nvPr/>
        </p:nvSpPr>
        <p:spPr>
          <a:xfrm>
            <a:off x="911686" y="1692483"/>
            <a:ext cx="10368627" cy="5165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Train dataset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Image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Study case : 2098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Series : 2098</a:t>
            </a:r>
            <a:r>
              <a:rPr lang="ko-KR" altLang="en-US" dirty="0"/>
              <a:t>개 </a:t>
            </a:r>
            <a:r>
              <a:rPr lang="en-US" altLang="ko-KR" dirty="0"/>
              <a:t>study</a:t>
            </a:r>
            <a:r>
              <a:rPr lang="ko-KR" altLang="en-US" dirty="0"/>
              <a:t>의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Sagittal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T1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Axial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T2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Sagittal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T2/STIR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case 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존재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총 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6294 </a:t>
            </a:r>
            <a:r>
              <a:rPr lang="en-US" altLang="ko-KR" dirty="0">
                <a:latin typeface="Arial" panose="020B0604020202020204" pitchFamily="34" charset="0"/>
              </a:rPr>
              <a:t>case</a:t>
            </a:r>
            <a:endParaRPr kumimoji="0" lang="en-US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</a:rPr>
              <a:t>Image : </a:t>
            </a:r>
            <a:r>
              <a:rPr lang="ko-KR" altLang="en-US" dirty="0">
                <a:latin typeface="Arial" panose="020B0604020202020204" pitchFamily="34" charset="0"/>
              </a:rPr>
              <a:t>각 </a:t>
            </a:r>
            <a:r>
              <a:rPr lang="en-US" altLang="ko-KR" dirty="0">
                <a:latin typeface="Arial" panose="020B0604020202020204" pitchFamily="34" charset="0"/>
              </a:rPr>
              <a:t>series </a:t>
            </a:r>
            <a:r>
              <a:rPr lang="ko-KR" altLang="en-US" dirty="0">
                <a:latin typeface="Arial" panose="020B0604020202020204" pitchFamily="34" charset="0"/>
              </a:rPr>
              <a:t>마다 여러 개의 이미지</a:t>
            </a:r>
            <a:r>
              <a:rPr lang="en-US" altLang="ko-KR" dirty="0">
                <a:latin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</a:rPr>
              <a:t>총 </a:t>
            </a:r>
            <a:r>
              <a:rPr lang="en-US" altLang="ko-KR" dirty="0">
                <a:latin typeface="Arial" panose="020B0604020202020204" pitchFamily="34" charset="0"/>
              </a:rPr>
              <a:t>147218</a:t>
            </a:r>
            <a:r>
              <a:rPr lang="ko-KR" altLang="en-US" dirty="0">
                <a:latin typeface="Arial" panose="020B0604020202020204" pitchFamily="34" charset="0"/>
              </a:rPr>
              <a:t>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Level coordinate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각 이미지마다 </a:t>
            </a:r>
            <a:r>
              <a:rPr lang="en-US" altLang="ko-KR" dirty="0"/>
              <a:t>disk number</a:t>
            </a:r>
            <a:r>
              <a:rPr lang="ko-KR" altLang="en-US" dirty="0"/>
              <a:t>의 </a:t>
            </a:r>
            <a:r>
              <a:rPr lang="en-US" altLang="ko-KR" dirty="0"/>
              <a:t>2D image coordinate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Severity label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각 이미지 마다 </a:t>
            </a:r>
            <a:r>
              <a:rPr lang="en-US" altLang="ko-KR" dirty="0"/>
              <a:t>disk number</a:t>
            </a:r>
            <a:r>
              <a:rPr lang="ko-KR" altLang="en-US" dirty="0"/>
              <a:t>의 </a:t>
            </a:r>
            <a:r>
              <a:rPr lang="en-US" altLang="ko-KR" dirty="0"/>
              <a:t>severity label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Normal/Mild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Moderate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Severe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897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2833"/>
            <a:ext cx="623049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2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Description</a:t>
            </a:r>
          </a:p>
        </p:txBody>
      </p:sp>
      <p:pic>
        <p:nvPicPr>
          <p:cNvPr id="4" name="그림 3" descr="모노크롬, 흑백 사진, 흑백이(가) 표시된 사진&#10;&#10;자동 생성된 설명">
            <a:extLst>
              <a:ext uri="{FF2B5EF4-FFF2-40B4-BE49-F238E27FC236}">
                <a16:creationId xmlns:a16="http://schemas.microsoft.com/office/drawing/2014/main" id="{19D20F3E-F913-B044-0D31-A8A65BA36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181" y="2418594"/>
            <a:ext cx="3303638" cy="3303638"/>
          </a:xfrm>
          <a:prstGeom prst="rect">
            <a:avLst/>
          </a:prstGeom>
        </p:spPr>
      </p:pic>
      <p:pic>
        <p:nvPicPr>
          <p:cNvPr id="5" name="그림 4" descr="흑백, 모노크롬, 부츠, 신발류이(가) 표시된 사진&#10;&#10;자동 생성된 설명">
            <a:extLst>
              <a:ext uri="{FF2B5EF4-FFF2-40B4-BE49-F238E27FC236}">
                <a16:creationId xmlns:a16="http://schemas.microsoft.com/office/drawing/2014/main" id="{0C4757D5-5BE9-8166-5E6F-2D23134AFE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767" y="2418594"/>
            <a:ext cx="3303638" cy="3303638"/>
          </a:xfrm>
          <a:prstGeom prst="rect">
            <a:avLst/>
          </a:prstGeom>
        </p:spPr>
      </p:pic>
      <p:pic>
        <p:nvPicPr>
          <p:cNvPr id="6" name="그림 5" descr="흑백, 예술, 스크린샷, 모노크롬이(가) 표시된 사진&#10;&#10;자동 생성된 설명">
            <a:extLst>
              <a:ext uri="{FF2B5EF4-FFF2-40B4-BE49-F238E27FC236}">
                <a16:creationId xmlns:a16="http://schemas.microsoft.com/office/drawing/2014/main" id="{9DA1E959-2AF4-8F7E-68BE-0E855B66C2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95" y="2418595"/>
            <a:ext cx="3303637" cy="33036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D20CAA-7BB9-1370-88EB-1A96C9D2F12E}"/>
              </a:ext>
            </a:extLst>
          </p:cNvPr>
          <p:cNvSpPr txBox="1"/>
          <p:nvPr/>
        </p:nvSpPr>
        <p:spPr>
          <a:xfrm>
            <a:off x="1233948" y="5875835"/>
            <a:ext cx="2172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Sagittal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T1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77C832-99C2-AAB3-8FD5-8A8896E287D1}"/>
              </a:ext>
            </a:extLst>
          </p:cNvPr>
          <p:cNvSpPr txBox="1"/>
          <p:nvPr/>
        </p:nvSpPr>
        <p:spPr>
          <a:xfrm>
            <a:off x="5176683" y="5875835"/>
            <a:ext cx="1838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Axial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T2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9FD799-D3EE-1B99-BBD4-357ABFEE2442}"/>
              </a:ext>
            </a:extLst>
          </p:cNvPr>
          <p:cNvSpPr txBox="1"/>
          <p:nvPr/>
        </p:nvSpPr>
        <p:spPr>
          <a:xfrm>
            <a:off x="8529483" y="5875835"/>
            <a:ext cx="268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Sagittal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T2/STIR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3C73BD-5638-B406-879A-9EADC87551D6}"/>
              </a:ext>
            </a:extLst>
          </p:cNvPr>
          <p:cNvSpPr txBox="1"/>
          <p:nvPr/>
        </p:nvSpPr>
        <p:spPr>
          <a:xfrm>
            <a:off x="916938" y="1572075"/>
            <a:ext cx="2070537" cy="57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Image data</a:t>
            </a:r>
          </a:p>
        </p:txBody>
      </p:sp>
    </p:spTree>
    <p:extLst>
      <p:ext uri="{BB962C8B-B14F-4D97-AF65-F5344CB8AC3E}">
        <p14:creationId xmlns:p14="http://schemas.microsoft.com/office/powerpoint/2010/main" val="3708724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6596</TotalTime>
  <Words>1415</Words>
  <Application>Microsoft Office PowerPoint</Application>
  <PresentationFormat>와이드스크린</PresentationFormat>
  <Paragraphs>335</Paragraphs>
  <Slides>26</Slides>
  <Notes>24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3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40" baseType="lpstr">
      <vt:lpstr>Inter</vt:lpstr>
      <vt:lpstr>Noto Sans CJK KR</vt:lpstr>
      <vt:lpstr>Noto Serif CJK KR</vt:lpstr>
      <vt:lpstr>맑은 고딕</vt:lpstr>
      <vt:lpstr>맑은 고딕</vt:lpstr>
      <vt:lpstr>맑은고딕</vt:lpstr>
      <vt:lpstr>Arial</vt:lpstr>
      <vt:lpstr>Calibri Light</vt:lpstr>
      <vt:lpstr>Symbol</vt:lpstr>
      <vt:lpstr>Wingdings</vt:lpstr>
      <vt:lpstr>Office Theme</vt:lpstr>
      <vt:lpstr>Office Theme</vt:lpstr>
      <vt:lpstr>Office Theme</vt:lpstr>
      <vt:lpstr>Equation</vt:lpstr>
      <vt:lpstr>PowerPoint 프레젠테이션</vt:lpstr>
      <vt:lpstr>Contents</vt:lpstr>
      <vt:lpstr>Introduction</vt:lpstr>
      <vt:lpstr>MRI image overview</vt:lpstr>
      <vt:lpstr>MRI image overview</vt:lpstr>
      <vt:lpstr>MRI image overview</vt:lpstr>
      <vt:lpstr>Competition goal</vt:lpstr>
      <vt:lpstr>Data Description</vt:lpstr>
      <vt:lpstr>Data Description</vt:lpstr>
      <vt:lpstr>Data Description</vt:lpstr>
      <vt:lpstr>Data Description</vt:lpstr>
      <vt:lpstr>Exploratory Data Analysis (EDA)</vt:lpstr>
      <vt:lpstr>Exploratory Data Analysis (EDA)</vt:lpstr>
      <vt:lpstr>Modeling Approach</vt:lpstr>
      <vt:lpstr>Modeling Approach</vt:lpstr>
      <vt:lpstr>Modeling Approach</vt:lpstr>
      <vt:lpstr>Modeling Approach</vt:lpstr>
      <vt:lpstr>Modeling Approach</vt:lpstr>
      <vt:lpstr>Modeling Approach</vt:lpstr>
      <vt:lpstr>Modeling Training</vt:lpstr>
      <vt:lpstr>Modeling Training</vt:lpstr>
      <vt:lpstr>Result</vt:lpstr>
      <vt:lpstr>Result</vt:lpstr>
      <vt:lpstr>Result</vt:lpstr>
      <vt:lpstr>Result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SYNAM</dc:creator>
  <dc:description/>
  <cp:lastModifiedBy>Piljae Kang</cp:lastModifiedBy>
  <cp:revision>156</cp:revision>
  <dcterms:created xsi:type="dcterms:W3CDTF">2021-07-27T04:51:30Z</dcterms:created>
  <dcterms:modified xsi:type="dcterms:W3CDTF">2024-06-20T05:27:17Z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31</vt:i4>
  </property>
</Properties>
</file>