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8" r:id="rId3"/>
    <p:sldId id="259" r:id="rId4"/>
    <p:sldId id="257" r:id="rId5"/>
    <p:sldId id="260" r:id="rId6"/>
    <p:sldId id="261" r:id="rId7"/>
    <p:sldId id="263" r:id="rId8"/>
    <p:sldId id="265" r:id="rId9"/>
    <p:sldId id="267" r:id="rId10"/>
    <p:sldId id="269" r:id="rId11"/>
    <p:sldId id="270" r:id="rId12"/>
    <p:sldId id="271" r:id="rId13"/>
    <p:sldId id="272" r:id="rId14"/>
    <p:sldId id="273" r:id="rId15"/>
    <p:sldId id="274" r:id="rId16"/>
    <p:sldId id="275" r:id="rId17"/>
    <p:sldId id="276" r:id="rId18"/>
    <p:sldId id="282" r:id="rId19"/>
    <p:sldId id="283" r:id="rId20"/>
    <p:sldId id="284" r:id="rId21"/>
    <p:sldId id="277" r:id="rId22"/>
    <p:sldId id="279" r:id="rId23"/>
    <p:sldId id="281" r:id="rId24"/>
    <p:sldId id="285" r:id="rId25"/>
    <p:sldId id="292" r:id="rId26"/>
    <p:sldId id="286" r:id="rId27"/>
    <p:sldId id="288" r:id="rId28"/>
    <p:sldId id="289" r:id="rId29"/>
    <p:sldId id="290"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3" autoAdjust="0"/>
  </p:normalViewPr>
  <p:slideViewPr>
    <p:cSldViewPr snapToGrid="0" snapToObjects="1">
      <p:cViewPr varScale="1">
        <p:scale>
          <a:sx n="91" d="100"/>
          <a:sy n="91" d="100"/>
        </p:scale>
        <p:origin x="-3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E736CB-6BFB-CC4D-8519-E65C5CD91E92}" type="datetimeFigureOut">
              <a:rPr lang="en-US" smtClean="0"/>
              <a:t>9/3/14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C8525-046B-724F-92F9-877C0A5338DD}" type="slidenum">
              <a:rPr lang="en-US" smtClean="0"/>
              <a:t>‹#›</a:t>
            </a:fld>
            <a:endParaRPr lang="en-US"/>
          </a:p>
        </p:txBody>
      </p:sp>
    </p:spTree>
    <p:extLst>
      <p:ext uri="{BB962C8B-B14F-4D97-AF65-F5344CB8AC3E}">
        <p14:creationId xmlns:p14="http://schemas.microsoft.com/office/powerpoint/2010/main" val="275322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feature that is useful for the “best face” feature in a smartphone.  The phone takes a bunch of photos in rapid succession and chooses the best image of each persons face (where best = is smiling)</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3</a:t>
            </a:fld>
            <a:endParaRPr lang="en-US"/>
          </a:p>
        </p:txBody>
      </p:sp>
    </p:spTree>
    <p:extLst>
      <p:ext uri="{BB962C8B-B14F-4D97-AF65-F5344CB8AC3E}">
        <p14:creationId xmlns:p14="http://schemas.microsoft.com/office/powerpoint/2010/main" val="215762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say that this is trying to fit the training data as well as possible (in the least squares sense) but our prior knowledge will restrict us to only considering linear models (this is to some extent the idea of Occam’s razor being formalized)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16</a:t>
            </a:fld>
            <a:endParaRPr lang="en-US"/>
          </a:p>
        </p:txBody>
      </p:sp>
    </p:spTree>
    <p:extLst>
      <p:ext uri="{BB962C8B-B14F-4D97-AF65-F5344CB8AC3E}">
        <p14:creationId xmlns:p14="http://schemas.microsoft.com/office/powerpoint/2010/main" val="1611893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that while</a:t>
            </a:r>
            <a:r>
              <a:rPr lang="en-US" baseline="0" dirty="0" smtClean="0"/>
              <a:t> ordinary least squares is something shared by classical statistics and ML, there are many new algorithms that have sprung up from within the ML community.  Tell them they will have a chance to play around with </a:t>
            </a:r>
            <a:r>
              <a:rPr lang="en-US" baseline="0" dirty="0" err="1" smtClean="0"/>
              <a:t>scikit</a:t>
            </a:r>
            <a:r>
              <a:rPr lang="en-US" baseline="0" dirty="0" smtClean="0"/>
              <a:t>-learn next class.</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17</a:t>
            </a:fld>
            <a:endParaRPr lang="en-US"/>
          </a:p>
        </p:txBody>
      </p:sp>
    </p:spTree>
    <p:extLst>
      <p:ext uri="{BB962C8B-B14F-4D97-AF65-F5344CB8AC3E}">
        <p14:creationId xmlns:p14="http://schemas.microsoft.com/office/powerpoint/2010/main" val="276366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we fit the particular weights of the linear combination using a fairly similar procedure as linear regression (the function we optimize is a bit different but the idea is pretty similar)</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18</a:t>
            </a:fld>
            <a:endParaRPr lang="en-US"/>
          </a:p>
        </p:txBody>
      </p:sp>
    </p:spTree>
    <p:extLst>
      <p:ext uri="{BB962C8B-B14F-4D97-AF65-F5344CB8AC3E}">
        <p14:creationId xmlns:p14="http://schemas.microsoft.com/office/powerpoint/2010/main" val="153861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19</a:t>
            </a:fld>
            <a:endParaRPr lang="en-US"/>
          </a:p>
        </p:txBody>
      </p:sp>
    </p:spTree>
    <p:extLst>
      <p:ext uri="{BB962C8B-B14F-4D97-AF65-F5344CB8AC3E}">
        <p14:creationId xmlns:p14="http://schemas.microsoft.com/office/powerpoint/2010/main" val="126146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to 1</a:t>
            </a:r>
            <a:r>
              <a:rPr lang="en-US" baseline="30000" dirty="0" smtClean="0"/>
              <a:t>st</a:t>
            </a:r>
            <a:r>
              <a:rPr lang="en-US" dirty="0" smtClean="0"/>
              <a:t> question is that if the data is organized in </a:t>
            </a:r>
            <a:r>
              <a:rPr lang="en-US" baseline="0" dirty="0" smtClean="0"/>
              <a:t>a particular fashion the two sets may not be drawn from same distribution.</a:t>
            </a:r>
          </a:p>
          <a:p>
            <a:r>
              <a:rPr lang="en-US" baseline="0" dirty="0" smtClean="0"/>
              <a:t>Also say that the second point can be ameliorated using techniques such as k-fold cross validation which we will see next time.</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22</a:t>
            </a:fld>
            <a:endParaRPr lang="en-US"/>
          </a:p>
        </p:txBody>
      </p:sp>
    </p:spTree>
    <p:extLst>
      <p:ext uri="{BB962C8B-B14F-4D97-AF65-F5344CB8AC3E}">
        <p14:creationId xmlns:p14="http://schemas.microsoft.com/office/powerpoint/2010/main" val="3498548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some noise in the graph.</a:t>
            </a:r>
            <a:r>
              <a:rPr lang="en-US" baseline="0" dirty="0" smtClean="0"/>
              <a:t>  They will play around with this first hand in the lab.</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23</a:t>
            </a:fld>
            <a:endParaRPr lang="en-US"/>
          </a:p>
        </p:txBody>
      </p:sp>
    </p:spTree>
    <p:extLst>
      <p:ext uri="{BB962C8B-B14F-4D97-AF65-F5344CB8AC3E}">
        <p14:creationId xmlns:p14="http://schemas.microsoft.com/office/powerpoint/2010/main" val="318114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to</a:t>
            </a:r>
            <a:r>
              <a:rPr lang="en-US" baseline="0" dirty="0" smtClean="0"/>
              <a:t> say that the filters in the middle encode a bunch of image characteristics that could possibly be related to the task of smile detection.  You give the system a lot of potential choices and you let the algorithm sort it out.</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5</a:t>
            </a:fld>
            <a:endParaRPr lang="en-US"/>
          </a:p>
        </p:txBody>
      </p:sp>
    </p:spTree>
    <p:extLst>
      <p:ext uri="{BB962C8B-B14F-4D97-AF65-F5344CB8AC3E}">
        <p14:creationId xmlns:p14="http://schemas.microsoft.com/office/powerpoint/2010/main" val="26311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can detect small changes</a:t>
            </a:r>
            <a:r>
              <a:rPr lang="en-US" baseline="0" dirty="0" smtClean="0"/>
              <a:t> in facial expression (Facial Action Coding System)</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6</a:t>
            </a:fld>
            <a:endParaRPr lang="en-US"/>
          </a:p>
        </p:txBody>
      </p:sp>
    </p:spTree>
    <p:extLst>
      <p:ext uri="{BB962C8B-B14F-4D97-AF65-F5344CB8AC3E}">
        <p14:creationId xmlns:p14="http://schemas.microsoft.com/office/powerpoint/2010/main" val="21666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Kinect</a:t>
            </a:r>
            <a:r>
              <a:rPr lang="en-US" dirty="0" smtClean="0"/>
              <a:t> was trained based</a:t>
            </a:r>
            <a:r>
              <a:rPr lang="en-US" baseline="0" dirty="0" smtClean="0"/>
              <a:t> on a machine learning algorithm applied to a large database of human-labeled skeletal poses.</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7</a:t>
            </a:fld>
            <a:endParaRPr lang="en-US"/>
          </a:p>
        </p:txBody>
      </p:sp>
    </p:spTree>
    <p:extLst>
      <p:ext uri="{BB962C8B-B14F-4D97-AF65-F5344CB8AC3E}">
        <p14:creationId xmlns:p14="http://schemas.microsoft.com/office/powerpoint/2010/main" val="63158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Improved</a:t>
            </a:r>
            <a:r>
              <a:rPr lang="en-US" baseline="0" dirty="0" smtClean="0"/>
              <a:t> &gt; 10% on ratings prediction = $1,000,000 prize.  Winning entry was an amalgam of the entries of several of the teams (where the combination was learned using machine learning)</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8</a:t>
            </a:fld>
            <a:endParaRPr lang="en-US"/>
          </a:p>
        </p:txBody>
      </p:sp>
    </p:spTree>
    <p:extLst>
      <p:ext uri="{BB962C8B-B14F-4D97-AF65-F5344CB8AC3E}">
        <p14:creationId xmlns:p14="http://schemas.microsoft.com/office/powerpoint/2010/main" val="184757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www.idsia.ch</a:t>
            </a:r>
            <a:r>
              <a:rPr lang="en-US" dirty="0" smtClean="0"/>
              <a:t>/~</a:t>
            </a:r>
            <a:r>
              <a:rPr lang="en-US" dirty="0" err="1" smtClean="0"/>
              <a:t>juergen</a:t>
            </a:r>
            <a:r>
              <a:rPr lang="en-US" dirty="0" smtClean="0"/>
              <a:t>/</a:t>
            </a:r>
            <a:r>
              <a:rPr lang="en-US" dirty="0" err="1" smtClean="0"/>
              <a:t>deeplearningwinsMICCAIgrandchallenge.html</a:t>
            </a:r>
            <a:r>
              <a:rPr lang="en-US" dirty="0" smtClean="0"/>
              <a:t> (detecting Mitosis)… important for cancer detection</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9</a:t>
            </a:fld>
            <a:endParaRPr lang="en-US"/>
          </a:p>
        </p:txBody>
      </p:sp>
    </p:spTree>
    <p:extLst>
      <p:ext uri="{BB962C8B-B14F-4D97-AF65-F5344CB8AC3E}">
        <p14:creationId xmlns:p14="http://schemas.microsoft.com/office/powerpoint/2010/main" val="51602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say that \</a:t>
            </a:r>
            <a:r>
              <a:rPr lang="en-US" dirty="0" err="1" smtClean="0"/>
              <a:t>mathcal</a:t>
            </a:r>
            <a:r>
              <a:rPr lang="en-US" dirty="0" smtClean="0"/>
              <a:t>{Y} is an</a:t>
            </a:r>
            <a:r>
              <a:rPr lang="en-US" baseline="0" dirty="0" smtClean="0"/>
              <a:t> output space (commonly -1,+1 for classification (say in the case of smile detection), or \</a:t>
            </a:r>
            <a:r>
              <a:rPr lang="en-US" baseline="0" dirty="0" err="1" smtClean="0"/>
              <a:t>mathbb</a:t>
            </a:r>
            <a:r>
              <a:rPr lang="en-US" baseline="0" dirty="0" smtClean="0"/>
              <a:t>{R} in the case of regression (which I am assuming they have already seen).  Also, make sure to say that the d-dimensional space of the </a:t>
            </a:r>
            <a:r>
              <a:rPr lang="en-US" baseline="0" dirty="0" err="1" smtClean="0"/>
              <a:t>x_i’s</a:t>
            </a:r>
            <a:r>
              <a:rPr lang="en-US" baseline="0" dirty="0" smtClean="0"/>
              <a:t> are some set of features / attributes you can measure about instance.</a:t>
            </a:r>
          </a:p>
          <a:p>
            <a:endParaRPr lang="en-US" baseline="0" dirty="0" smtClean="0"/>
          </a:p>
          <a:p>
            <a:r>
              <a:rPr lang="en-US" baseline="0" dirty="0" smtClean="0"/>
              <a:t>This slide could be much more technical and get into things like minimizing the risk (expected loss over some loss function), but I don’t think that will be very helpful.</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13</a:t>
            </a:fld>
            <a:endParaRPr lang="en-US"/>
          </a:p>
        </p:txBody>
      </p:sp>
    </p:spTree>
    <p:extLst>
      <p:ext uri="{BB962C8B-B14F-4D97-AF65-F5344CB8AC3E}">
        <p14:creationId xmlns:p14="http://schemas.microsoft.com/office/powerpoint/2010/main" val="37020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is the solution of just memorizing the training data and outputting a random output otherwise (or maybe always outputting the same if you don’t want to make it non-deterministic)</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14</a:t>
            </a:fld>
            <a:endParaRPr lang="en-US"/>
          </a:p>
        </p:txBody>
      </p:sp>
    </p:spTree>
    <p:extLst>
      <p:ext uri="{BB962C8B-B14F-4D97-AF65-F5344CB8AC3E}">
        <p14:creationId xmlns:p14="http://schemas.microsoft.com/office/powerpoint/2010/main" val="8198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what this is and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15</a:t>
            </a:fld>
            <a:endParaRPr lang="en-US"/>
          </a:p>
        </p:txBody>
      </p:sp>
    </p:spTree>
    <p:extLst>
      <p:ext uri="{BB962C8B-B14F-4D97-AF65-F5344CB8AC3E}">
        <p14:creationId xmlns:p14="http://schemas.microsoft.com/office/powerpoint/2010/main" val="179229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62761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69098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1144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25942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144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86283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3B34D-4355-6547-9B6C-E44F7A530BB2}" type="datetimeFigureOut">
              <a:rPr lang="en-US" smtClean="0"/>
              <a:t>9/3/14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7536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B3B34D-4355-6547-9B6C-E44F7A530BB2}" type="datetimeFigureOut">
              <a:rPr lang="en-US" smtClean="0"/>
              <a:t>9/3/14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51945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3B34D-4355-6547-9B6C-E44F7A530BB2}" type="datetimeFigureOut">
              <a:rPr lang="en-US" smtClean="0"/>
              <a:t>9/3/14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9321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72538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478360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B34D-4355-6547-9B6C-E44F7A530BB2}" type="datetimeFigureOut">
              <a:rPr lang="en-US" smtClean="0"/>
              <a:t>9/3/14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5E5B-B3C3-374E-9657-D17237264603}" type="slidenum">
              <a:rPr lang="en-US" smtClean="0"/>
              <a:t>‹#›</a:t>
            </a:fld>
            <a:endParaRPr lang="en-US"/>
          </a:p>
        </p:txBody>
      </p:sp>
    </p:spTree>
    <p:extLst>
      <p:ext uri="{BB962C8B-B14F-4D97-AF65-F5344CB8AC3E}">
        <p14:creationId xmlns:p14="http://schemas.microsoft.com/office/powerpoint/2010/main" val="110242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tl-bib.oxfordjournals.org/content/7/1/86.full.pdf+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cikit-learn.org/stable/supervised_learning.html%23supervised-learn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XiigTGKZfks" TargetMode="External"/><Relationship Id="rId3" Type="http://schemas.openxmlformats.org/officeDocument/2006/relationships/hyperlink" Target="http://www.youtube.com/watch?v=oWKmgxZC5v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Basics of Regression and Classification</a:t>
            </a:r>
            <a:endParaRPr lang="en-US" dirty="0"/>
          </a:p>
        </p:txBody>
      </p:sp>
    </p:spTree>
    <p:extLst>
      <p:ext uri="{BB962C8B-B14F-4D97-AF65-F5344CB8AC3E}">
        <p14:creationId xmlns:p14="http://schemas.microsoft.com/office/powerpoint/2010/main" val="39644102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a:t>
            </a:r>
            <a:r>
              <a:rPr lang="en-US" dirty="0" smtClean="0"/>
              <a:t>e Learning Successes: </a:t>
            </a:r>
            <a:r>
              <a:rPr lang="en-US" dirty="0" smtClean="0"/>
              <a:t>Machine </a:t>
            </a:r>
            <a:r>
              <a:rPr lang="en-US" dirty="0" smtClean="0"/>
              <a:t>Learning in </a:t>
            </a:r>
            <a:r>
              <a:rPr lang="en-US" dirty="0" err="1" smtClean="0"/>
              <a:t>BioInformatics</a:t>
            </a:r>
            <a:endParaRPr lang="en-US" dirty="0"/>
          </a:p>
        </p:txBody>
      </p:sp>
      <p:sp>
        <p:nvSpPr>
          <p:cNvPr id="3" name="Content Placeholder 2"/>
          <p:cNvSpPr>
            <a:spLocks noGrp="1"/>
          </p:cNvSpPr>
          <p:nvPr>
            <p:ph idx="1"/>
          </p:nvPr>
        </p:nvSpPr>
        <p:spPr/>
        <p:txBody>
          <a:bodyPr/>
          <a:lstStyle/>
          <a:p>
            <a:r>
              <a:rPr lang="en-US" dirty="0" smtClean="0">
                <a:hlinkClick r:id="rId2"/>
              </a:rPr>
              <a:t>http://intl-bib.oxfordjournals.org/content/7/1/86.full.pdf+html</a:t>
            </a:r>
            <a:endParaRPr lang="en-US" dirty="0" smtClean="0"/>
          </a:p>
          <a:p>
            <a:r>
              <a:rPr lang="en-US" dirty="0" smtClean="0"/>
              <a:t>Applications</a:t>
            </a:r>
          </a:p>
          <a:p>
            <a:pPr lvl="1"/>
            <a:r>
              <a:rPr lang="en-US" dirty="0" smtClean="0"/>
              <a:t>Determine genetic markers of various cancers</a:t>
            </a:r>
          </a:p>
          <a:p>
            <a:pPr lvl="1"/>
            <a:r>
              <a:rPr lang="en-US" dirty="0" smtClean="0"/>
              <a:t>Find the site in the genome where a protein is coded</a:t>
            </a:r>
          </a:p>
          <a:p>
            <a:pPr lvl="1"/>
            <a:r>
              <a:rPr lang="en-US" dirty="0" smtClean="0"/>
              <a:t>Predict secondary (folding) structure of a protein</a:t>
            </a:r>
            <a:endParaRPr lang="en-US" dirty="0"/>
          </a:p>
        </p:txBody>
      </p:sp>
    </p:spTree>
    <p:extLst>
      <p:ext uri="{BB962C8B-B14F-4D97-AF65-F5344CB8AC3E}">
        <p14:creationId xmlns:p14="http://schemas.microsoft.com/office/powerpoint/2010/main" val="17918286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Trend Towards Machine Learning Approaches?</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Driver 1: </a:t>
            </a:r>
            <a:r>
              <a:rPr lang="en-US" dirty="0" smtClean="0"/>
              <a:t>availability of large amounts of data</a:t>
            </a:r>
          </a:p>
          <a:p>
            <a:r>
              <a:rPr lang="en-US" b="1" dirty="0" smtClean="0">
                <a:solidFill>
                  <a:srgbClr val="FF0000"/>
                </a:solidFill>
              </a:rPr>
              <a:t>Driver 2: </a:t>
            </a:r>
            <a:r>
              <a:rPr lang="en-US" dirty="0" smtClean="0"/>
              <a:t>advances in computing power</a:t>
            </a:r>
          </a:p>
          <a:p>
            <a:r>
              <a:rPr lang="en-US" b="1" dirty="0" smtClean="0">
                <a:solidFill>
                  <a:srgbClr val="FF0000"/>
                </a:solidFill>
              </a:rPr>
              <a:t>Driver 3: </a:t>
            </a:r>
            <a:r>
              <a:rPr lang="en-US" dirty="0" smtClean="0"/>
              <a:t>better ML algorithms</a:t>
            </a:r>
          </a:p>
          <a:p>
            <a:r>
              <a:rPr lang="en-US" b="1" dirty="0" smtClean="0">
                <a:solidFill>
                  <a:srgbClr val="FF0000"/>
                </a:solidFill>
              </a:rPr>
              <a:t>Driver 4: </a:t>
            </a:r>
            <a:r>
              <a:rPr lang="en-US" dirty="0" smtClean="0"/>
              <a:t>emergence of a killer ($$$) application (online / mobile advertising optimization)</a:t>
            </a:r>
            <a:endParaRPr lang="en-US" dirty="0"/>
          </a:p>
        </p:txBody>
      </p:sp>
    </p:spTree>
    <p:extLst>
      <p:ext uri="{BB962C8B-B14F-4D97-AF65-F5344CB8AC3E}">
        <p14:creationId xmlns:p14="http://schemas.microsoft.com/office/powerpoint/2010/main" val="363253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Bad News?</a:t>
            </a:r>
            <a:endParaRPr lang="en-US" dirty="0"/>
          </a:p>
        </p:txBody>
      </p:sp>
      <p:sp>
        <p:nvSpPr>
          <p:cNvPr id="3" name="Content Placeholder 2"/>
          <p:cNvSpPr>
            <a:spLocks noGrp="1"/>
          </p:cNvSpPr>
          <p:nvPr>
            <p:ph idx="1"/>
          </p:nvPr>
        </p:nvSpPr>
        <p:spPr/>
        <p:txBody>
          <a:bodyPr>
            <a:normAutofit lnSpcReduction="10000"/>
          </a:bodyPr>
          <a:lstStyle/>
          <a:p>
            <a:r>
              <a:rPr lang="en-US" dirty="0" smtClean="0"/>
              <a:t>Successfully applying machine learning is not nearly as easy as these successes make it seem</a:t>
            </a:r>
          </a:p>
          <a:p>
            <a:r>
              <a:rPr lang="en-US" dirty="0" smtClean="0"/>
              <a:t>Key skills for successful machine learning</a:t>
            </a:r>
          </a:p>
          <a:p>
            <a:pPr lvl="1"/>
            <a:r>
              <a:rPr lang="en-US" dirty="0" smtClean="0"/>
              <a:t>Choose the right data</a:t>
            </a:r>
          </a:p>
          <a:p>
            <a:pPr lvl="1"/>
            <a:r>
              <a:rPr lang="en-US" dirty="0" smtClean="0"/>
              <a:t>Pick the right technique</a:t>
            </a:r>
          </a:p>
          <a:p>
            <a:pPr lvl="1"/>
            <a:r>
              <a:rPr lang="en-US" dirty="0" smtClean="0"/>
              <a:t>Ability to rigorously evaluate an approach</a:t>
            </a:r>
          </a:p>
          <a:p>
            <a:pPr lvl="1"/>
            <a:r>
              <a:rPr lang="en-US" dirty="0" smtClean="0"/>
              <a:t>Ability to debug / refine your approach if it doesn’t work satisfactorily</a:t>
            </a:r>
          </a:p>
        </p:txBody>
      </p:sp>
    </p:spTree>
    <p:extLst>
      <p:ext uri="{BB962C8B-B14F-4D97-AF65-F5344CB8AC3E}">
        <p14:creationId xmlns:p14="http://schemas.microsoft.com/office/powerpoint/2010/main" val="33654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(more formally)</a:t>
            </a:r>
            <a:endParaRPr lang="en-US"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572" y="1652588"/>
            <a:ext cx="5575300" cy="469900"/>
          </a:xfrm>
          <a:prstGeom prst="rect">
            <a:avLst/>
          </a:prstGeom>
        </p:spPr>
      </p:pic>
      <p:sp>
        <p:nvSpPr>
          <p:cNvPr id="5" name="TextBox 4"/>
          <p:cNvSpPr txBox="1"/>
          <p:nvPr/>
        </p:nvSpPr>
        <p:spPr>
          <a:xfrm>
            <a:off x="316089" y="1476157"/>
            <a:ext cx="1609372" cy="646331"/>
          </a:xfrm>
          <a:prstGeom prst="rect">
            <a:avLst/>
          </a:prstGeom>
          <a:noFill/>
        </p:spPr>
        <p:txBody>
          <a:bodyPr wrap="square" rtlCol="0">
            <a:spAutoFit/>
          </a:bodyPr>
          <a:lstStyle/>
          <a:p>
            <a:r>
              <a:rPr lang="en-US" sz="3600" b="1" dirty="0" smtClean="0">
                <a:solidFill>
                  <a:srgbClr val="FF0000"/>
                </a:solidFill>
              </a:rPr>
              <a:t>Given:</a:t>
            </a:r>
            <a:endParaRPr lang="en-US" sz="3600" b="1" dirty="0">
              <a:solidFill>
                <a:srgbClr val="FF0000"/>
              </a:solidFill>
            </a:endParaRP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6572" y="2279650"/>
            <a:ext cx="2971800" cy="520700"/>
          </a:xfrm>
          <a:prstGeom prst="rect">
            <a:avLst/>
          </a:prstGeom>
        </p:spPr>
      </p:pic>
      <p:sp>
        <p:nvSpPr>
          <p:cNvPr id="8" name="TextBox 7"/>
          <p:cNvSpPr txBox="1"/>
          <p:nvPr/>
        </p:nvSpPr>
        <p:spPr>
          <a:xfrm>
            <a:off x="372534" y="2175891"/>
            <a:ext cx="1798461" cy="646331"/>
          </a:xfrm>
          <a:prstGeom prst="rect">
            <a:avLst/>
          </a:prstGeom>
          <a:noFill/>
        </p:spPr>
        <p:txBody>
          <a:bodyPr wrap="square" rtlCol="0">
            <a:spAutoFit/>
          </a:bodyPr>
          <a:lstStyle/>
          <a:p>
            <a:r>
              <a:rPr lang="en-US" sz="3600" dirty="0" smtClean="0"/>
              <a:t>where</a:t>
            </a:r>
            <a:endParaRPr lang="en-US" sz="3600" dirty="0"/>
          </a:p>
        </p:txBody>
      </p:sp>
      <p:sp>
        <p:nvSpPr>
          <p:cNvPr id="9" name="TextBox 8"/>
          <p:cNvSpPr txBox="1"/>
          <p:nvPr/>
        </p:nvSpPr>
        <p:spPr>
          <a:xfrm>
            <a:off x="6888339" y="2582291"/>
            <a:ext cx="1798461" cy="1200329"/>
          </a:xfrm>
          <a:prstGeom prst="rect">
            <a:avLst/>
          </a:prstGeom>
          <a:noFill/>
        </p:spPr>
        <p:txBody>
          <a:bodyPr wrap="square" rtlCol="0">
            <a:spAutoFit/>
          </a:bodyPr>
          <a:lstStyle/>
          <a:p>
            <a:r>
              <a:rPr lang="en-US" sz="3600" dirty="0" smtClean="0"/>
              <a:t>Training set</a:t>
            </a:r>
            <a:endParaRPr lang="en-US" sz="3600" dirty="0"/>
          </a:p>
        </p:txBody>
      </p:sp>
      <p:cxnSp>
        <p:nvCxnSpPr>
          <p:cNvPr id="11" name="Straight Arrow Connector 10"/>
          <p:cNvCxnSpPr/>
          <p:nvPr/>
        </p:nvCxnSpPr>
        <p:spPr>
          <a:xfrm flipH="1" flipV="1">
            <a:off x="5813778" y="2122488"/>
            <a:ext cx="1227666" cy="5586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088" y="3137877"/>
            <a:ext cx="2703689" cy="646331"/>
          </a:xfrm>
          <a:prstGeom prst="rect">
            <a:avLst/>
          </a:prstGeom>
          <a:noFill/>
        </p:spPr>
        <p:txBody>
          <a:bodyPr wrap="square" rtlCol="0">
            <a:spAutoFit/>
          </a:bodyPr>
          <a:lstStyle/>
          <a:p>
            <a:r>
              <a:rPr lang="en-US" sz="3600" b="1" dirty="0" smtClean="0">
                <a:solidFill>
                  <a:srgbClr val="FF0000"/>
                </a:solidFill>
              </a:rPr>
              <a:t>Produce:</a:t>
            </a:r>
            <a:endParaRPr lang="en-US" sz="3600" b="1" dirty="0">
              <a:solidFill>
                <a:srgbClr val="FF0000"/>
              </a:solidFill>
            </a:endParaRPr>
          </a:p>
        </p:txBody>
      </p:sp>
      <p:pic>
        <p:nvPicPr>
          <p:cNvPr id="13" name="Picture 1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656" y="3261920"/>
            <a:ext cx="2209800" cy="520700"/>
          </a:xfrm>
          <a:prstGeom prst="rect">
            <a:avLst/>
          </a:prstGeom>
        </p:spPr>
      </p:pic>
      <p:sp>
        <p:nvSpPr>
          <p:cNvPr id="14" name="TextBox 13"/>
          <p:cNvSpPr txBox="1"/>
          <p:nvPr/>
        </p:nvSpPr>
        <p:spPr>
          <a:xfrm>
            <a:off x="316089" y="3979291"/>
            <a:ext cx="8370711" cy="1200329"/>
          </a:xfrm>
          <a:prstGeom prst="rect">
            <a:avLst/>
          </a:prstGeom>
          <a:noFill/>
        </p:spPr>
        <p:txBody>
          <a:bodyPr wrap="square" rtlCol="0">
            <a:spAutoFit/>
          </a:bodyPr>
          <a:lstStyle/>
          <a:p>
            <a:r>
              <a:rPr lang="en-US" sz="3600" dirty="0" smtClean="0"/>
              <a:t>Such that “f” accurately predicts the output y given the input x on </a:t>
            </a:r>
            <a:r>
              <a:rPr lang="en-US" sz="3600" b="1" dirty="0" smtClean="0"/>
              <a:t>new data</a:t>
            </a:r>
            <a:endParaRPr lang="en-US" sz="3600" dirty="0"/>
          </a:p>
        </p:txBody>
      </p:sp>
    </p:spTree>
    <p:extLst>
      <p:ext uri="{BB962C8B-B14F-4D97-AF65-F5344CB8AC3E}">
        <p14:creationId xmlns:p14="http://schemas.microsoft.com/office/powerpoint/2010/main" val="2467434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find “f”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FF0000"/>
                </a:solidFill>
              </a:rPr>
              <a:t>Typical approach: </a:t>
            </a:r>
            <a:r>
              <a:rPr lang="en-US" dirty="0" smtClean="0"/>
              <a:t>choose “f” that balances accurately reproducing the outputs in your training set while not being overly “complicated”</a:t>
            </a:r>
          </a:p>
          <a:p>
            <a:pPr marL="0" indent="0">
              <a:buNone/>
            </a:pPr>
            <a:endParaRPr lang="en-US" dirty="0"/>
          </a:p>
          <a:p>
            <a:pPr marL="0" indent="0">
              <a:buNone/>
            </a:pPr>
            <a:r>
              <a:rPr lang="en-US" b="1" dirty="0" smtClean="0"/>
              <a:t>Question for the class: </a:t>
            </a:r>
            <a:r>
              <a:rPr lang="en-US" dirty="0" smtClean="0"/>
              <a:t>what would be a choice (a bad one) that perfectly reproduces that data in the training set, but would not work well for new data?</a:t>
            </a:r>
            <a:endParaRPr lang="en-US" b="1" dirty="0"/>
          </a:p>
        </p:txBody>
      </p:sp>
    </p:spTree>
    <p:extLst>
      <p:ext uri="{BB962C8B-B14F-4D97-AF65-F5344CB8AC3E}">
        <p14:creationId xmlns:p14="http://schemas.microsoft.com/office/powerpoint/2010/main" val="4173936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11867" y="1708855"/>
            <a:ext cx="6197600" cy="4343400"/>
          </a:xfrm>
          <a:prstGeom prst="rect">
            <a:avLst/>
          </a:prstGeom>
        </p:spPr>
      </p:pic>
      <p:sp>
        <p:nvSpPr>
          <p:cNvPr id="5" name="Title 4"/>
          <p:cNvSpPr>
            <a:spLocks noGrp="1"/>
          </p:cNvSpPr>
          <p:nvPr>
            <p:ph type="title"/>
          </p:nvPr>
        </p:nvSpPr>
        <p:spPr/>
        <p:txBody>
          <a:bodyPr/>
          <a:lstStyle/>
          <a:p>
            <a:r>
              <a:rPr lang="en-US" dirty="0" smtClean="0"/>
              <a:t>Occam’s Razor</a:t>
            </a:r>
            <a:endParaRPr lang="en-US" dirty="0"/>
          </a:p>
        </p:txBody>
      </p:sp>
    </p:spTree>
    <p:extLst>
      <p:ext uri="{BB962C8B-B14F-4D97-AF65-F5344CB8AC3E}">
        <p14:creationId xmlns:p14="http://schemas.microsoft.com/office/powerpoint/2010/main" val="2006723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Familiar Machine Learning Algorithm</a:t>
            </a:r>
            <a:endParaRPr lang="en-US" dirty="0"/>
          </a:p>
        </p:txBody>
      </p:sp>
      <p:sp>
        <p:nvSpPr>
          <p:cNvPr id="3" name="Content Placeholder 2"/>
          <p:cNvSpPr>
            <a:spLocks noGrp="1"/>
          </p:cNvSpPr>
          <p:nvPr>
            <p:ph idx="1"/>
          </p:nvPr>
        </p:nvSpPr>
        <p:spPr/>
        <p:txBody>
          <a:bodyPr/>
          <a:lstStyle/>
          <a:p>
            <a:r>
              <a:rPr lang="en-US" dirty="0" smtClean="0"/>
              <a:t>Ordinary Least Squares (OLS) can be thought of as a machine learning algorithm</a:t>
            </a:r>
          </a:p>
          <a:p>
            <a:r>
              <a:rPr lang="en-US" dirty="0" smtClean="0"/>
              <a:t>Why?</a:t>
            </a:r>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841" y="3241857"/>
            <a:ext cx="4678406" cy="979202"/>
          </a:xfrm>
          <a:prstGeom prst="rect">
            <a:avLst/>
          </a:prstGeom>
        </p:spPr>
      </p:pic>
    </p:spTree>
    <p:extLst>
      <p:ext uri="{BB962C8B-B14F-4D97-AF65-F5344CB8AC3E}">
        <p14:creationId xmlns:p14="http://schemas.microsoft.com/office/powerpoint/2010/main" val="1764915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Algorithms</a:t>
            </a:r>
            <a:endParaRPr lang="en-US" dirty="0"/>
          </a:p>
        </p:txBody>
      </p:sp>
      <p:sp>
        <p:nvSpPr>
          <p:cNvPr id="3" name="Content Placeholder 2"/>
          <p:cNvSpPr>
            <a:spLocks noGrp="1"/>
          </p:cNvSpPr>
          <p:nvPr>
            <p:ph idx="1"/>
          </p:nvPr>
        </p:nvSpPr>
        <p:spPr/>
        <p:txBody>
          <a:bodyPr/>
          <a:lstStyle/>
          <a:p>
            <a:r>
              <a:rPr lang="en-US" dirty="0" smtClean="0">
                <a:hlinkClick r:id="rId3"/>
              </a:rPr>
              <a:t>http://scikit-learn.org/stable/supervised_learning.html#supervised-learning</a:t>
            </a:r>
            <a:endParaRPr lang="en-US" dirty="0"/>
          </a:p>
        </p:txBody>
      </p:sp>
    </p:spTree>
    <p:extLst>
      <p:ext uri="{BB962C8B-B14F-4D97-AF65-F5344CB8AC3E}">
        <p14:creationId xmlns:p14="http://schemas.microsoft.com/office/powerpoint/2010/main" val="5428817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Classification: Logistic Regression</a:t>
            </a:r>
            <a:endParaRPr lang="en-US" dirty="0"/>
          </a:p>
        </p:txBody>
      </p:sp>
      <p:pic>
        <p:nvPicPr>
          <p:cNvPr id="5" name="Picture 4"/>
          <p:cNvPicPr>
            <a:picLocks noChangeAspect="1"/>
          </p:cNvPicPr>
          <p:nvPr/>
        </p:nvPicPr>
        <p:blipFill>
          <a:blip r:embed="rId3"/>
          <a:stretch>
            <a:fillRect/>
          </a:stretch>
        </p:blipFill>
        <p:spPr>
          <a:xfrm>
            <a:off x="2667000" y="4261451"/>
            <a:ext cx="3810000" cy="2540000"/>
          </a:xfrm>
          <a:prstGeom prst="rect">
            <a:avLst/>
          </a:prstGeom>
        </p:spPr>
      </p:pic>
      <p:sp>
        <p:nvSpPr>
          <p:cNvPr id="6" name="TextBox 5"/>
          <p:cNvSpPr txBox="1"/>
          <p:nvPr/>
        </p:nvSpPr>
        <p:spPr>
          <a:xfrm>
            <a:off x="577249" y="1708393"/>
            <a:ext cx="4589137" cy="646331"/>
          </a:xfrm>
          <a:prstGeom prst="rect">
            <a:avLst/>
          </a:prstGeom>
          <a:noFill/>
        </p:spPr>
        <p:txBody>
          <a:bodyPr wrap="square" rtlCol="0">
            <a:spAutoFit/>
          </a:bodyPr>
          <a:lstStyle/>
          <a:p>
            <a:r>
              <a:rPr lang="en-US" sz="3600" b="1" dirty="0" smtClean="0"/>
              <a:t>For classification: </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19" y="1827103"/>
            <a:ext cx="2730500" cy="469900"/>
          </a:xfrm>
          <a:prstGeom prst="rect">
            <a:avLst/>
          </a:prstGeom>
        </p:spPr>
      </p:pic>
      <p:sp>
        <p:nvSpPr>
          <p:cNvPr id="8" name="TextBox 7"/>
          <p:cNvSpPr txBox="1"/>
          <p:nvPr/>
        </p:nvSpPr>
        <p:spPr>
          <a:xfrm>
            <a:off x="577249" y="2507124"/>
            <a:ext cx="8312400" cy="2308324"/>
          </a:xfrm>
          <a:prstGeom prst="rect">
            <a:avLst/>
          </a:prstGeom>
          <a:noFill/>
        </p:spPr>
        <p:txBody>
          <a:bodyPr wrap="square" rtlCol="0">
            <a:spAutoFit/>
          </a:bodyPr>
          <a:lstStyle/>
          <a:p>
            <a:r>
              <a:rPr lang="en-US" sz="3600" dirty="0" smtClean="0"/>
              <a:t>For logistic regression we assign probability of the output being +1 as a linear function of the input x passed through the logistic function</a:t>
            </a:r>
          </a:p>
        </p:txBody>
      </p:sp>
    </p:spTree>
    <p:extLst>
      <p:ext uri="{BB962C8B-B14F-4D97-AF65-F5344CB8AC3E}">
        <p14:creationId xmlns:p14="http://schemas.microsoft.com/office/powerpoint/2010/main" val="13285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your Data is Non-Linear?</a:t>
            </a:r>
            <a:endParaRPr lang="en-US" dirty="0"/>
          </a:p>
        </p:txBody>
      </p:sp>
      <p:sp>
        <p:nvSpPr>
          <p:cNvPr id="4" name="TextBox 3"/>
          <p:cNvSpPr txBox="1"/>
          <p:nvPr/>
        </p:nvSpPr>
        <p:spPr>
          <a:xfrm>
            <a:off x="2344437" y="18723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5" name="TextBox 4"/>
          <p:cNvSpPr txBox="1"/>
          <p:nvPr/>
        </p:nvSpPr>
        <p:spPr>
          <a:xfrm>
            <a:off x="1945615" y="267109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6" name="TextBox 5"/>
          <p:cNvSpPr txBox="1"/>
          <p:nvPr/>
        </p:nvSpPr>
        <p:spPr>
          <a:xfrm>
            <a:off x="2344437" y="3786512"/>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7" name="TextBox 6"/>
          <p:cNvSpPr txBox="1"/>
          <p:nvPr/>
        </p:nvSpPr>
        <p:spPr>
          <a:xfrm>
            <a:off x="3048058" y="4630221"/>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8" name="TextBox 7"/>
          <p:cNvSpPr txBox="1"/>
          <p:nvPr/>
        </p:nvSpPr>
        <p:spPr>
          <a:xfrm>
            <a:off x="4428496" y="466754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9" name="TextBox 8"/>
          <p:cNvSpPr txBox="1"/>
          <p:nvPr/>
        </p:nvSpPr>
        <p:spPr>
          <a:xfrm>
            <a:off x="5530939" y="4109677"/>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0" name="TextBox 9"/>
          <p:cNvSpPr txBox="1"/>
          <p:nvPr/>
        </p:nvSpPr>
        <p:spPr>
          <a:xfrm>
            <a:off x="6082160" y="315940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1" name="TextBox 10"/>
          <p:cNvSpPr txBox="1"/>
          <p:nvPr/>
        </p:nvSpPr>
        <p:spPr>
          <a:xfrm>
            <a:off x="5397262" y="20247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2" name="TextBox 11"/>
          <p:cNvSpPr txBox="1"/>
          <p:nvPr/>
        </p:nvSpPr>
        <p:spPr>
          <a:xfrm>
            <a:off x="4150501" y="1378434"/>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3" name="TextBox 12"/>
          <p:cNvSpPr txBox="1"/>
          <p:nvPr/>
        </p:nvSpPr>
        <p:spPr>
          <a:xfrm>
            <a:off x="3446880" y="2311880"/>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4" name="TextBox 13"/>
          <p:cNvSpPr txBox="1"/>
          <p:nvPr/>
        </p:nvSpPr>
        <p:spPr>
          <a:xfrm>
            <a:off x="3200458" y="311061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5" name="TextBox 14"/>
          <p:cNvSpPr txBox="1"/>
          <p:nvPr/>
        </p:nvSpPr>
        <p:spPr>
          <a:xfrm>
            <a:off x="4508003" y="299426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6" name="TextBox 15"/>
          <p:cNvSpPr txBox="1"/>
          <p:nvPr/>
        </p:nvSpPr>
        <p:spPr>
          <a:xfrm>
            <a:off x="3664646" y="3640592"/>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7" name="TextBox 16"/>
          <p:cNvSpPr txBox="1"/>
          <p:nvPr/>
        </p:nvSpPr>
        <p:spPr>
          <a:xfrm>
            <a:off x="3945399" y="2787445"/>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89127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r>
              <a:rPr lang="en-US" dirty="0" smtClean="0"/>
              <a:t>Programming is hard…</a:t>
            </a:r>
          </a:p>
          <a:p>
            <a:pPr marL="0" indent="0">
              <a:buNone/>
            </a:pPr>
            <a:endParaRPr lang="en-US" dirty="0"/>
          </a:p>
          <a:p>
            <a:pPr marL="0" indent="0">
              <a:buNone/>
            </a:pPr>
            <a:r>
              <a:rPr lang="en-US" b="1" dirty="0" smtClean="0">
                <a:solidFill>
                  <a:srgbClr val="FF0000"/>
                </a:solidFill>
              </a:rPr>
              <a:t>Key idea: </a:t>
            </a:r>
            <a:r>
              <a:rPr lang="en-US" dirty="0" smtClean="0"/>
              <a:t>wouldn’t it be great if we could just show the computer a few examples of the computation we’d like it to perform and it would take care of the rest of us?</a:t>
            </a:r>
          </a:p>
        </p:txBody>
      </p:sp>
    </p:spTree>
    <p:extLst>
      <p:ext uri="{BB962C8B-B14F-4D97-AF65-F5344CB8AC3E}">
        <p14:creationId xmlns:p14="http://schemas.microsoft.com/office/powerpoint/2010/main" val="8275238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Solutions</a:t>
            </a:r>
            <a:endParaRPr lang="en-US" dirty="0"/>
          </a:p>
        </p:txBody>
      </p:sp>
      <p:sp>
        <p:nvSpPr>
          <p:cNvPr id="3" name="Content Placeholder 2"/>
          <p:cNvSpPr>
            <a:spLocks noGrp="1"/>
          </p:cNvSpPr>
          <p:nvPr>
            <p:ph idx="1"/>
          </p:nvPr>
        </p:nvSpPr>
        <p:spPr/>
        <p:txBody>
          <a:bodyPr/>
          <a:lstStyle/>
          <a:p>
            <a:r>
              <a:rPr lang="en-US" dirty="0" smtClean="0"/>
              <a:t>Map Data into Higher Dimensional Space</a:t>
            </a:r>
          </a:p>
          <a:p>
            <a:pPr lvl="1"/>
            <a:r>
              <a:rPr lang="en-US" dirty="0" smtClean="0"/>
              <a:t>E.g. add quadratic terms to separate out the positives outside the circle from negatives inside</a:t>
            </a:r>
          </a:p>
          <a:p>
            <a:r>
              <a:rPr lang="en-US" dirty="0" smtClean="0"/>
              <a:t>Use a different algorithm (we will see this next time)</a:t>
            </a:r>
            <a:endParaRPr lang="en-US" dirty="0"/>
          </a:p>
        </p:txBody>
      </p:sp>
    </p:spTree>
    <p:extLst>
      <p:ext uri="{BB962C8B-B14F-4D97-AF65-F5344CB8AC3E}">
        <p14:creationId xmlns:p14="http://schemas.microsoft.com/office/powerpoint/2010/main" val="239872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Evaluating Machine Learning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 Approach: create a train / test split</a:t>
            </a:r>
          </a:p>
          <a:p>
            <a:r>
              <a:rPr lang="en-US" dirty="0" smtClean="0"/>
              <a:t>Partition</a:t>
            </a:r>
          </a:p>
          <a:p>
            <a:pPr marL="0" indent="0">
              <a:buNone/>
            </a:pPr>
            <a:r>
              <a:rPr lang="en-US" dirty="0"/>
              <a:t> </a:t>
            </a:r>
            <a:r>
              <a:rPr lang="en-US" dirty="0" smtClean="0"/>
              <a:t>   into: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Learn Model on the training data and estimate performance using testing data (simulates having new data)</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816" y="2234142"/>
            <a:ext cx="5575300" cy="4699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802" y="3047401"/>
            <a:ext cx="6616700" cy="5207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802" y="3726982"/>
            <a:ext cx="5613400" cy="520700"/>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0294" y="4362313"/>
            <a:ext cx="1854200" cy="317500"/>
          </a:xfrm>
          <a:prstGeom prst="rect">
            <a:avLst/>
          </a:prstGeom>
        </p:spPr>
      </p:pic>
    </p:spTree>
    <p:extLst>
      <p:ext uri="{BB962C8B-B14F-4D97-AF65-F5344CB8AC3E}">
        <p14:creationId xmlns:p14="http://schemas.microsoft.com/office/powerpoint/2010/main" val="1790960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Pitfalls</a:t>
            </a:r>
            <a:endParaRPr lang="en-US" dirty="0"/>
          </a:p>
        </p:txBody>
      </p:sp>
      <p:sp>
        <p:nvSpPr>
          <p:cNvPr id="3" name="Content Placeholder 2"/>
          <p:cNvSpPr>
            <a:spLocks noGrp="1"/>
          </p:cNvSpPr>
          <p:nvPr>
            <p:ph idx="1"/>
          </p:nvPr>
        </p:nvSpPr>
        <p:spPr/>
        <p:txBody>
          <a:bodyPr/>
          <a:lstStyle/>
          <a:p>
            <a:r>
              <a:rPr lang="en-US" dirty="0" smtClean="0"/>
              <a:t>Don’t make the first half of your data a training set and the second half of your data the testing set! (any idea why?)</a:t>
            </a:r>
          </a:p>
          <a:p>
            <a:r>
              <a:rPr lang="en-US" dirty="0" smtClean="0"/>
              <a:t>Tradeoff between too much versus too little test data (too much = suboptimal performance because it could be used for learning, too little = estimate of performance prone to noise).</a:t>
            </a:r>
            <a:endParaRPr lang="en-US" dirty="0"/>
          </a:p>
        </p:txBody>
      </p:sp>
    </p:spTree>
    <p:extLst>
      <p:ext uri="{BB962C8B-B14F-4D97-AF65-F5344CB8AC3E}">
        <p14:creationId xmlns:p14="http://schemas.microsoft.com/office/powerpoint/2010/main" val="1582497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Too Little Training Data</a:t>
            </a:r>
            <a:endParaRPr lang="en-US" dirty="0"/>
          </a:p>
        </p:txBody>
      </p:sp>
      <p:pic>
        <p:nvPicPr>
          <p:cNvPr id="4" name="Picture 3"/>
          <p:cNvPicPr>
            <a:picLocks noChangeAspect="1"/>
          </p:cNvPicPr>
          <p:nvPr/>
        </p:nvPicPr>
        <p:blipFill>
          <a:blip r:embed="rId3"/>
          <a:stretch>
            <a:fillRect/>
          </a:stretch>
        </p:blipFill>
        <p:spPr>
          <a:xfrm>
            <a:off x="1621264" y="1701800"/>
            <a:ext cx="6206054" cy="4508956"/>
          </a:xfrm>
          <a:prstGeom prst="rect">
            <a:avLst/>
          </a:prstGeom>
        </p:spPr>
      </p:pic>
      <p:sp>
        <p:nvSpPr>
          <p:cNvPr id="5" name="TextBox 4"/>
          <p:cNvSpPr txBox="1"/>
          <p:nvPr/>
        </p:nvSpPr>
        <p:spPr>
          <a:xfrm>
            <a:off x="2330481" y="5841424"/>
            <a:ext cx="5986686" cy="369332"/>
          </a:xfrm>
          <a:prstGeom prst="rect">
            <a:avLst/>
          </a:prstGeom>
          <a:solidFill>
            <a:schemeClr val="bg1"/>
          </a:solidFill>
        </p:spPr>
        <p:txBody>
          <a:bodyPr wrap="square" rtlCol="0">
            <a:spAutoFit/>
          </a:bodyPr>
          <a:lstStyle/>
          <a:p>
            <a:r>
              <a:rPr lang="en-US" dirty="0" smtClean="0"/>
              <a:t>Percent of data used for training (rest is used for test)</a:t>
            </a:r>
            <a:endParaRPr lang="en-US" dirty="0"/>
          </a:p>
        </p:txBody>
      </p:sp>
      <p:sp>
        <p:nvSpPr>
          <p:cNvPr id="6" name="TextBox 5"/>
          <p:cNvSpPr txBox="1"/>
          <p:nvPr/>
        </p:nvSpPr>
        <p:spPr>
          <a:xfrm rot="16200000">
            <a:off x="48934" y="2844149"/>
            <a:ext cx="2654029" cy="369332"/>
          </a:xfrm>
          <a:prstGeom prst="rect">
            <a:avLst/>
          </a:prstGeom>
          <a:solidFill>
            <a:schemeClr val="bg1"/>
          </a:solidFill>
        </p:spPr>
        <p:txBody>
          <a:bodyPr wrap="square" rtlCol="0">
            <a:spAutoFit/>
          </a:bodyPr>
          <a:lstStyle/>
          <a:p>
            <a:r>
              <a:rPr lang="en-US" dirty="0" smtClean="0"/>
              <a:t>Accuracy</a:t>
            </a:r>
            <a:endParaRPr lang="en-US" dirty="0"/>
          </a:p>
        </p:txBody>
      </p:sp>
    </p:spTree>
    <p:extLst>
      <p:ext uri="{BB962C8B-B14F-4D97-AF65-F5344CB8AC3E}">
        <p14:creationId xmlns:p14="http://schemas.microsoft.com/office/powerpoint/2010/main" val="296382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ML Part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ML seeks to program computers using experience (data)</a:t>
            </a:r>
          </a:p>
          <a:p>
            <a:r>
              <a:rPr lang="en-US" dirty="0" smtClean="0"/>
              <a:t>Fast growing field</a:t>
            </a:r>
          </a:p>
          <a:p>
            <a:r>
              <a:rPr lang="en-US" dirty="0" smtClean="0"/>
              <a:t>Linear regression can be seen as a machine learning technique</a:t>
            </a:r>
          </a:p>
          <a:p>
            <a:r>
              <a:rPr lang="en-US" dirty="0" smtClean="0"/>
              <a:t>Logistic regression is an ML technique used for classification</a:t>
            </a:r>
          </a:p>
          <a:p>
            <a:r>
              <a:rPr lang="en-US" dirty="0" smtClean="0"/>
              <a:t>Chiefly interested in optimizing performance on unseen data (which we can estimate by splitting data into training and test sets)</a:t>
            </a:r>
            <a:endParaRPr lang="en-US" dirty="0"/>
          </a:p>
        </p:txBody>
      </p:sp>
    </p:spTree>
    <p:extLst>
      <p:ext uri="{BB962C8B-B14F-4D97-AF65-F5344CB8AC3E}">
        <p14:creationId xmlns:p14="http://schemas.microsoft.com/office/powerpoint/2010/main" val="210949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091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slides on ML applications if you want to kill time with shiny thing </a:t>
            </a:r>
            <a:r>
              <a:rPr lang="en-US" dirty="0" smtClean="0">
                <a:sym typeface="Wingdings"/>
              </a:rPr>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4898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Medicine: Automated Medical Diagnosis</a:t>
            </a:r>
            <a:endParaRPr lang="en-US" dirty="0"/>
          </a:p>
        </p:txBody>
      </p:sp>
      <p:pic>
        <p:nvPicPr>
          <p:cNvPr id="5" name="Picture 4"/>
          <p:cNvPicPr>
            <a:picLocks noChangeAspect="1"/>
          </p:cNvPicPr>
          <p:nvPr/>
        </p:nvPicPr>
        <p:blipFill>
          <a:blip r:embed="rId2"/>
          <a:stretch>
            <a:fillRect/>
          </a:stretch>
        </p:blipFill>
        <p:spPr>
          <a:xfrm>
            <a:off x="6232382" y="1657684"/>
            <a:ext cx="2759884" cy="3689684"/>
          </a:xfrm>
          <a:prstGeom prst="rect">
            <a:avLst/>
          </a:prstGeom>
        </p:spPr>
      </p:pic>
      <p:pic>
        <p:nvPicPr>
          <p:cNvPr id="6" name="Picture 5"/>
          <p:cNvPicPr>
            <a:picLocks noChangeAspect="1"/>
          </p:cNvPicPr>
          <p:nvPr/>
        </p:nvPicPr>
        <p:blipFill>
          <a:blip r:embed="rId3"/>
          <a:stretch>
            <a:fillRect/>
          </a:stretch>
        </p:blipFill>
        <p:spPr>
          <a:xfrm>
            <a:off x="187157" y="1657684"/>
            <a:ext cx="5960853" cy="3478481"/>
          </a:xfrm>
          <a:prstGeom prst="rect">
            <a:avLst/>
          </a:prstGeom>
        </p:spPr>
      </p:pic>
    </p:spTree>
    <p:extLst>
      <p:ext uri="{BB962C8B-B14F-4D97-AF65-F5344CB8AC3E}">
        <p14:creationId xmlns:p14="http://schemas.microsoft.com/office/powerpoint/2010/main" val="1920898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for Music Similarity Analysis</a:t>
            </a:r>
            <a:endParaRPr lang="en-US" dirty="0"/>
          </a:p>
        </p:txBody>
      </p:sp>
      <p:pic>
        <p:nvPicPr>
          <p:cNvPr id="4" name="Picture 3"/>
          <p:cNvPicPr>
            <a:picLocks noChangeAspect="1"/>
          </p:cNvPicPr>
          <p:nvPr/>
        </p:nvPicPr>
        <p:blipFill>
          <a:blip r:embed="rId2"/>
          <a:stretch>
            <a:fillRect/>
          </a:stretch>
        </p:blipFill>
        <p:spPr>
          <a:xfrm>
            <a:off x="1601536" y="1636976"/>
            <a:ext cx="5844674" cy="4775856"/>
          </a:xfrm>
          <a:prstGeom prst="rect">
            <a:avLst/>
          </a:prstGeom>
        </p:spPr>
      </p:pic>
    </p:spTree>
    <p:extLst>
      <p:ext uri="{BB962C8B-B14F-4D97-AF65-F5344CB8AC3E}">
        <p14:creationId xmlns:p14="http://schemas.microsoft.com/office/powerpoint/2010/main" val="38254518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Reinforcement Learning in Robotics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http://www.youtube.com/watch?v=XiigTGKZfks</a:t>
            </a:r>
            <a:r>
              <a:rPr lang="en-US" dirty="0" smtClean="0"/>
              <a:t> (pendulum </a:t>
            </a:r>
            <a:r>
              <a:rPr lang="en-US" dirty="0" err="1" smtClean="0"/>
              <a:t>swingup</a:t>
            </a:r>
            <a:r>
              <a:rPr lang="en-US" dirty="0" smtClean="0"/>
              <a:t>… real system)</a:t>
            </a:r>
          </a:p>
          <a:p>
            <a:pPr marL="0" indent="0">
              <a:buNone/>
            </a:pPr>
            <a:endParaRPr lang="en-US" dirty="0" smtClean="0"/>
          </a:p>
          <a:p>
            <a:pPr marL="0" indent="0">
              <a:buNone/>
            </a:pPr>
            <a:r>
              <a:rPr lang="en-US" dirty="0" smtClean="0">
                <a:hlinkClick r:id="rId3"/>
              </a:rPr>
              <a:t>http://www.youtube.com/watch?v=oWKmgxZC5vk</a:t>
            </a:r>
            <a:r>
              <a:rPr lang="en-US" dirty="0" smtClean="0"/>
              <a:t> (unicycle in simulation)</a:t>
            </a:r>
          </a:p>
          <a:p>
            <a:pPr marL="0" indent="0">
              <a:buNone/>
            </a:pPr>
            <a:endParaRPr lang="en-US" dirty="0"/>
          </a:p>
        </p:txBody>
      </p:sp>
    </p:spTree>
    <p:extLst>
      <p:ext uri="{BB962C8B-B14F-4D97-AF65-F5344CB8AC3E}">
        <p14:creationId xmlns:p14="http://schemas.microsoft.com/office/powerpoint/2010/main" val="3633493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5150556"/>
            <a:ext cx="8229600" cy="975607"/>
          </a:xfrm>
        </p:spPr>
        <p:txBody>
          <a:bodyPr>
            <a:normAutofit lnSpcReduction="10000"/>
          </a:bodyPr>
          <a:lstStyle/>
          <a:p>
            <a:pPr marL="0" indent="0">
              <a:buNone/>
            </a:pPr>
            <a:r>
              <a:rPr lang="en-US" b="1" dirty="0" smtClean="0">
                <a:solidFill>
                  <a:srgbClr val="FF0000"/>
                </a:solidFill>
              </a:rPr>
              <a:t>Task: </a:t>
            </a:r>
            <a:r>
              <a:rPr lang="en-US" dirty="0" smtClean="0"/>
              <a:t>write a computer program to tell whether or not a person in a photograph is smiling</a:t>
            </a:r>
            <a:endParaRPr lang="en-US" dirty="0"/>
          </a:p>
        </p:txBody>
      </p:sp>
      <p:pic>
        <p:nvPicPr>
          <p:cNvPr id="5" name="Picture 4"/>
          <p:cNvPicPr>
            <a:picLocks noChangeAspect="1"/>
          </p:cNvPicPr>
          <p:nvPr/>
        </p:nvPicPr>
        <p:blipFill>
          <a:blip r:embed="rId3"/>
          <a:stretch>
            <a:fillRect/>
          </a:stretch>
        </p:blipFill>
        <p:spPr>
          <a:xfrm>
            <a:off x="1199444" y="1534933"/>
            <a:ext cx="6237112" cy="3497675"/>
          </a:xfrm>
          <a:prstGeom prst="rect">
            <a:avLst/>
          </a:prstGeom>
        </p:spPr>
      </p:pic>
    </p:spTree>
    <p:extLst>
      <p:ext uri="{BB962C8B-B14F-4D97-AF65-F5344CB8AC3E}">
        <p14:creationId xmlns:p14="http://schemas.microsoft.com/office/powerpoint/2010/main" val="22869485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Robotics: Programming by Demonstration</a:t>
            </a:r>
            <a:endParaRPr lang="en-US" dirty="0"/>
          </a:p>
        </p:txBody>
      </p:sp>
      <p:sp>
        <p:nvSpPr>
          <p:cNvPr id="4" name="TextBox 3"/>
          <p:cNvSpPr txBox="1"/>
          <p:nvPr/>
        </p:nvSpPr>
        <p:spPr>
          <a:xfrm>
            <a:off x="574842" y="4344737"/>
            <a:ext cx="4104105" cy="369332"/>
          </a:xfrm>
          <a:prstGeom prst="rect">
            <a:avLst/>
          </a:prstGeom>
          <a:noFill/>
        </p:spPr>
        <p:txBody>
          <a:bodyPr wrap="square" rtlCol="0">
            <a:spAutoFit/>
          </a:bodyPr>
          <a:lstStyle/>
          <a:p>
            <a:r>
              <a:rPr lang="en-US" dirty="0" err="1" smtClean="0"/>
              <a:t>TuxCart</a:t>
            </a:r>
            <a:r>
              <a:rPr lang="en-US" dirty="0" smtClean="0"/>
              <a:t>: http://</a:t>
            </a:r>
            <a:r>
              <a:rPr lang="en-US" dirty="0" err="1" smtClean="0"/>
              <a:t>youtu.be</a:t>
            </a:r>
            <a:r>
              <a:rPr lang="en-US" dirty="0" smtClean="0"/>
              <a:t>/V00npNnWzSU</a:t>
            </a:r>
            <a:endParaRPr lang="en-US" dirty="0"/>
          </a:p>
        </p:txBody>
      </p:sp>
      <p:sp>
        <p:nvSpPr>
          <p:cNvPr id="5" name="TextBox 4"/>
          <p:cNvSpPr txBox="1"/>
          <p:nvPr/>
        </p:nvSpPr>
        <p:spPr>
          <a:xfrm>
            <a:off x="1002633" y="3569368"/>
            <a:ext cx="6884736" cy="369332"/>
          </a:xfrm>
          <a:prstGeom prst="rect">
            <a:avLst/>
          </a:prstGeom>
          <a:noFill/>
        </p:spPr>
        <p:txBody>
          <a:bodyPr wrap="square" rtlCol="0">
            <a:spAutoFit/>
          </a:bodyPr>
          <a:lstStyle/>
          <a:p>
            <a:r>
              <a:rPr lang="en-US" dirty="0" smtClean="0"/>
              <a:t>Mario: http://</a:t>
            </a:r>
            <a:r>
              <a:rPr lang="en-US" dirty="0" err="1" smtClean="0"/>
              <a:t>www.youtube.com</a:t>
            </a:r>
            <a:r>
              <a:rPr lang="en-US" dirty="0" smtClean="0"/>
              <a:t>/</a:t>
            </a:r>
            <a:r>
              <a:rPr lang="en-US" dirty="0" err="1" smtClean="0"/>
              <a:t>watch?v</a:t>
            </a:r>
            <a:r>
              <a:rPr lang="en-US" dirty="0" smtClean="0"/>
              <a:t>=V00npNnWzSU</a:t>
            </a:r>
            <a:endParaRPr lang="en-US" dirty="0"/>
          </a:p>
        </p:txBody>
      </p:sp>
      <p:sp>
        <p:nvSpPr>
          <p:cNvPr id="6" name="TextBox 5"/>
          <p:cNvSpPr txBox="1"/>
          <p:nvPr/>
        </p:nvSpPr>
        <p:spPr>
          <a:xfrm>
            <a:off x="574842" y="2564413"/>
            <a:ext cx="6828105" cy="646331"/>
          </a:xfrm>
          <a:prstGeom prst="rect">
            <a:avLst/>
          </a:prstGeom>
          <a:noFill/>
        </p:spPr>
        <p:txBody>
          <a:bodyPr wrap="square" rtlCol="0">
            <a:spAutoFit/>
          </a:bodyPr>
          <a:lstStyle/>
          <a:p>
            <a:r>
              <a:rPr lang="en-US" dirty="0" smtClean="0"/>
              <a:t>Programming industrial robot by demonstration: http://</a:t>
            </a:r>
            <a:r>
              <a:rPr lang="en-US" dirty="0" err="1" smtClean="0"/>
              <a:t>www.youtube.com</a:t>
            </a:r>
            <a:r>
              <a:rPr lang="en-US" dirty="0" smtClean="0"/>
              <a:t>/</a:t>
            </a:r>
            <a:r>
              <a:rPr lang="en-US" dirty="0" err="1" smtClean="0"/>
              <a:t>watch?v</a:t>
            </a:r>
            <a:r>
              <a:rPr lang="en-US" dirty="0" smtClean="0"/>
              <a:t>=Pnt2NY5J5Nk</a:t>
            </a:r>
            <a:endParaRPr lang="en-US" dirty="0"/>
          </a:p>
        </p:txBody>
      </p:sp>
    </p:spTree>
    <p:extLst>
      <p:ext uri="{BB962C8B-B14F-4D97-AF65-F5344CB8AC3E}">
        <p14:creationId xmlns:p14="http://schemas.microsoft.com/office/powerpoint/2010/main" val="30297996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 Approach to Programming a Smile Detector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Step 1: </a:t>
            </a:r>
            <a:r>
              <a:rPr lang="en-US" dirty="0" smtClean="0"/>
              <a:t>think really hard about what distinguishes a smiling from a non-smiling face</a:t>
            </a:r>
          </a:p>
          <a:p>
            <a:pPr marL="457200" lvl="1" indent="0">
              <a:buNone/>
            </a:pPr>
            <a:r>
              <a:rPr lang="en-US" dirty="0" smtClean="0"/>
              <a:t>(for instance, perhaps it is that smiling faces tend to have more bright pixels around the mouth region)</a:t>
            </a:r>
            <a:endParaRPr lang="en-US" dirty="0"/>
          </a:p>
          <a:p>
            <a:r>
              <a:rPr lang="en-US" b="1" dirty="0" smtClean="0">
                <a:solidFill>
                  <a:srgbClr val="FF0000"/>
                </a:solidFill>
              </a:rPr>
              <a:t>Step 2: </a:t>
            </a:r>
            <a:r>
              <a:rPr lang="en-US" dirty="0" smtClean="0"/>
              <a:t>write up a program to implement your rule for distinguishing smiles from non-smiles</a:t>
            </a:r>
          </a:p>
          <a:p>
            <a:r>
              <a:rPr lang="en-US" b="1" dirty="0" smtClean="0">
                <a:solidFill>
                  <a:srgbClr val="FF0000"/>
                </a:solidFill>
              </a:rPr>
              <a:t>Step 3: </a:t>
            </a:r>
            <a:r>
              <a:rPr lang="en-US" dirty="0" smtClean="0"/>
              <a:t>evaluate the quality (e.g. accuracy) of your program</a:t>
            </a:r>
          </a:p>
          <a:p>
            <a:r>
              <a:rPr lang="en-US" b="1" dirty="0" smtClean="0">
                <a:solidFill>
                  <a:srgbClr val="FF0000"/>
                </a:solidFill>
              </a:rPr>
              <a:t>Step 4: </a:t>
            </a:r>
            <a:r>
              <a:rPr lang="en-US" dirty="0" smtClean="0"/>
              <a:t>Iterate the whole process until system is “good enough”</a:t>
            </a:r>
            <a:endParaRPr lang="en-US" dirty="0"/>
          </a:p>
        </p:txBody>
      </p:sp>
    </p:spTree>
    <p:extLst>
      <p:ext uri="{BB962C8B-B14F-4D97-AF65-F5344CB8AC3E}">
        <p14:creationId xmlns:p14="http://schemas.microsoft.com/office/powerpoint/2010/main" val="41799172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Automatic (Machine Learning) Approach to Programming a Smile Detector</a:t>
            </a:r>
            <a:endParaRPr lang="en-US" sz="3600" dirty="0"/>
          </a:p>
        </p:txBody>
      </p:sp>
      <p:grpSp>
        <p:nvGrpSpPr>
          <p:cNvPr id="4" name="Group 3"/>
          <p:cNvGrpSpPr/>
          <p:nvPr/>
        </p:nvGrpSpPr>
        <p:grpSpPr>
          <a:xfrm>
            <a:off x="569402" y="1872145"/>
            <a:ext cx="4691222" cy="1556409"/>
            <a:chOff x="646292" y="2165688"/>
            <a:chExt cx="7761351" cy="2845458"/>
          </a:xfrm>
        </p:grpSpPr>
        <p:pic>
          <p:nvPicPr>
            <p:cNvPr id="5" name="Picture 4"/>
            <p:cNvPicPr>
              <a:picLocks noChangeAspect="1"/>
            </p:cNvPicPr>
            <p:nvPr/>
          </p:nvPicPr>
          <p:blipFill>
            <a:blip r:embed="rId3"/>
            <a:stretch>
              <a:fillRect/>
            </a:stretch>
          </p:blipFill>
          <p:spPr>
            <a:xfrm>
              <a:off x="5821698" y="2499888"/>
              <a:ext cx="1976345" cy="1901658"/>
            </a:xfrm>
            <a:prstGeom prst="rect">
              <a:avLst/>
            </a:prstGeom>
          </p:spPr>
        </p:pic>
        <p:pic>
          <p:nvPicPr>
            <p:cNvPr id="6" name="Picture 5"/>
            <p:cNvPicPr>
              <a:picLocks noChangeAspect="1"/>
            </p:cNvPicPr>
            <p:nvPr/>
          </p:nvPicPr>
          <p:blipFill>
            <a:blip r:embed="rId4"/>
            <a:stretch>
              <a:fillRect/>
            </a:stretch>
          </p:blipFill>
          <p:spPr>
            <a:xfrm>
              <a:off x="646292" y="2165688"/>
              <a:ext cx="3218517" cy="2578098"/>
            </a:xfrm>
            <a:prstGeom prst="rect">
              <a:avLst/>
            </a:prstGeom>
          </p:spPr>
        </p:pic>
        <p:cxnSp>
          <p:nvCxnSpPr>
            <p:cNvPr id="7" name="Straight Arrow Connector 6"/>
            <p:cNvCxnSpPr>
              <a:stCxn id="6" idx="3"/>
              <a:endCxn id="5" idx="1"/>
            </p:cNvCxnSpPr>
            <p:nvPr/>
          </p:nvCxnSpPr>
          <p:spPr>
            <a:xfrm flipV="1">
              <a:off x="3864809" y="3450717"/>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5974098" y="2652288"/>
              <a:ext cx="1976345" cy="1901658"/>
            </a:xfrm>
            <a:prstGeom prst="rect">
              <a:avLst/>
            </a:prstGeom>
          </p:spPr>
        </p:pic>
        <p:pic>
          <p:nvPicPr>
            <p:cNvPr id="9" name="Picture 8"/>
            <p:cNvPicPr>
              <a:picLocks noChangeAspect="1"/>
            </p:cNvPicPr>
            <p:nvPr/>
          </p:nvPicPr>
          <p:blipFill>
            <a:blip r:embed="rId3"/>
            <a:stretch>
              <a:fillRect/>
            </a:stretch>
          </p:blipFill>
          <p:spPr>
            <a:xfrm>
              <a:off x="6126498" y="2804688"/>
              <a:ext cx="1976345" cy="1901658"/>
            </a:xfrm>
            <a:prstGeom prst="rect">
              <a:avLst/>
            </a:prstGeom>
          </p:spPr>
        </p:pic>
        <p:pic>
          <p:nvPicPr>
            <p:cNvPr id="10" name="Picture 9"/>
            <p:cNvPicPr>
              <a:picLocks noChangeAspect="1"/>
            </p:cNvPicPr>
            <p:nvPr/>
          </p:nvPicPr>
          <p:blipFill>
            <a:blip r:embed="rId3"/>
            <a:stretch>
              <a:fillRect/>
            </a:stretch>
          </p:blipFill>
          <p:spPr>
            <a:xfrm>
              <a:off x="6278898" y="2957088"/>
              <a:ext cx="1976345" cy="1901658"/>
            </a:xfrm>
            <a:prstGeom prst="rect">
              <a:avLst/>
            </a:prstGeom>
          </p:spPr>
        </p:pic>
        <p:pic>
          <p:nvPicPr>
            <p:cNvPr id="11" name="Picture 10"/>
            <p:cNvPicPr>
              <a:picLocks noChangeAspect="1"/>
            </p:cNvPicPr>
            <p:nvPr/>
          </p:nvPicPr>
          <p:blipFill>
            <a:blip r:embed="rId3"/>
            <a:stretch>
              <a:fillRect/>
            </a:stretch>
          </p:blipFill>
          <p:spPr>
            <a:xfrm>
              <a:off x="6431298" y="3109488"/>
              <a:ext cx="1976345" cy="1901658"/>
            </a:xfrm>
            <a:prstGeom prst="rect">
              <a:avLst/>
            </a:prstGeom>
          </p:spPr>
        </p:pic>
      </p:grpSp>
      <p:grpSp>
        <p:nvGrpSpPr>
          <p:cNvPr id="12" name="Group 11"/>
          <p:cNvGrpSpPr/>
          <p:nvPr/>
        </p:nvGrpSpPr>
        <p:grpSpPr>
          <a:xfrm>
            <a:off x="605658" y="4239749"/>
            <a:ext cx="4710273" cy="1762944"/>
            <a:chOff x="1511704" y="3616566"/>
            <a:chExt cx="7596780" cy="2798589"/>
          </a:xfrm>
        </p:grpSpPr>
        <p:pic>
          <p:nvPicPr>
            <p:cNvPr id="13" name="Picture 12"/>
            <p:cNvPicPr>
              <a:picLocks noChangeAspect="1"/>
            </p:cNvPicPr>
            <p:nvPr/>
          </p:nvPicPr>
          <p:blipFill>
            <a:blip r:embed="rId5"/>
            <a:stretch>
              <a:fillRect/>
            </a:stretch>
          </p:blipFill>
          <p:spPr>
            <a:xfrm>
              <a:off x="1511704" y="3616566"/>
              <a:ext cx="3095124" cy="2341389"/>
            </a:xfrm>
            <a:prstGeom prst="rect">
              <a:avLst/>
            </a:prstGeom>
          </p:spPr>
        </p:pic>
        <p:pic>
          <p:nvPicPr>
            <p:cNvPr id="14" name="Picture 13"/>
            <p:cNvPicPr>
              <a:picLocks noChangeAspect="1"/>
            </p:cNvPicPr>
            <p:nvPr/>
          </p:nvPicPr>
          <p:blipFill>
            <a:blip r:embed="rId3"/>
            <a:stretch>
              <a:fillRect/>
            </a:stretch>
          </p:blipFill>
          <p:spPr>
            <a:xfrm>
              <a:off x="6522539" y="3903897"/>
              <a:ext cx="1976345" cy="1901658"/>
            </a:xfrm>
            <a:prstGeom prst="rect">
              <a:avLst/>
            </a:prstGeom>
          </p:spPr>
        </p:pic>
        <p:cxnSp>
          <p:nvCxnSpPr>
            <p:cNvPr id="15" name="Straight Arrow Connector 14"/>
            <p:cNvCxnSpPr>
              <a:endCxn id="14" idx="1"/>
            </p:cNvCxnSpPr>
            <p:nvPr/>
          </p:nvCxnSpPr>
          <p:spPr>
            <a:xfrm flipV="1">
              <a:off x="4565650" y="4854726"/>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6674939" y="4056297"/>
              <a:ext cx="1976345" cy="1901658"/>
            </a:xfrm>
            <a:prstGeom prst="rect">
              <a:avLst/>
            </a:prstGeom>
          </p:spPr>
        </p:pic>
        <p:pic>
          <p:nvPicPr>
            <p:cNvPr id="17" name="Picture 16"/>
            <p:cNvPicPr>
              <a:picLocks noChangeAspect="1"/>
            </p:cNvPicPr>
            <p:nvPr/>
          </p:nvPicPr>
          <p:blipFill>
            <a:blip r:embed="rId3"/>
            <a:stretch>
              <a:fillRect/>
            </a:stretch>
          </p:blipFill>
          <p:spPr>
            <a:xfrm>
              <a:off x="6827339" y="4208697"/>
              <a:ext cx="1976345" cy="1901658"/>
            </a:xfrm>
            <a:prstGeom prst="rect">
              <a:avLst/>
            </a:prstGeom>
          </p:spPr>
        </p:pic>
        <p:pic>
          <p:nvPicPr>
            <p:cNvPr id="18" name="Picture 17"/>
            <p:cNvPicPr>
              <a:picLocks noChangeAspect="1"/>
            </p:cNvPicPr>
            <p:nvPr/>
          </p:nvPicPr>
          <p:blipFill>
            <a:blip r:embed="rId3"/>
            <a:stretch>
              <a:fillRect/>
            </a:stretch>
          </p:blipFill>
          <p:spPr>
            <a:xfrm>
              <a:off x="6979739" y="4361097"/>
              <a:ext cx="1976345" cy="1901658"/>
            </a:xfrm>
            <a:prstGeom prst="rect">
              <a:avLst/>
            </a:prstGeom>
          </p:spPr>
        </p:pic>
        <p:pic>
          <p:nvPicPr>
            <p:cNvPr id="19" name="Picture 18"/>
            <p:cNvPicPr>
              <a:picLocks noChangeAspect="1"/>
            </p:cNvPicPr>
            <p:nvPr/>
          </p:nvPicPr>
          <p:blipFill>
            <a:blip r:embed="rId3"/>
            <a:stretch>
              <a:fillRect/>
            </a:stretch>
          </p:blipFill>
          <p:spPr>
            <a:xfrm>
              <a:off x="7132139" y="4513497"/>
              <a:ext cx="1976345" cy="1901658"/>
            </a:xfrm>
            <a:prstGeom prst="rect">
              <a:avLst/>
            </a:prstGeom>
          </p:spPr>
        </p:pic>
      </p:grpSp>
      <p:sp>
        <p:nvSpPr>
          <p:cNvPr id="20" name="TextBox 19"/>
          <p:cNvSpPr txBox="1"/>
          <p:nvPr/>
        </p:nvSpPr>
        <p:spPr>
          <a:xfrm>
            <a:off x="2648470" y="3448161"/>
            <a:ext cx="467895" cy="381446"/>
          </a:xfrm>
          <a:prstGeom prst="rect">
            <a:avLst/>
          </a:prstGeom>
          <a:noFill/>
        </p:spPr>
        <p:txBody>
          <a:bodyPr wrap="square" rtlCol="0">
            <a:spAutoFit/>
          </a:bodyPr>
          <a:lstStyle/>
          <a:p>
            <a:r>
              <a:rPr lang="en-US" dirty="0" smtClean="0"/>
              <a:t>…</a:t>
            </a:r>
            <a:endParaRPr lang="en-US" dirty="0"/>
          </a:p>
        </p:txBody>
      </p:sp>
      <p:cxnSp>
        <p:nvCxnSpPr>
          <p:cNvPr id="21" name="Straight Arrow Connector 20"/>
          <p:cNvCxnSpPr/>
          <p:nvPr/>
        </p:nvCxnSpPr>
        <p:spPr>
          <a:xfrm>
            <a:off x="5315931" y="2575030"/>
            <a:ext cx="1796069" cy="1074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315931" y="4064000"/>
            <a:ext cx="1796069" cy="1149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112000" y="3261834"/>
            <a:ext cx="1497263" cy="1158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Machine Learning Algorithm</a:t>
            </a:r>
            <a:endParaRPr lang="en-US" dirty="0"/>
          </a:p>
        </p:txBody>
      </p:sp>
      <p:cxnSp>
        <p:nvCxnSpPr>
          <p:cNvPr id="24" name="Straight Arrow Connector 23"/>
          <p:cNvCxnSpPr>
            <a:stCxn id="23" idx="2"/>
          </p:cNvCxnSpPr>
          <p:nvPr/>
        </p:nvCxnSpPr>
        <p:spPr>
          <a:xfrm>
            <a:off x="7860632" y="4420750"/>
            <a:ext cx="13368" cy="792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005053" y="5213685"/>
            <a:ext cx="1681747" cy="1216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Automated Smile Detection System!</a:t>
            </a:r>
            <a:endParaRPr lang="en-US" dirty="0"/>
          </a:p>
        </p:txBody>
      </p:sp>
      <p:sp>
        <p:nvSpPr>
          <p:cNvPr id="26" name="TextBox 25"/>
          <p:cNvSpPr txBox="1"/>
          <p:nvPr/>
        </p:nvSpPr>
        <p:spPr>
          <a:xfrm>
            <a:off x="3283494" y="6061146"/>
            <a:ext cx="3217333" cy="646331"/>
          </a:xfrm>
          <a:prstGeom prst="rect">
            <a:avLst/>
          </a:prstGeom>
          <a:noFill/>
        </p:spPr>
        <p:txBody>
          <a:bodyPr wrap="square" rtlCol="0">
            <a:spAutoFit/>
          </a:bodyPr>
          <a:lstStyle/>
          <a:p>
            <a:r>
              <a:rPr lang="en-US" b="1" dirty="0" smtClean="0"/>
              <a:t>Large set of possible distinguishing characteristics</a:t>
            </a:r>
            <a:endParaRPr lang="en-US" b="1" dirty="0"/>
          </a:p>
        </p:txBody>
      </p:sp>
      <p:sp>
        <p:nvSpPr>
          <p:cNvPr id="28" name="TextBox 27"/>
          <p:cNvSpPr txBox="1"/>
          <p:nvPr/>
        </p:nvSpPr>
        <p:spPr>
          <a:xfrm>
            <a:off x="442606" y="5686146"/>
            <a:ext cx="3050340" cy="646331"/>
          </a:xfrm>
          <a:prstGeom prst="rect">
            <a:avLst/>
          </a:prstGeom>
          <a:noFill/>
        </p:spPr>
        <p:txBody>
          <a:bodyPr wrap="square" rtlCol="0">
            <a:spAutoFit/>
          </a:bodyPr>
          <a:lstStyle/>
          <a:p>
            <a:r>
              <a:rPr lang="en-US" b="1" dirty="0" smtClean="0"/>
              <a:t>Database of Non-Smiling</a:t>
            </a:r>
          </a:p>
          <a:p>
            <a:r>
              <a:rPr lang="en-US" b="1" dirty="0" smtClean="0"/>
              <a:t>Faces</a:t>
            </a:r>
            <a:endParaRPr lang="en-US" b="1" dirty="0"/>
          </a:p>
        </p:txBody>
      </p:sp>
      <p:sp>
        <p:nvSpPr>
          <p:cNvPr id="29" name="TextBox 28"/>
          <p:cNvSpPr txBox="1"/>
          <p:nvPr/>
        </p:nvSpPr>
        <p:spPr>
          <a:xfrm>
            <a:off x="442606" y="3326413"/>
            <a:ext cx="2205864" cy="646331"/>
          </a:xfrm>
          <a:prstGeom prst="rect">
            <a:avLst/>
          </a:prstGeom>
          <a:noFill/>
        </p:spPr>
        <p:txBody>
          <a:bodyPr wrap="square" rtlCol="0">
            <a:spAutoFit/>
          </a:bodyPr>
          <a:lstStyle/>
          <a:p>
            <a:r>
              <a:rPr lang="en-US" b="1" dirty="0" smtClean="0"/>
              <a:t>Database of Smiling</a:t>
            </a:r>
          </a:p>
          <a:p>
            <a:r>
              <a:rPr lang="en-US" b="1" dirty="0" smtClean="0"/>
              <a:t>Faces</a:t>
            </a:r>
            <a:endParaRPr lang="en-US" b="1" dirty="0"/>
          </a:p>
        </p:txBody>
      </p:sp>
    </p:spTree>
    <p:extLst>
      <p:ext uri="{BB962C8B-B14F-4D97-AF65-F5344CB8AC3E}">
        <p14:creationId xmlns:p14="http://schemas.microsoft.com/office/powerpoint/2010/main" val="167276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Picture 3"/>
          <p:cNvPicPr>
            <a:picLocks noChangeAspect="1"/>
          </p:cNvPicPr>
          <p:nvPr/>
        </p:nvPicPr>
        <p:blipFill>
          <a:blip r:embed="rId3"/>
          <a:stretch>
            <a:fillRect/>
          </a:stretch>
        </p:blipFill>
        <p:spPr>
          <a:xfrm>
            <a:off x="1078607" y="1417638"/>
            <a:ext cx="7148170" cy="4801824"/>
          </a:xfrm>
          <a:prstGeom prst="rect">
            <a:avLst/>
          </a:prstGeom>
        </p:spPr>
      </p:pic>
    </p:spTree>
    <p:extLst>
      <p:ext uri="{BB962C8B-B14F-4D97-AF65-F5344CB8AC3E}">
        <p14:creationId xmlns:p14="http://schemas.microsoft.com/office/powerpoint/2010/main" val="348014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Real</a:t>
            </a:r>
            <a:r>
              <a:rPr lang="en-US" dirty="0" smtClean="0"/>
              <a:t>-Time Pose Recognition</a:t>
            </a:r>
            <a:endParaRPr lang="en-US" dirty="0"/>
          </a:p>
        </p:txBody>
      </p:sp>
      <p:pic>
        <p:nvPicPr>
          <p:cNvPr id="4" name="Picture 3"/>
          <p:cNvPicPr>
            <a:picLocks noChangeAspect="1"/>
          </p:cNvPicPr>
          <p:nvPr/>
        </p:nvPicPr>
        <p:blipFill>
          <a:blip r:embed="rId3"/>
          <a:stretch>
            <a:fillRect/>
          </a:stretch>
        </p:blipFill>
        <p:spPr>
          <a:xfrm>
            <a:off x="1224547" y="1417638"/>
            <a:ext cx="6553200" cy="4244686"/>
          </a:xfrm>
          <a:prstGeom prst="rect">
            <a:avLst/>
          </a:prstGeom>
        </p:spPr>
      </p:pic>
      <p:sp>
        <p:nvSpPr>
          <p:cNvPr id="5" name="TextBox 4"/>
          <p:cNvSpPr txBox="1"/>
          <p:nvPr/>
        </p:nvSpPr>
        <p:spPr>
          <a:xfrm>
            <a:off x="457200" y="6202947"/>
            <a:ext cx="8462211" cy="369332"/>
          </a:xfrm>
          <a:prstGeom prst="rect">
            <a:avLst/>
          </a:prstGeom>
          <a:noFill/>
        </p:spPr>
        <p:txBody>
          <a:bodyPr wrap="square" rtlCol="0">
            <a:spAutoFit/>
          </a:bodyPr>
          <a:lstStyle/>
          <a:p>
            <a:r>
              <a:rPr lang="en-US" dirty="0" smtClean="0"/>
              <a:t>http://</a:t>
            </a:r>
            <a:r>
              <a:rPr lang="en-US" dirty="0" err="1" smtClean="0"/>
              <a:t>research.microsoft.com</a:t>
            </a:r>
            <a:r>
              <a:rPr lang="en-US" dirty="0" smtClean="0"/>
              <a:t>/pubs/145347/</a:t>
            </a:r>
            <a:r>
              <a:rPr lang="en-US" dirty="0" err="1" smtClean="0"/>
              <a:t>BodyPartRecognition.pdf</a:t>
            </a:r>
            <a:endParaRPr lang="en-US" dirty="0"/>
          </a:p>
        </p:txBody>
      </p:sp>
    </p:spTree>
    <p:extLst>
      <p:ext uri="{BB962C8B-B14F-4D97-AF65-F5344CB8AC3E}">
        <p14:creationId xmlns:p14="http://schemas.microsoft.com/office/powerpoint/2010/main" val="2163083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Netflix </a:t>
            </a:r>
            <a:r>
              <a:rPr lang="en-US" dirty="0" smtClean="0"/>
              <a:t>Prize</a:t>
            </a:r>
            <a:endParaRPr lang="en-US" dirty="0"/>
          </a:p>
        </p:txBody>
      </p:sp>
      <p:pic>
        <p:nvPicPr>
          <p:cNvPr id="4" name="Picture 3"/>
          <p:cNvPicPr>
            <a:picLocks noChangeAspect="1"/>
          </p:cNvPicPr>
          <p:nvPr/>
        </p:nvPicPr>
        <p:blipFill>
          <a:blip r:embed="rId3"/>
          <a:stretch>
            <a:fillRect/>
          </a:stretch>
        </p:blipFill>
        <p:spPr>
          <a:xfrm>
            <a:off x="733259" y="1377534"/>
            <a:ext cx="7543800" cy="4953000"/>
          </a:xfrm>
          <a:prstGeom prst="rect">
            <a:avLst/>
          </a:prstGeom>
        </p:spPr>
      </p:pic>
    </p:spTree>
    <p:extLst>
      <p:ext uri="{BB962C8B-B14F-4D97-AF65-F5344CB8AC3E}">
        <p14:creationId xmlns:p14="http://schemas.microsoft.com/office/powerpoint/2010/main" val="2174627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a:t>
            </a:r>
            <a:r>
              <a:rPr lang="en-US" dirty="0" smtClean="0"/>
              <a:t>Interpreting Medical Images</a:t>
            </a:r>
            <a:endParaRPr lang="en-US" dirty="0"/>
          </a:p>
        </p:txBody>
      </p:sp>
      <p:pic>
        <p:nvPicPr>
          <p:cNvPr id="4" name="Picture 3"/>
          <p:cNvPicPr>
            <a:picLocks noChangeAspect="1"/>
          </p:cNvPicPr>
          <p:nvPr/>
        </p:nvPicPr>
        <p:blipFill>
          <a:blip r:embed="rId3"/>
          <a:stretch>
            <a:fillRect/>
          </a:stretch>
        </p:blipFill>
        <p:spPr>
          <a:xfrm>
            <a:off x="962526" y="1417638"/>
            <a:ext cx="7212261" cy="4457446"/>
          </a:xfrm>
          <a:prstGeom prst="rect">
            <a:avLst/>
          </a:prstGeom>
        </p:spPr>
      </p:pic>
    </p:spTree>
    <p:extLst>
      <p:ext uri="{BB962C8B-B14F-4D97-AF65-F5344CB8AC3E}">
        <p14:creationId xmlns:p14="http://schemas.microsoft.com/office/powerpoint/2010/main" val="12145433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TotalTime>
  <Words>1466</Words>
  <Application>Microsoft Macintosh PowerPoint</Application>
  <PresentationFormat>On-screen Show (4:3)</PresentationFormat>
  <Paragraphs>148</Paragraphs>
  <Slides>30</Slides>
  <Notes>15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Machine Learning</vt:lpstr>
      <vt:lpstr>Motivation</vt:lpstr>
      <vt:lpstr>Example</vt:lpstr>
      <vt:lpstr>Manual Approach to Programming a Smile Detector</vt:lpstr>
      <vt:lpstr>Automatic (Machine Learning) Approach to Programming a Smile Detector</vt:lpstr>
      <vt:lpstr>Result</vt:lpstr>
      <vt:lpstr>Other Machine Learning Successes: Real-Time Pose Recognition</vt:lpstr>
      <vt:lpstr>Other Machine Learning Successes: Netflix Prize</vt:lpstr>
      <vt:lpstr>Other Machine Learning Successes: Interpreting Medical Images</vt:lpstr>
      <vt:lpstr>Other Machine Learning Successes: Machine Learning in BioInformatics</vt:lpstr>
      <vt:lpstr>What is Driving the Trend Towards Machine Learning Approaches?</vt:lpstr>
      <vt:lpstr>What’s the Bad News?</vt:lpstr>
      <vt:lpstr>Machine Learning (more formally)</vt:lpstr>
      <vt:lpstr>How do we find “f”</vt:lpstr>
      <vt:lpstr>Occam’s Razor</vt:lpstr>
      <vt:lpstr>A Familiar Machine Learning Algorithm</vt:lpstr>
      <vt:lpstr>Other Machine Learning Algorithms</vt:lpstr>
      <vt:lpstr>Algorithms for Classification: Logistic Regression</vt:lpstr>
      <vt:lpstr>What if your Data is Non-Linear?</vt:lpstr>
      <vt:lpstr>Two Solutions</vt:lpstr>
      <vt:lpstr>Evaluating Machine Learning Algorithms</vt:lpstr>
      <vt:lpstr>Potential Pitfalls</vt:lpstr>
      <vt:lpstr>Illustration of Too Little Training Data</vt:lpstr>
      <vt:lpstr>Conclusion of ML Part 1</vt:lpstr>
      <vt:lpstr>PowerPoint Presentation</vt:lpstr>
      <vt:lpstr>More slides on ML applications if you want to kill time with shiny thing </vt:lpstr>
      <vt:lpstr>Medicine: Automated Medical Diagnosis</vt:lpstr>
      <vt:lpstr>Machine Learning for Music Similarity Analysis</vt:lpstr>
      <vt:lpstr>Reinforcement Learning in Robotics</vt:lpstr>
      <vt:lpstr>Robotics: Programming by Demonstration</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Paul Ruvolo</dc:creator>
  <cp:lastModifiedBy>Paul Ruvolo</cp:lastModifiedBy>
  <cp:revision>140</cp:revision>
  <dcterms:created xsi:type="dcterms:W3CDTF">2014-09-04T01:33:46Z</dcterms:created>
  <dcterms:modified xsi:type="dcterms:W3CDTF">2014-09-04T02:57:10Z</dcterms:modified>
</cp:coreProperties>
</file>