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Storingsanalyse en Voorspelling voor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BI-rapport voor voetbalstadions in Nederland</a:t>
            </a:r>
          </a:p>
        </p:txBody>
      </p:sp>
      <p:pic>
        <p:nvPicPr>
          <p:cNvPr id="4" name="Picture 3" descr="53DBA692-E087-4530-B272-CB99F36519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57200"/>
            <a:ext cx="1371600" cy="342900"/>
          </a:xfrm>
          <a:prstGeom prst="rect">
            <a:avLst/>
          </a:prstGeom>
        </p:spPr>
      </p:pic>
      <p:pic>
        <p:nvPicPr>
          <p:cNvPr id="5" name="Picture 4" descr="D09A8A57-B845-4A47-A351-C9A3897CAAE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57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Overzicht van Storingen per Jaar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Deze grafiek geeft de verdeling van storingen per jaar weer, gebaseerd op de afgelopen vier jaar.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Visualisatie: Kolomgrafiek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X-as: Jaar (afgeleid uit de datum van de storingen)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Y-as: Aantal storingen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</a:p>
        </p:txBody>
      </p:sp>
      <p:pic>
        <p:nvPicPr>
          <p:cNvPr id="4" name="Picture 3" descr="53DBA692-E087-4530-B272-CB99F36519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57200"/>
            <a:ext cx="1371600" cy="342900"/>
          </a:xfrm>
          <a:prstGeom prst="rect">
            <a:avLst/>
          </a:prstGeom>
        </p:spPr>
      </p:pic>
      <p:pic>
        <p:nvPicPr>
          <p:cNvPr id="5" name="Picture 4" descr="D09A8A57-B845-4A47-A351-C9A3897CAAE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57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Storingen per Type en Klant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Deze grafiek toont storingen per type en klant, zodat inzicht ontstaat in welke klanten meer of minder last hebben gehad van specifieke storingen.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Visualisatie: Gestapelde staafdiagram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X-as: Storingstype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Kleurcodering: Per klant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Y-as: Aantal storingen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</a:p>
        </p:txBody>
      </p:sp>
      <p:pic>
        <p:nvPicPr>
          <p:cNvPr id="4" name="Picture 3" descr="53DBA692-E087-4530-B272-CB99F36519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57200"/>
            <a:ext cx="1371600" cy="342900"/>
          </a:xfrm>
          <a:prstGeom prst="rect">
            <a:avLst/>
          </a:prstGeom>
        </p:spPr>
      </p:pic>
      <p:pic>
        <p:nvPicPr>
          <p:cNvPr id="5" name="Picture 4" descr="D09A8A57-B845-4A47-A351-C9A3897CAAE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57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Kansberekening en Verwachte Incidenten in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Op basis van de storingen in de afgelopen jaren, is de kans berekend dat elk type storing zich voordoet in 2025.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Visualisatie: Donut- of balkgrafiek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Toont de voorspelde aantallen storingen per type voor 2025, met de verwachte incidentie per storingstype.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</a:p>
        </p:txBody>
      </p:sp>
      <p:pic>
        <p:nvPicPr>
          <p:cNvPr id="4" name="Picture 3" descr="53DBA692-E087-4530-B272-CB99F36519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57200"/>
            <a:ext cx="1371600" cy="342900"/>
          </a:xfrm>
          <a:prstGeom prst="rect">
            <a:avLst/>
          </a:prstGeom>
        </p:spPr>
      </p:pic>
      <p:pic>
        <p:nvPicPr>
          <p:cNvPr id="5" name="Picture 4" descr="D09A8A57-B845-4A47-A351-C9A3897CAAE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57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Trendanalyse voor Storingen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Vergelijk de trends van storingen in het verleden met de voorspelling voor 2025.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Visualisatie: Lijn- of kolomgrafiek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X-as: Datum of Jaar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Y-as: Aantal storingen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Hiermee worden toenames of afnames in storingen over de tijd inzichtelijk.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</a:p>
        </p:txBody>
      </p:sp>
      <p:pic>
        <p:nvPicPr>
          <p:cNvPr id="4" name="Picture 3" descr="53DBA692-E087-4530-B272-CB99F36519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57200"/>
            <a:ext cx="1371600" cy="342900"/>
          </a:xfrm>
          <a:prstGeom prst="rect">
            <a:avLst/>
          </a:prstGeom>
        </p:spPr>
      </p:pic>
      <p:pic>
        <p:nvPicPr>
          <p:cNvPr id="5" name="Picture 4" descr="D09A8A57-B845-4A47-A351-C9A3897CAAE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57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Aanbevelingen voor Verdere 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Op basis van de gegevens en analyse, kunnen verdere aanbevelingen worden gemaakt: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Implementeer proactieve monitoring voor storingen met hogere incidentie (bijv. User error).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Bekijk correlaties tussen storingstypen en specifieke klanten om serviceaanpak te verbeteren.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  <a:r>
              <a:t>- Analyseer trends binnen specifieke apparatuurtypen om storingsgevoeligheid te verminderen.</a:t>
            </a:r>
          </a:p>
          <a:p>
            <a:pPr>
              <a:defRPr sz="2000">
                <a:solidFill>
                  <a:srgbClr val="323232"/>
                </a:solidFill>
                <a:latin typeface="Arial"/>
              </a:defRPr>
            </a:pPr>
          </a:p>
        </p:txBody>
      </p:sp>
      <p:pic>
        <p:nvPicPr>
          <p:cNvPr id="4" name="Picture 3" descr="53DBA692-E087-4530-B272-CB99F36519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57200"/>
            <a:ext cx="1371600" cy="342900"/>
          </a:xfrm>
          <a:prstGeom prst="rect">
            <a:avLst/>
          </a:prstGeom>
        </p:spPr>
      </p:pic>
      <p:pic>
        <p:nvPicPr>
          <p:cNvPr id="5" name="Picture 4" descr="D09A8A57-B845-4A47-A351-C9A3897CAAE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57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Aantal Storingen per Jaar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pic>
        <p:nvPicPr>
          <p:cNvPr id="4" name="Picture 3" descr="53DBA692-E087-4530-B272-CB99F36519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57200"/>
            <a:ext cx="1371600" cy="342900"/>
          </a:xfrm>
          <a:prstGeom prst="rect">
            <a:avLst/>
          </a:prstGeom>
        </p:spPr>
      </p:pic>
      <p:pic>
        <p:nvPicPr>
          <p:cNvPr id="5" name="Picture 4" descr="D09A8A57-B845-4A47-A351-C9A3897CAAE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57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AA0055"/>
                </a:solidFill>
                <a:latin typeface="Arial"/>
              </a:defRPr>
            </a:pPr>
            <a:r>
              <a:t>Storingen per Type en Klant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pic>
        <p:nvPicPr>
          <p:cNvPr id="4" name="Picture 3" descr="53DBA692-E087-4530-B272-CB99F36519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57200"/>
            <a:ext cx="1371600" cy="342900"/>
          </a:xfrm>
          <a:prstGeom prst="rect">
            <a:avLst/>
          </a:prstGeom>
        </p:spPr>
      </p:pic>
      <p:pic>
        <p:nvPicPr>
          <p:cNvPr id="5" name="Picture 4" descr="D09A8A57-B845-4A47-A351-C9A3897CAAE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57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