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IBM Plex Sans Medium"/>
      <p:regular r:id="rId13"/>
    </p:embeddedFont>
    <p:embeddedFont>
      <p:font typeface="IBM Plex Sans Medium"/>
      <p:regular r:id="rId14"/>
    </p:embeddedFont>
    <p:embeddedFont>
      <p:font typeface="IBM Plex Sans Medium"/>
      <p:regular r:id="rId15"/>
    </p:embeddedFont>
    <p:embeddedFont>
      <p:font typeface="IBM Plex Sans Medium"/>
      <p:regular r:id="rId16"/>
    </p:embeddedFont>
    <p:embeddedFont>
      <p:font typeface="Roboto"/>
      <p:regular r:id="rId17"/>
    </p:embeddedFont>
    <p:embeddedFont>
      <p:font typeface="Roboto"/>
      <p:regular r:id="rId18"/>
    </p:embeddedFont>
    <p:embeddedFont>
      <p:font typeface="Roboto"/>
      <p:regular r:id="rId19"/>
    </p:embeddedFont>
    <p:embeddedFont>
      <p:font typeface="Robot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font" Target="fonts/font7.fntdata"/><Relationship Id="rId20"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184083"/>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Empirical Analysis of Sorting Algorithms</a:t>
            </a:r>
            <a:endParaRPr lang="en-US" sz="4450" dirty="0"/>
          </a:p>
        </p:txBody>
      </p:sp>
      <p:sp>
        <p:nvSpPr>
          <p:cNvPr id="4" name="Text 1"/>
          <p:cNvSpPr/>
          <p:nvPr/>
        </p:nvSpPr>
        <p:spPr>
          <a:xfrm>
            <a:off x="793790" y="3941802"/>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D4D4D1"/>
                </a:solidFill>
                <a:latin typeface="Roboto" pitchFamily="34" charset="0"/>
                <a:ea typeface="Roboto" pitchFamily="34" charset="-122"/>
                <a:cs typeface="Roboto" pitchFamily="34" charset="-120"/>
              </a:rPr>
              <a:t>This paper presents an empirical study comparing five well-known sorting algorithms: Selection Sort, Bubble Sort, Insertion Sort, Merge Sort, and Quick Sort. We investigate their time complexities by measuring execution times for randomly generated integer arrays of sizes 10^2, 10^3, and 10^4.</a:t>
            </a:r>
            <a:endParaRPr lang="en-US" sz="1750" dirty="0"/>
          </a:p>
        </p:txBody>
      </p:sp>
      <p:sp>
        <p:nvSpPr>
          <p:cNvPr id="5" name="Shape 2"/>
          <p:cNvSpPr/>
          <p:nvPr/>
        </p:nvSpPr>
        <p:spPr>
          <a:xfrm>
            <a:off x="793790" y="566547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5673090"/>
            <a:ext cx="347663" cy="347663"/>
          </a:xfrm>
          <a:prstGeom prst="rect">
            <a:avLst/>
          </a:prstGeom>
        </p:spPr>
      </p:pic>
      <p:sp>
        <p:nvSpPr>
          <p:cNvPr id="7" name="Text 3"/>
          <p:cNvSpPr/>
          <p:nvPr/>
        </p:nvSpPr>
        <p:spPr>
          <a:xfrm>
            <a:off x="1270040" y="5648563"/>
            <a:ext cx="2326362" cy="396835"/>
          </a:xfrm>
          <a:prstGeom prst="rect">
            <a:avLst/>
          </a:prstGeom>
          <a:noFill/>
          <a:ln/>
        </p:spPr>
        <p:txBody>
          <a:bodyPr wrap="none" lIns="0" tIns="0" rIns="0" bIns="0" rtlCol="0" anchor="t"/>
          <a:lstStyle/>
          <a:p>
            <a:pPr algn="l" indent="0" marL="0">
              <a:lnSpc>
                <a:spcPts val="3100"/>
              </a:lnSpc>
              <a:buNone/>
            </a:pPr>
            <a:r>
              <a:rPr lang="en-US" sz="2200" b="1" dirty="0">
                <a:solidFill>
                  <a:srgbClr val="D4D4D1"/>
                </a:solidFill>
                <a:latin typeface="Roboto Bold" pitchFamily="34" charset="0"/>
                <a:ea typeface="Roboto Bold" pitchFamily="34" charset="-122"/>
                <a:cs typeface="Roboto Bold" pitchFamily="34" charset="-120"/>
              </a:rPr>
              <a:t>by Toghrul Tahirov</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5333" y="756404"/>
            <a:ext cx="10627162" cy="674489"/>
          </a:xfrm>
          <a:prstGeom prst="rect">
            <a:avLst/>
          </a:prstGeom>
          <a:noFill/>
          <a:ln/>
        </p:spPr>
        <p:txBody>
          <a:bodyPr wrap="none" lIns="0" tIns="0" rIns="0" bIns="0" rtlCol="0" anchor="t"/>
          <a:lstStyle/>
          <a:p>
            <a:pPr indent="0" marL="0">
              <a:lnSpc>
                <a:spcPts val="5300"/>
              </a:lnSpc>
              <a:buNone/>
            </a:pPr>
            <a:r>
              <a:rPr lang="en-US" sz="4200" dirty="0">
                <a:solidFill>
                  <a:srgbClr val="F3F3F2"/>
                </a:solidFill>
                <a:latin typeface="IBM Plex Sans Medium" pitchFamily="34" charset="0"/>
                <a:ea typeface="IBM Plex Sans Medium" pitchFamily="34" charset="-122"/>
                <a:cs typeface="IBM Plex Sans Medium" pitchFamily="34" charset="-120"/>
              </a:rPr>
              <a:t>Sorting Algorithms: A Theoretical Overview</a:t>
            </a:r>
            <a:endParaRPr lang="en-US" sz="4200" dirty="0"/>
          </a:p>
        </p:txBody>
      </p:sp>
      <p:sp>
        <p:nvSpPr>
          <p:cNvPr id="3" name="Text 1"/>
          <p:cNvSpPr/>
          <p:nvPr/>
        </p:nvSpPr>
        <p:spPr>
          <a:xfrm>
            <a:off x="755333" y="1970365"/>
            <a:ext cx="4688443" cy="337185"/>
          </a:xfrm>
          <a:prstGeom prst="rect">
            <a:avLst/>
          </a:prstGeom>
          <a:noFill/>
          <a:ln/>
        </p:spPr>
        <p:txBody>
          <a:bodyPr wrap="none" lIns="0" tIns="0" rIns="0" bIns="0" rtlCol="0" anchor="t"/>
          <a:lstStyle/>
          <a:p>
            <a:pPr indent="0" marL="0">
              <a:lnSpc>
                <a:spcPts val="2650"/>
              </a:lnSpc>
              <a:buNone/>
            </a:pPr>
            <a:r>
              <a:rPr lang="en-US" sz="2100" dirty="0">
                <a:solidFill>
                  <a:srgbClr val="F3F3F2"/>
                </a:solidFill>
                <a:latin typeface="IBM Plex Sans Medium" pitchFamily="34" charset="0"/>
                <a:ea typeface="IBM Plex Sans Medium" pitchFamily="34" charset="-122"/>
                <a:cs typeface="IBM Plex Sans Medium" pitchFamily="34" charset="-120"/>
              </a:rPr>
              <a:t>Selection, Bubble, and Insertion Sorts</a:t>
            </a:r>
            <a:endParaRPr lang="en-US" sz="2100" dirty="0"/>
          </a:p>
        </p:txBody>
      </p:sp>
      <p:sp>
        <p:nvSpPr>
          <p:cNvPr id="4" name="Text 2"/>
          <p:cNvSpPr/>
          <p:nvPr/>
        </p:nvSpPr>
        <p:spPr>
          <a:xfrm>
            <a:off x="755333" y="2523292"/>
            <a:ext cx="6296620" cy="1035844"/>
          </a:xfrm>
          <a:prstGeom prst="rect">
            <a:avLst/>
          </a:prstGeom>
          <a:noFill/>
          <a:ln/>
        </p:spPr>
        <p:txBody>
          <a:bodyPr wrap="square" lIns="0" tIns="0" rIns="0" bIns="0" rtlCol="0" anchor="t"/>
          <a:lstStyle/>
          <a:p>
            <a:pPr indent="0" marL="0">
              <a:lnSpc>
                <a:spcPts val="2700"/>
              </a:lnSpc>
              <a:buNone/>
            </a:pPr>
            <a:r>
              <a:rPr lang="en-US" sz="1650" dirty="0">
                <a:solidFill>
                  <a:srgbClr val="D4D4D1"/>
                </a:solidFill>
                <a:latin typeface="Roboto" pitchFamily="34" charset="0"/>
                <a:ea typeface="Roboto" pitchFamily="34" charset="-122"/>
                <a:cs typeface="Roboto" pitchFamily="34" charset="-120"/>
              </a:rPr>
              <a:t>These algorithms are straightforward in logic and require repeated comparisons or swaps, leading to worst-case and average-case time complexities in O(n^2).</a:t>
            </a:r>
            <a:endParaRPr lang="en-US" sz="1650" dirty="0"/>
          </a:p>
        </p:txBody>
      </p:sp>
      <p:sp>
        <p:nvSpPr>
          <p:cNvPr id="5" name="Text 3"/>
          <p:cNvSpPr/>
          <p:nvPr/>
        </p:nvSpPr>
        <p:spPr>
          <a:xfrm>
            <a:off x="7586067" y="1970365"/>
            <a:ext cx="3216712" cy="337185"/>
          </a:xfrm>
          <a:prstGeom prst="rect">
            <a:avLst/>
          </a:prstGeom>
          <a:noFill/>
          <a:ln/>
        </p:spPr>
        <p:txBody>
          <a:bodyPr wrap="none" lIns="0" tIns="0" rIns="0" bIns="0" rtlCol="0" anchor="t"/>
          <a:lstStyle/>
          <a:p>
            <a:pPr indent="0" marL="0">
              <a:lnSpc>
                <a:spcPts val="2650"/>
              </a:lnSpc>
              <a:buNone/>
            </a:pPr>
            <a:r>
              <a:rPr lang="en-US" sz="2100" dirty="0">
                <a:solidFill>
                  <a:srgbClr val="F3F3F2"/>
                </a:solidFill>
                <a:latin typeface="IBM Plex Sans Medium" pitchFamily="34" charset="0"/>
                <a:ea typeface="IBM Plex Sans Medium" pitchFamily="34" charset="-122"/>
                <a:cs typeface="IBM Plex Sans Medium" pitchFamily="34" charset="-120"/>
              </a:rPr>
              <a:t>Merge Sort and Quick Sort</a:t>
            </a:r>
            <a:endParaRPr lang="en-US" sz="2100" dirty="0"/>
          </a:p>
        </p:txBody>
      </p:sp>
      <p:sp>
        <p:nvSpPr>
          <p:cNvPr id="6" name="Text 4"/>
          <p:cNvSpPr/>
          <p:nvPr/>
        </p:nvSpPr>
        <p:spPr>
          <a:xfrm>
            <a:off x="7586067" y="2523292"/>
            <a:ext cx="6296620" cy="1035844"/>
          </a:xfrm>
          <a:prstGeom prst="rect">
            <a:avLst/>
          </a:prstGeom>
          <a:noFill/>
          <a:ln/>
        </p:spPr>
        <p:txBody>
          <a:bodyPr wrap="square" lIns="0" tIns="0" rIns="0" bIns="0" rtlCol="0" anchor="t"/>
          <a:lstStyle/>
          <a:p>
            <a:pPr indent="0" marL="0">
              <a:lnSpc>
                <a:spcPts val="2700"/>
              </a:lnSpc>
              <a:buNone/>
            </a:pPr>
            <a:r>
              <a:rPr lang="en-US" sz="1650" dirty="0">
                <a:solidFill>
                  <a:srgbClr val="D4D4D1"/>
                </a:solidFill>
                <a:latin typeface="Roboto" pitchFamily="34" charset="0"/>
                <a:ea typeface="Roboto" pitchFamily="34" charset="-122"/>
                <a:cs typeface="Roboto" pitchFamily="34" charset="-120"/>
              </a:rPr>
              <a:t>These algorithms rely on divide-and-conquer paradigms, achieving average and best-case time complexities of O(n log n). However, Quick Sort can degrade to O(n^2) in the worst case.</a:t>
            </a:r>
            <a:endParaRPr lang="en-US" sz="1650" dirty="0"/>
          </a:p>
        </p:txBody>
      </p:sp>
      <p:pic>
        <p:nvPicPr>
          <p:cNvPr id="7" name="Image 0" descr="preencoded.png">    </p:cNvPr>
          <p:cNvPicPr>
            <a:picLocks noChangeAspect="1"/>
          </p:cNvPicPr>
          <p:nvPr/>
        </p:nvPicPr>
        <p:blipFill>
          <a:blip r:embed="rId1"/>
          <a:stretch>
            <a:fillRect/>
          </a:stretch>
        </p:blipFill>
        <p:spPr>
          <a:xfrm>
            <a:off x="755333" y="3996095"/>
            <a:ext cx="12483941" cy="34769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82241" y="614720"/>
            <a:ext cx="7579519" cy="1396841"/>
          </a:xfrm>
          <a:prstGeom prst="rect">
            <a:avLst/>
          </a:prstGeom>
          <a:noFill/>
          <a:ln/>
        </p:spPr>
        <p:txBody>
          <a:bodyPr wrap="square" lIns="0" tIns="0" rIns="0" bIns="0" rtlCol="0" anchor="t"/>
          <a:lstStyle/>
          <a:p>
            <a:pPr indent="0" marL="0">
              <a:lnSpc>
                <a:spcPts val="5450"/>
              </a:lnSpc>
              <a:buNone/>
            </a:pPr>
            <a:r>
              <a:rPr lang="en-US" sz="4350" dirty="0">
                <a:solidFill>
                  <a:srgbClr val="F3F3F2"/>
                </a:solidFill>
                <a:latin typeface="IBM Plex Sans Medium" pitchFamily="34" charset="0"/>
                <a:ea typeface="IBM Plex Sans Medium" pitchFamily="34" charset="-122"/>
                <a:cs typeface="IBM Plex Sans Medium" pitchFamily="34" charset="-120"/>
              </a:rPr>
              <a:t>Experimental Setup and Methodology</a:t>
            </a:r>
            <a:endParaRPr lang="en-US" sz="4350" dirty="0"/>
          </a:p>
        </p:txBody>
      </p:sp>
      <p:sp>
        <p:nvSpPr>
          <p:cNvPr id="4" name="Shape 1"/>
          <p:cNvSpPr/>
          <p:nvPr/>
        </p:nvSpPr>
        <p:spPr>
          <a:xfrm>
            <a:off x="782241" y="2598063"/>
            <a:ext cx="502801" cy="502801"/>
          </a:xfrm>
          <a:prstGeom prst="roundRect">
            <a:avLst>
              <a:gd name="adj" fmla="val 6668"/>
            </a:avLst>
          </a:prstGeom>
          <a:solidFill>
            <a:srgbClr val="484B51"/>
          </a:solidFill>
          <a:ln/>
        </p:spPr>
      </p:sp>
      <p:sp>
        <p:nvSpPr>
          <p:cNvPr id="5" name="Text 2"/>
          <p:cNvSpPr/>
          <p:nvPr/>
        </p:nvSpPr>
        <p:spPr>
          <a:xfrm>
            <a:off x="932974" y="2681764"/>
            <a:ext cx="201216" cy="335280"/>
          </a:xfrm>
          <a:prstGeom prst="rect">
            <a:avLst/>
          </a:prstGeom>
          <a:noFill/>
          <a:ln/>
        </p:spPr>
        <p:txBody>
          <a:bodyPr wrap="none" lIns="0" tIns="0" rIns="0" bIns="0" rtlCol="0" anchor="t"/>
          <a:lstStyle/>
          <a:p>
            <a:pPr algn="ctr" indent="0" marL="0">
              <a:lnSpc>
                <a:spcPts val="2600"/>
              </a:lnSpc>
              <a:buNone/>
            </a:pPr>
            <a:r>
              <a:rPr lang="en-US" sz="2600" dirty="0">
                <a:solidFill>
                  <a:srgbClr val="D4D4D1"/>
                </a:solidFill>
                <a:latin typeface="IBM Plex Sans Medium" pitchFamily="34" charset="0"/>
                <a:ea typeface="IBM Plex Sans Medium" pitchFamily="34" charset="-122"/>
                <a:cs typeface="IBM Plex Sans Medium" pitchFamily="34" charset="-120"/>
              </a:rPr>
              <a:t>1</a:t>
            </a:r>
            <a:endParaRPr lang="en-US" sz="2600" dirty="0"/>
          </a:p>
        </p:txBody>
      </p:sp>
      <p:sp>
        <p:nvSpPr>
          <p:cNvPr id="6" name="Text 3"/>
          <p:cNvSpPr/>
          <p:nvPr/>
        </p:nvSpPr>
        <p:spPr>
          <a:xfrm>
            <a:off x="1508522" y="2598063"/>
            <a:ext cx="2793921" cy="349210"/>
          </a:xfrm>
          <a:prstGeom prst="rect">
            <a:avLst/>
          </a:prstGeom>
          <a:noFill/>
          <a:ln/>
        </p:spPr>
        <p:txBody>
          <a:bodyPr wrap="none" lIns="0" tIns="0" rIns="0" bIns="0" rtlCol="0" anchor="t"/>
          <a:lstStyle/>
          <a:p>
            <a:pPr indent="0" marL="0">
              <a:lnSpc>
                <a:spcPts val="2700"/>
              </a:lnSpc>
              <a:buNone/>
            </a:pPr>
            <a:r>
              <a:rPr lang="en-US" sz="2150" dirty="0">
                <a:solidFill>
                  <a:srgbClr val="D4D4D1"/>
                </a:solidFill>
                <a:latin typeface="IBM Plex Sans Medium" pitchFamily="34" charset="0"/>
                <a:ea typeface="IBM Plex Sans Medium" pitchFamily="34" charset="-122"/>
                <a:cs typeface="IBM Plex Sans Medium" pitchFamily="34" charset="-120"/>
              </a:rPr>
              <a:t>Implementation</a:t>
            </a:r>
            <a:endParaRPr lang="en-US" sz="2150" dirty="0"/>
          </a:p>
        </p:txBody>
      </p:sp>
      <p:sp>
        <p:nvSpPr>
          <p:cNvPr id="7" name="Text 4"/>
          <p:cNvSpPr/>
          <p:nvPr/>
        </p:nvSpPr>
        <p:spPr>
          <a:xfrm>
            <a:off x="1508522" y="3081338"/>
            <a:ext cx="2951798" cy="715089"/>
          </a:xfrm>
          <a:prstGeom prst="rect">
            <a:avLst/>
          </a:prstGeom>
          <a:noFill/>
          <a:ln/>
        </p:spPr>
        <p:txBody>
          <a:bodyPr wrap="square" lIns="0" tIns="0" rIns="0" bIns="0" rtlCol="0" anchor="t"/>
          <a:lstStyle/>
          <a:p>
            <a:pPr indent="0" marL="0">
              <a:lnSpc>
                <a:spcPts val="2800"/>
              </a:lnSpc>
              <a:buNone/>
            </a:pPr>
            <a:r>
              <a:rPr lang="en-US" sz="1750" dirty="0">
                <a:solidFill>
                  <a:srgbClr val="D4D4D1"/>
                </a:solidFill>
                <a:latin typeface="Roboto" pitchFamily="34" charset="0"/>
                <a:ea typeface="Roboto" pitchFamily="34" charset="-122"/>
                <a:cs typeface="Roboto" pitchFamily="34" charset="-120"/>
              </a:rPr>
              <a:t>All algorithms were implemented in Python.</a:t>
            </a:r>
            <a:endParaRPr lang="en-US" sz="1750" dirty="0"/>
          </a:p>
        </p:txBody>
      </p:sp>
      <p:sp>
        <p:nvSpPr>
          <p:cNvPr id="8" name="Shape 5"/>
          <p:cNvSpPr/>
          <p:nvPr/>
        </p:nvSpPr>
        <p:spPr>
          <a:xfrm>
            <a:off x="4683800" y="2598063"/>
            <a:ext cx="502801" cy="502801"/>
          </a:xfrm>
          <a:prstGeom prst="roundRect">
            <a:avLst>
              <a:gd name="adj" fmla="val 6668"/>
            </a:avLst>
          </a:prstGeom>
          <a:solidFill>
            <a:srgbClr val="484B51"/>
          </a:solidFill>
          <a:ln/>
        </p:spPr>
      </p:sp>
      <p:sp>
        <p:nvSpPr>
          <p:cNvPr id="9" name="Text 6"/>
          <p:cNvSpPr/>
          <p:nvPr/>
        </p:nvSpPr>
        <p:spPr>
          <a:xfrm>
            <a:off x="4834533" y="2681764"/>
            <a:ext cx="201216" cy="335280"/>
          </a:xfrm>
          <a:prstGeom prst="rect">
            <a:avLst/>
          </a:prstGeom>
          <a:noFill/>
          <a:ln/>
        </p:spPr>
        <p:txBody>
          <a:bodyPr wrap="none" lIns="0" tIns="0" rIns="0" bIns="0" rtlCol="0" anchor="t"/>
          <a:lstStyle/>
          <a:p>
            <a:pPr algn="ctr" indent="0" marL="0">
              <a:lnSpc>
                <a:spcPts val="2600"/>
              </a:lnSpc>
              <a:buNone/>
            </a:pPr>
            <a:r>
              <a:rPr lang="en-US" sz="2600" dirty="0">
                <a:solidFill>
                  <a:srgbClr val="D4D4D1"/>
                </a:solidFill>
                <a:latin typeface="IBM Plex Sans Medium" pitchFamily="34" charset="0"/>
                <a:ea typeface="IBM Plex Sans Medium" pitchFamily="34" charset="-122"/>
                <a:cs typeface="IBM Plex Sans Medium" pitchFamily="34" charset="-120"/>
              </a:rPr>
              <a:t>2</a:t>
            </a:r>
            <a:endParaRPr lang="en-US" sz="2600" dirty="0"/>
          </a:p>
        </p:txBody>
      </p:sp>
      <p:sp>
        <p:nvSpPr>
          <p:cNvPr id="10" name="Text 7"/>
          <p:cNvSpPr/>
          <p:nvPr/>
        </p:nvSpPr>
        <p:spPr>
          <a:xfrm>
            <a:off x="5410081" y="2598063"/>
            <a:ext cx="2793921" cy="349210"/>
          </a:xfrm>
          <a:prstGeom prst="rect">
            <a:avLst/>
          </a:prstGeom>
          <a:noFill/>
          <a:ln/>
        </p:spPr>
        <p:txBody>
          <a:bodyPr wrap="none" lIns="0" tIns="0" rIns="0" bIns="0" rtlCol="0" anchor="t"/>
          <a:lstStyle/>
          <a:p>
            <a:pPr indent="0" marL="0">
              <a:lnSpc>
                <a:spcPts val="2700"/>
              </a:lnSpc>
              <a:buNone/>
            </a:pPr>
            <a:r>
              <a:rPr lang="en-US" sz="2150" dirty="0">
                <a:solidFill>
                  <a:srgbClr val="D4D4D1"/>
                </a:solidFill>
                <a:latin typeface="IBM Plex Sans Medium" pitchFamily="34" charset="0"/>
                <a:ea typeface="IBM Plex Sans Medium" pitchFamily="34" charset="-122"/>
                <a:cs typeface="IBM Plex Sans Medium" pitchFamily="34" charset="-120"/>
              </a:rPr>
              <a:t>Data Generation</a:t>
            </a:r>
            <a:endParaRPr lang="en-US" sz="2150" dirty="0"/>
          </a:p>
        </p:txBody>
      </p:sp>
      <p:sp>
        <p:nvSpPr>
          <p:cNvPr id="11" name="Text 8"/>
          <p:cNvSpPr/>
          <p:nvPr/>
        </p:nvSpPr>
        <p:spPr>
          <a:xfrm>
            <a:off x="5410081" y="3081338"/>
            <a:ext cx="2951798" cy="1430179"/>
          </a:xfrm>
          <a:prstGeom prst="rect">
            <a:avLst/>
          </a:prstGeom>
          <a:noFill/>
          <a:ln/>
        </p:spPr>
        <p:txBody>
          <a:bodyPr wrap="square" lIns="0" tIns="0" rIns="0" bIns="0" rtlCol="0" anchor="t"/>
          <a:lstStyle/>
          <a:p>
            <a:pPr indent="0" marL="0">
              <a:lnSpc>
                <a:spcPts val="2800"/>
              </a:lnSpc>
              <a:buNone/>
            </a:pPr>
            <a:r>
              <a:rPr lang="en-US" sz="1750" dirty="0">
                <a:solidFill>
                  <a:srgbClr val="D4D4D1"/>
                </a:solidFill>
                <a:latin typeface="Roboto" pitchFamily="34" charset="0"/>
                <a:ea typeface="Roboto" pitchFamily="34" charset="-122"/>
                <a:cs typeface="Roboto" pitchFamily="34" charset="-120"/>
              </a:rPr>
              <a:t>Random arrays of positive integers within the range \[1, 1000\], of sizes 10^2, 10^3, and 10^4 were generated.</a:t>
            </a:r>
            <a:endParaRPr lang="en-US" sz="1750" dirty="0"/>
          </a:p>
        </p:txBody>
      </p:sp>
      <p:sp>
        <p:nvSpPr>
          <p:cNvPr id="12" name="Shape 9"/>
          <p:cNvSpPr/>
          <p:nvPr/>
        </p:nvSpPr>
        <p:spPr>
          <a:xfrm>
            <a:off x="782241" y="4986338"/>
            <a:ext cx="502801" cy="502801"/>
          </a:xfrm>
          <a:prstGeom prst="roundRect">
            <a:avLst>
              <a:gd name="adj" fmla="val 6668"/>
            </a:avLst>
          </a:prstGeom>
          <a:solidFill>
            <a:srgbClr val="484B51"/>
          </a:solidFill>
          <a:ln/>
        </p:spPr>
      </p:sp>
      <p:sp>
        <p:nvSpPr>
          <p:cNvPr id="13" name="Text 10"/>
          <p:cNvSpPr/>
          <p:nvPr/>
        </p:nvSpPr>
        <p:spPr>
          <a:xfrm>
            <a:off x="932974" y="5070038"/>
            <a:ext cx="201216" cy="335280"/>
          </a:xfrm>
          <a:prstGeom prst="rect">
            <a:avLst/>
          </a:prstGeom>
          <a:noFill/>
          <a:ln/>
        </p:spPr>
        <p:txBody>
          <a:bodyPr wrap="none" lIns="0" tIns="0" rIns="0" bIns="0" rtlCol="0" anchor="t"/>
          <a:lstStyle/>
          <a:p>
            <a:pPr algn="ctr" indent="0" marL="0">
              <a:lnSpc>
                <a:spcPts val="2600"/>
              </a:lnSpc>
              <a:buNone/>
            </a:pPr>
            <a:r>
              <a:rPr lang="en-US" sz="2600" dirty="0">
                <a:solidFill>
                  <a:srgbClr val="D4D4D1"/>
                </a:solidFill>
                <a:latin typeface="IBM Plex Sans Medium" pitchFamily="34" charset="0"/>
                <a:ea typeface="IBM Plex Sans Medium" pitchFamily="34" charset="-122"/>
                <a:cs typeface="IBM Plex Sans Medium" pitchFamily="34" charset="-120"/>
              </a:rPr>
              <a:t>3</a:t>
            </a:r>
            <a:endParaRPr lang="en-US" sz="2600" dirty="0"/>
          </a:p>
        </p:txBody>
      </p:sp>
      <p:sp>
        <p:nvSpPr>
          <p:cNvPr id="14" name="Text 11"/>
          <p:cNvSpPr/>
          <p:nvPr/>
        </p:nvSpPr>
        <p:spPr>
          <a:xfrm>
            <a:off x="1508522" y="4986338"/>
            <a:ext cx="2951798" cy="698421"/>
          </a:xfrm>
          <a:prstGeom prst="rect">
            <a:avLst/>
          </a:prstGeom>
          <a:noFill/>
          <a:ln/>
        </p:spPr>
        <p:txBody>
          <a:bodyPr wrap="square" lIns="0" tIns="0" rIns="0" bIns="0" rtlCol="0" anchor="t"/>
          <a:lstStyle/>
          <a:p>
            <a:pPr indent="0" marL="0">
              <a:lnSpc>
                <a:spcPts val="2700"/>
              </a:lnSpc>
              <a:buNone/>
            </a:pPr>
            <a:r>
              <a:rPr lang="en-US" sz="2150" dirty="0">
                <a:solidFill>
                  <a:srgbClr val="D4D4D1"/>
                </a:solidFill>
                <a:latin typeface="IBM Plex Sans Medium" pitchFamily="34" charset="0"/>
                <a:ea typeface="IBM Plex Sans Medium" pitchFamily="34" charset="-122"/>
                <a:cs typeface="IBM Plex Sans Medium" pitchFamily="34" charset="-120"/>
              </a:rPr>
              <a:t>Execution Time Measurement</a:t>
            </a:r>
            <a:endParaRPr lang="en-US" sz="2150" dirty="0"/>
          </a:p>
        </p:txBody>
      </p:sp>
      <p:sp>
        <p:nvSpPr>
          <p:cNvPr id="15" name="Text 12"/>
          <p:cNvSpPr/>
          <p:nvPr/>
        </p:nvSpPr>
        <p:spPr>
          <a:xfrm>
            <a:off x="1508522" y="5818823"/>
            <a:ext cx="2951798" cy="1787723"/>
          </a:xfrm>
          <a:prstGeom prst="rect">
            <a:avLst/>
          </a:prstGeom>
          <a:noFill/>
          <a:ln/>
        </p:spPr>
        <p:txBody>
          <a:bodyPr wrap="square" lIns="0" tIns="0" rIns="0" bIns="0" rtlCol="0" anchor="t"/>
          <a:lstStyle/>
          <a:p>
            <a:pPr indent="0" marL="0">
              <a:lnSpc>
                <a:spcPts val="2800"/>
              </a:lnSpc>
              <a:buNone/>
            </a:pPr>
            <a:r>
              <a:rPr lang="en-US" sz="1750" dirty="0">
                <a:solidFill>
                  <a:srgbClr val="D4D4D1"/>
                </a:solidFill>
                <a:latin typeface="Roboto" pitchFamily="34" charset="0"/>
                <a:ea typeface="Roboto" pitchFamily="34" charset="-122"/>
                <a:cs typeface="Roboto" pitchFamily="34" charset="-120"/>
              </a:rPr>
              <a:t>Each algorithm was tested multiple times (three runs per array size), and the mean execution time was recorded using time.perf_counter_ns.</a:t>
            </a:r>
            <a:endParaRPr lang="en-US" sz="1750" dirty="0"/>
          </a:p>
        </p:txBody>
      </p:sp>
      <p:sp>
        <p:nvSpPr>
          <p:cNvPr id="16" name="Shape 13"/>
          <p:cNvSpPr/>
          <p:nvPr/>
        </p:nvSpPr>
        <p:spPr>
          <a:xfrm>
            <a:off x="4683800" y="4986338"/>
            <a:ext cx="502801" cy="502801"/>
          </a:xfrm>
          <a:prstGeom prst="roundRect">
            <a:avLst>
              <a:gd name="adj" fmla="val 6668"/>
            </a:avLst>
          </a:prstGeom>
          <a:solidFill>
            <a:srgbClr val="484B51"/>
          </a:solidFill>
          <a:ln/>
        </p:spPr>
      </p:sp>
      <p:sp>
        <p:nvSpPr>
          <p:cNvPr id="17" name="Text 14"/>
          <p:cNvSpPr/>
          <p:nvPr/>
        </p:nvSpPr>
        <p:spPr>
          <a:xfrm>
            <a:off x="4834533" y="5070038"/>
            <a:ext cx="201216" cy="335280"/>
          </a:xfrm>
          <a:prstGeom prst="rect">
            <a:avLst/>
          </a:prstGeom>
          <a:noFill/>
          <a:ln/>
        </p:spPr>
        <p:txBody>
          <a:bodyPr wrap="none" lIns="0" tIns="0" rIns="0" bIns="0" rtlCol="0" anchor="t"/>
          <a:lstStyle/>
          <a:p>
            <a:pPr algn="ctr" indent="0" marL="0">
              <a:lnSpc>
                <a:spcPts val="2600"/>
              </a:lnSpc>
              <a:buNone/>
            </a:pPr>
            <a:r>
              <a:rPr lang="en-US" sz="2600" dirty="0">
                <a:solidFill>
                  <a:srgbClr val="D4D4D1"/>
                </a:solidFill>
                <a:latin typeface="IBM Plex Sans Medium" pitchFamily="34" charset="0"/>
                <a:ea typeface="IBM Plex Sans Medium" pitchFamily="34" charset="-122"/>
                <a:cs typeface="IBM Plex Sans Medium" pitchFamily="34" charset="-120"/>
              </a:rPr>
              <a:t>4</a:t>
            </a:r>
            <a:endParaRPr lang="en-US" sz="2600" dirty="0"/>
          </a:p>
        </p:txBody>
      </p:sp>
      <p:sp>
        <p:nvSpPr>
          <p:cNvPr id="18" name="Text 15"/>
          <p:cNvSpPr/>
          <p:nvPr/>
        </p:nvSpPr>
        <p:spPr>
          <a:xfrm>
            <a:off x="5410081" y="4986338"/>
            <a:ext cx="2793921" cy="349210"/>
          </a:xfrm>
          <a:prstGeom prst="rect">
            <a:avLst/>
          </a:prstGeom>
          <a:noFill/>
          <a:ln/>
        </p:spPr>
        <p:txBody>
          <a:bodyPr wrap="none" lIns="0" tIns="0" rIns="0" bIns="0" rtlCol="0" anchor="t"/>
          <a:lstStyle/>
          <a:p>
            <a:pPr indent="0" marL="0">
              <a:lnSpc>
                <a:spcPts val="2700"/>
              </a:lnSpc>
              <a:buNone/>
            </a:pPr>
            <a:r>
              <a:rPr lang="en-US" sz="2150" dirty="0">
                <a:solidFill>
                  <a:srgbClr val="D4D4D1"/>
                </a:solidFill>
                <a:latin typeface="IBM Plex Sans Medium" pitchFamily="34" charset="0"/>
                <a:ea typeface="IBM Plex Sans Medium" pitchFamily="34" charset="-122"/>
                <a:cs typeface="IBM Plex Sans Medium" pitchFamily="34" charset="-120"/>
              </a:rPr>
              <a:t>Visualization</a:t>
            </a:r>
            <a:endParaRPr lang="en-US" sz="2150" dirty="0"/>
          </a:p>
        </p:txBody>
      </p:sp>
      <p:sp>
        <p:nvSpPr>
          <p:cNvPr id="19" name="Text 16"/>
          <p:cNvSpPr/>
          <p:nvPr/>
        </p:nvSpPr>
        <p:spPr>
          <a:xfrm>
            <a:off x="5410081" y="5469612"/>
            <a:ext cx="2951798" cy="2145268"/>
          </a:xfrm>
          <a:prstGeom prst="rect">
            <a:avLst/>
          </a:prstGeom>
          <a:noFill/>
          <a:ln/>
        </p:spPr>
        <p:txBody>
          <a:bodyPr wrap="square" lIns="0" tIns="0" rIns="0" bIns="0" rtlCol="0" anchor="t"/>
          <a:lstStyle/>
          <a:p>
            <a:pPr indent="0" marL="0">
              <a:lnSpc>
                <a:spcPts val="2800"/>
              </a:lnSpc>
              <a:buNone/>
            </a:pPr>
            <a:r>
              <a:rPr lang="en-US" sz="1750" dirty="0">
                <a:solidFill>
                  <a:srgbClr val="D4D4D1"/>
                </a:solidFill>
                <a:latin typeface="Roboto" pitchFamily="34" charset="0"/>
                <a:ea typeface="Roboto" pitchFamily="34" charset="-122"/>
                <a:cs typeface="Roboto" pitchFamily="34" charset="-120"/>
              </a:rPr>
              <a:t>Results were appended to a CSV file, then read using a Python script that produced two visualizations: one plot on a linear scale and another on a log-log scale.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1516" y="776645"/>
            <a:ext cx="5628442" cy="3376970"/>
          </a:xfrm>
          <a:prstGeom prst="rect">
            <a:avLst/>
          </a:prstGeom>
        </p:spPr>
      </p:pic>
      <p:pic>
        <p:nvPicPr>
          <p:cNvPr id="3" name="Image 1" descr="preencoded.png">    </p:cNvPr>
          <p:cNvPicPr>
            <a:picLocks noChangeAspect="1"/>
          </p:cNvPicPr>
          <p:nvPr/>
        </p:nvPicPr>
        <p:blipFill>
          <a:blip r:embed="rId2"/>
          <a:stretch>
            <a:fillRect/>
          </a:stretch>
        </p:blipFill>
        <p:spPr>
          <a:xfrm>
            <a:off x="7567255" y="776645"/>
            <a:ext cx="5628442" cy="3376970"/>
          </a:xfrm>
          <a:prstGeom prst="rect">
            <a:avLst/>
          </a:prstGeom>
        </p:spPr>
      </p:pic>
      <p:sp>
        <p:nvSpPr>
          <p:cNvPr id="4" name="Text 0"/>
          <p:cNvSpPr/>
          <p:nvPr/>
        </p:nvSpPr>
        <p:spPr>
          <a:xfrm>
            <a:off x="701516" y="4679752"/>
            <a:ext cx="6029206" cy="626388"/>
          </a:xfrm>
          <a:prstGeom prst="rect">
            <a:avLst/>
          </a:prstGeom>
          <a:noFill/>
          <a:ln/>
        </p:spPr>
        <p:txBody>
          <a:bodyPr wrap="none" lIns="0" tIns="0" rIns="0" bIns="0" rtlCol="0" anchor="t"/>
          <a:lstStyle/>
          <a:p>
            <a:pPr indent="0" marL="0">
              <a:lnSpc>
                <a:spcPts val="4900"/>
              </a:lnSpc>
              <a:buNone/>
            </a:pPr>
            <a:r>
              <a:rPr lang="en-US" sz="3900" dirty="0">
                <a:solidFill>
                  <a:srgbClr val="F3F3F2"/>
                </a:solidFill>
                <a:latin typeface="IBM Plex Sans Medium" pitchFamily="34" charset="0"/>
                <a:ea typeface="IBM Plex Sans Medium" pitchFamily="34" charset="-122"/>
                <a:cs typeface="IBM Plex Sans Medium" pitchFamily="34" charset="-120"/>
              </a:rPr>
              <a:t>Empirical Analysis Results</a:t>
            </a:r>
            <a:endParaRPr lang="en-US" sz="3900" dirty="0"/>
          </a:p>
        </p:txBody>
      </p:sp>
      <p:pic>
        <p:nvPicPr>
          <p:cNvPr id="5" name="Image 2" descr="preencoded.png">    </p:cNvPr>
          <p:cNvPicPr>
            <a:picLocks noChangeAspect="1"/>
          </p:cNvPicPr>
          <p:nvPr/>
        </p:nvPicPr>
        <p:blipFill>
          <a:blip r:embed="rId3"/>
          <a:stretch>
            <a:fillRect/>
          </a:stretch>
        </p:blipFill>
        <p:spPr>
          <a:xfrm>
            <a:off x="701516" y="5606772"/>
            <a:ext cx="501015" cy="501015"/>
          </a:xfrm>
          <a:prstGeom prst="rect">
            <a:avLst/>
          </a:prstGeom>
        </p:spPr>
      </p:pic>
      <p:sp>
        <p:nvSpPr>
          <p:cNvPr id="6" name="Text 1"/>
          <p:cNvSpPr/>
          <p:nvPr/>
        </p:nvSpPr>
        <p:spPr>
          <a:xfrm>
            <a:off x="701516" y="6308169"/>
            <a:ext cx="2505551" cy="313134"/>
          </a:xfrm>
          <a:prstGeom prst="rect">
            <a:avLst/>
          </a:prstGeom>
          <a:noFill/>
          <a:ln/>
        </p:spPr>
        <p:txBody>
          <a:bodyPr wrap="none" lIns="0" tIns="0" rIns="0" bIns="0" rtlCol="0" anchor="t"/>
          <a:lstStyle/>
          <a:p>
            <a:pPr algn="l" indent="0" marL="0">
              <a:lnSpc>
                <a:spcPts val="2450"/>
              </a:lnSpc>
              <a:buNone/>
            </a:pPr>
            <a:r>
              <a:rPr lang="en-US" sz="1950" dirty="0">
                <a:solidFill>
                  <a:srgbClr val="D4D4D1"/>
                </a:solidFill>
                <a:latin typeface="IBM Plex Sans Medium" pitchFamily="34" charset="0"/>
                <a:ea typeface="IBM Plex Sans Medium" pitchFamily="34" charset="-122"/>
                <a:cs typeface="IBM Plex Sans Medium" pitchFamily="34" charset="-120"/>
              </a:rPr>
              <a:t>Linear Scale</a:t>
            </a:r>
            <a:endParaRPr lang="en-US" sz="1950" dirty="0"/>
          </a:p>
        </p:txBody>
      </p:sp>
      <p:sp>
        <p:nvSpPr>
          <p:cNvPr id="7" name="Text 2"/>
          <p:cNvSpPr/>
          <p:nvPr/>
        </p:nvSpPr>
        <p:spPr>
          <a:xfrm>
            <a:off x="701516" y="6741557"/>
            <a:ext cx="6463308" cy="962263"/>
          </a:xfrm>
          <a:prstGeom prst="rect">
            <a:avLst/>
          </a:prstGeom>
          <a:noFill/>
          <a:ln/>
        </p:spPr>
        <p:txBody>
          <a:bodyPr wrap="square" lIns="0" tIns="0" rIns="0" bIns="0" rtlCol="0" anchor="t"/>
          <a:lstStyle/>
          <a:p>
            <a:pPr algn="l" indent="0" marL="0">
              <a:lnSpc>
                <a:spcPts val="2500"/>
              </a:lnSpc>
              <a:buNone/>
            </a:pPr>
            <a:r>
              <a:rPr lang="en-US" sz="1550" dirty="0">
                <a:solidFill>
                  <a:srgbClr val="D4D4D1"/>
                </a:solidFill>
                <a:latin typeface="Roboto" pitchFamily="34" charset="0"/>
                <a:ea typeface="Roboto" pitchFamily="34" charset="-122"/>
                <a:cs typeface="Roboto" pitchFamily="34" charset="-120"/>
              </a:rPr>
              <a:t>For n = 10^2 and 10^3, the O(n^2) algorithms occasionally perform comparably to the more complex O(n log n) algorithms, especially in smaller input ranges.</a:t>
            </a:r>
            <a:endParaRPr lang="en-US" sz="1550" dirty="0"/>
          </a:p>
        </p:txBody>
      </p:sp>
      <p:pic>
        <p:nvPicPr>
          <p:cNvPr id="8" name="Image 3" descr="preencoded.png">    </p:cNvPr>
          <p:cNvPicPr>
            <a:picLocks noChangeAspect="1"/>
          </p:cNvPicPr>
          <p:nvPr/>
        </p:nvPicPr>
        <p:blipFill>
          <a:blip r:embed="rId4"/>
          <a:stretch>
            <a:fillRect/>
          </a:stretch>
        </p:blipFill>
        <p:spPr>
          <a:xfrm>
            <a:off x="7465457" y="5606772"/>
            <a:ext cx="501015" cy="501015"/>
          </a:xfrm>
          <a:prstGeom prst="rect">
            <a:avLst/>
          </a:prstGeom>
        </p:spPr>
      </p:pic>
      <p:sp>
        <p:nvSpPr>
          <p:cNvPr id="9" name="Text 3"/>
          <p:cNvSpPr/>
          <p:nvPr/>
        </p:nvSpPr>
        <p:spPr>
          <a:xfrm>
            <a:off x="7465457" y="6308169"/>
            <a:ext cx="2505551" cy="313134"/>
          </a:xfrm>
          <a:prstGeom prst="rect">
            <a:avLst/>
          </a:prstGeom>
          <a:noFill/>
          <a:ln/>
        </p:spPr>
        <p:txBody>
          <a:bodyPr wrap="none" lIns="0" tIns="0" rIns="0" bIns="0" rtlCol="0" anchor="t"/>
          <a:lstStyle/>
          <a:p>
            <a:pPr algn="l" indent="0" marL="0">
              <a:lnSpc>
                <a:spcPts val="2450"/>
              </a:lnSpc>
              <a:buNone/>
            </a:pPr>
            <a:r>
              <a:rPr lang="en-US" sz="1950" dirty="0">
                <a:solidFill>
                  <a:srgbClr val="D4D4D1"/>
                </a:solidFill>
                <a:latin typeface="IBM Plex Sans Medium" pitchFamily="34" charset="0"/>
                <a:ea typeface="IBM Plex Sans Medium" pitchFamily="34" charset="-122"/>
                <a:cs typeface="IBM Plex Sans Medium" pitchFamily="34" charset="-120"/>
              </a:rPr>
              <a:t>Log-Log Scale</a:t>
            </a:r>
            <a:endParaRPr lang="en-US" sz="1950" dirty="0"/>
          </a:p>
        </p:txBody>
      </p:sp>
      <p:sp>
        <p:nvSpPr>
          <p:cNvPr id="10" name="Text 4"/>
          <p:cNvSpPr/>
          <p:nvPr/>
        </p:nvSpPr>
        <p:spPr>
          <a:xfrm>
            <a:off x="7465457" y="6741557"/>
            <a:ext cx="6463427" cy="962263"/>
          </a:xfrm>
          <a:prstGeom prst="rect">
            <a:avLst/>
          </a:prstGeom>
          <a:noFill/>
          <a:ln/>
        </p:spPr>
        <p:txBody>
          <a:bodyPr wrap="square" lIns="0" tIns="0" rIns="0" bIns="0" rtlCol="0" anchor="t"/>
          <a:lstStyle/>
          <a:p>
            <a:pPr algn="l" indent="0" marL="0">
              <a:lnSpc>
                <a:spcPts val="2500"/>
              </a:lnSpc>
              <a:buNone/>
            </a:pPr>
            <a:r>
              <a:rPr lang="en-US" sz="1550" dirty="0">
                <a:solidFill>
                  <a:srgbClr val="D4D4D1"/>
                </a:solidFill>
                <a:latin typeface="Roboto" pitchFamily="34" charset="0"/>
                <a:ea typeface="Roboto" pitchFamily="34" charset="-122"/>
                <a:cs typeface="Roboto" pitchFamily="34" charset="-120"/>
              </a:rPr>
              <a:t>As n increases (particularly approaching 10^4), Merge Sort and Quick Sort generally outperform Selection Sort, Bubble Sort, and Insertion Sort, confirming their superior scaling behavior.</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071" y="595551"/>
            <a:ext cx="5509141" cy="676870"/>
          </a:xfrm>
          <a:prstGeom prst="rect">
            <a:avLst/>
          </a:prstGeom>
          <a:noFill/>
          <a:ln/>
        </p:spPr>
        <p:txBody>
          <a:bodyPr wrap="none" lIns="0" tIns="0" rIns="0" bIns="0" rtlCol="0" anchor="t"/>
          <a:lstStyle/>
          <a:p>
            <a:pPr indent="0" marL="0">
              <a:lnSpc>
                <a:spcPts val="5300"/>
              </a:lnSpc>
              <a:buNone/>
            </a:pPr>
            <a:r>
              <a:rPr lang="en-US" sz="4250" dirty="0">
                <a:solidFill>
                  <a:srgbClr val="F3F3F2"/>
                </a:solidFill>
                <a:latin typeface="IBM Plex Sans Medium" pitchFamily="34" charset="0"/>
                <a:ea typeface="IBM Plex Sans Medium" pitchFamily="34" charset="-122"/>
                <a:cs typeface="IBM Plex Sans Medium" pitchFamily="34" charset="-120"/>
              </a:rPr>
              <a:t>Discussion of Findings</a:t>
            </a:r>
            <a:endParaRPr lang="en-US" sz="4250" dirty="0"/>
          </a:p>
        </p:txBody>
      </p:sp>
      <p:pic>
        <p:nvPicPr>
          <p:cNvPr id="3" name="Image 0" descr="preencoded.png">    </p:cNvPr>
          <p:cNvPicPr>
            <a:picLocks noChangeAspect="1"/>
          </p:cNvPicPr>
          <p:nvPr/>
        </p:nvPicPr>
        <p:blipFill>
          <a:blip r:embed="rId1"/>
          <a:stretch>
            <a:fillRect/>
          </a:stretch>
        </p:blipFill>
        <p:spPr>
          <a:xfrm>
            <a:off x="2954655" y="1705570"/>
            <a:ext cx="2163842" cy="1940838"/>
          </a:xfrm>
          <a:prstGeom prst="rect">
            <a:avLst/>
          </a:prstGeom>
        </p:spPr>
      </p:pic>
      <p:sp>
        <p:nvSpPr>
          <p:cNvPr id="4" name="Text 1"/>
          <p:cNvSpPr/>
          <p:nvPr/>
        </p:nvSpPr>
        <p:spPr>
          <a:xfrm>
            <a:off x="3955256" y="2717959"/>
            <a:ext cx="162401" cy="433149"/>
          </a:xfrm>
          <a:prstGeom prst="rect">
            <a:avLst/>
          </a:prstGeom>
          <a:noFill/>
          <a:ln/>
        </p:spPr>
        <p:txBody>
          <a:bodyPr wrap="none" lIns="0" tIns="0" rIns="0" bIns="0" rtlCol="0" anchor="t"/>
          <a:lstStyle/>
          <a:p>
            <a:pPr algn="ctr" indent="0" marL="0">
              <a:lnSpc>
                <a:spcPts val="3400"/>
              </a:lnSpc>
              <a:buNone/>
            </a:pPr>
            <a:r>
              <a:rPr lang="en-US" sz="2100" dirty="0">
                <a:solidFill>
                  <a:srgbClr val="D4D4D1"/>
                </a:solidFill>
                <a:latin typeface="IBM Plex Sans Medium" pitchFamily="34" charset="0"/>
                <a:ea typeface="IBM Plex Sans Medium" pitchFamily="34" charset="-122"/>
                <a:cs typeface="IBM Plex Sans Medium" pitchFamily="34" charset="-120"/>
              </a:rPr>
              <a:t>1</a:t>
            </a:r>
            <a:endParaRPr lang="en-US" sz="2100" dirty="0"/>
          </a:p>
        </p:txBody>
      </p:sp>
      <p:sp>
        <p:nvSpPr>
          <p:cNvPr id="5" name="Text 2"/>
          <p:cNvSpPr/>
          <p:nvPr/>
        </p:nvSpPr>
        <p:spPr>
          <a:xfrm>
            <a:off x="5335072" y="2268617"/>
            <a:ext cx="2707481" cy="338376"/>
          </a:xfrm>
          <a:prstGeom prst="rect">
            <a:avLst/>
          </a:prstGeom>
          <a:noFill/>
          <a:ln/>
        </p:spPr>
        <p:txBody>
          <a:bodyPr wrap="none" lIns="0" tIns="0" rIns="0" bIns="0" rtlCol="0" anchor="t"/>
          <a:lstStyle/>
          <a:p>
            <a:pPr algn="l" indent="0" marL="0">
              <a:lnSpc>
                <a:spcPts val="2650"/>
              </a:lnSpc>
              <a:buNone/>
            </a:pPr>
            <a:r>
              <a:rPr lang="en-US" sz="2100" dirty="0">
                <a:solidFill>
                  <a:srgbClr val="D4D4D1"/>
                </a:solidFill>
                <a:latin typeface="IBM Plex Sans Medium" pitchFamily="34" charset="0"/>
                <a:ea typeface="IBM Plex Sans Medium" pitchFamily="34" charset="-122"/>
                <a:cs typeface="IBM Plex Sans Medium" pitchFamily="34" charset="-120"/>
              </a:rPr>
              <a:t>Empirical Validation</a:t>
            </a:r>
            <a:endParaRPr lang="en-US" sz="2100" dirty="0"/>
          </a:p>
        </p:txBody>
      </p:sp>
      <p:sp>
        <p:nvSpPr>
          <p:cNvPr id="6" name="Text 3"/>
          <p:cNvSpPr/>
          <p:nvPr/>
        </p:nvSpPr>
        <p:spPr>
          <a:xfrm>
            <a:off x="5335072" y="2736890"/>
            <a:ext cx="6722745" cy="346472"/>
          </a:xfrm>
          <a:prstGeom prst="rect">
            <a:avLst/>
          </a:prstGeom>
          <a:noFill/>
          <a:ln/>
        </p:spPr>
        <p:txBody>
          <a:bodyPr wrap="none" lIns="0" tIns="0" rIns="0" bIns="0" rtlCol="0" anchor="t"/>
          <a:lstStyle/>
          <a:p>
            <a:pPr algn="l" indent="0" marL="0">
              <a:lnSpc>
                <a:spcPts val="2700"/>
              </a:lnSpc>
              <a:buNone/>
            </a:pPr>
            <a:r>
              <a:rPr lang="en-US" sz="1700" dirty="0">
                <a:solidFill>
                  <a:srgbClr val="D4D4D1"/>
                </a:solidFill>
                <a:latin typeface="Roboto" pitchFamily="34" charset="0"/>
                <a:ea typeface="Roboto" pitchFamily="34" charset="-122"/>
                <a:cs typeface="Roboto" pitchFamily="34" charset="-120"/>
              </a:rPr>
              <a:t>The empirical analysis aligns closely with the theoretical complexities.</a:t>
            </a:r>
            <a:endParaRPr lang="en-US" sz="1700" dirty="0"/>
          </a:p>
        </p:txBody>
      </p:sp>
      <p:sp>
        <p:nvSpPr>
          <p:cNvPr id="7" name="Shape 4"/>
          <p:cNvSpPr/>
          <p:nvPr/>
        </p:nvSpPr>
        <p:spPr>
          <a:xfrm>
            <a:off x="5172551" y="3658195"/>
            <a:ext cx="8645723" cy="15240"/>
          </a:xfrm>
          <a:prstGeom prst="roundRect">
            <a:avLst>
              <a:gd name="adj" fmla="val 213188"/>
            </a:avLst>
          </a:prstGeom>
          <a:solidFill>
            <a:srgbClr val="61646A"/>
          </a:solidFill>
          <a:ln/>
        </p:spPr>
      </p:sp>
      <p:pic>
        <p:nvPicPr>
          <p:cNvPr id="8" name="Image 1" descr="preencoded.png">    </p:cNvPr>
          <p:cNvPicPr>
            <a:picLocks noChangeAspect="1"/>
          </p:cNvPicPr>
          <p:nvPr/>
        </p:nvPicPr>
        <p:blipFill>
          <a:blip r:embed="rId2"/>
          <a:stretch>
            <a:fillRect/>
          </a:stretch>
        </p:blipFill>
        <p:spPr>
          <a:xfrm>
            <a:off x="1872734" y="3700463"/>
            <a:ext cx="4327684" cy="1940838"/>
          </a:xfrm>
          <a:prstGeom prst="rect">
            <a:avLst/>
          </a:prstGeom>
        </p:spPr>
      </p:pic>
      <p:sp>
        <p:nvSpPr>
          <p:cNvPr id="9" name="Text 5"/>
          <p:cNvSpPr/>
          <p:nvPr/>
        </p:nvSpPr>
        <p:spPr>
          <a:xfrm>
            <a:off x="3955375" y="4454247"/>
            <a:ext cx="162401" cy="433149"/>
          </a:xfrm>
          <a:prstGeom prst="rect">
            <a:avLst/>
          </a:prstGeom>
          <a:noFill/>
          <a:ln/>
        </p:spPr>
        <p:txBody>
          <a:bodyPr wrap="none" lIns="0" tIns="0" rIns="0" bIns="0" rtlCol="0" anchor="t"/>
          <a:lstStyle/>
          <a:p>
            <a:pPr algn="ctr" indent="0" marL="0">
              <a:lnSpc>
                <a:spcPts val="3400"/>
              </a:lnSpc>
              <a:buNone/>
            </a:pPr>
            <a:r>
              <a:rPr lang="en-US" sz="2100" dirty="0">
                <a:solidFill>
                  <a:srgbClr val="D4D4D1"/>
                </a:solidFill>
                <a:latin typeface="IBM Plex Sans Medium" pitchFamily="34" charset="0"/>
                <a:ea typeface="IBM Plex Sans Medium" pitchFamily="34" charset="-122"/>
                <a:cs typeface="IBM Plex Sans Medium" pitchFamily="34" charset="-120"/>
              </a:rPr>
              <a:t>2</a:t>
            </a:r>
            <a:endParaRPr lang="en-US" sz="2100" dirty="0"/>
          </a:p>
        </p:txBody>
      </p:sp>
      <p:sp>
        <p:nvSpPr>
          <p:cNvPr id="10" name="Text 6"/>
          <p:cNvSpPr/>
          <p:nvPr/>
        </p:nvSpPr>
        <p:spPr>
          <a:xfrm>
            <a:off x="6416993" y="4090273"/>
            <a:ext cx="2707481" cy="338376"/>
          </a:xfrm>
          <a:prstGeom prst="rect">
            <a:avLst/>
          </a:prstGeom>
          <a:noFill/>
          <a:ln/>
        </p:spPr>
        <p:txBody>
          <a:bodyPr wrap="none" lIns="0" tIns="0" rIns="0" bIns="0" rtlCol="0" anchor="t"/>
          <a:lstStyle/>
          <a:p>
            <a:pPr algn="l" indent="0" marL="0">
              <a:lnSpc>
                <a:spcPts val="2650"/>
              </a:lnSpc>
              <a:buNone/>
            </a:pPr>
            <a:r>
              <a:rPr lang="en-US" sz="2100" dirty="0">
                <a:solidFill>
                  <a:srgbClr val="D4D4D1"/>
                </a:solidFill>
                <a:latin typeface="IBM Plex Sans Medium" pitchFamily="34" charset="0"/>
                <a:ea typeface="IBM Plex Sans Medium" pitchFamily="34" charset="-122"/>
                <a:cs typeface="IBM Plex Sans Medium" pitchFamily="34" charset="-120"/>
              </a:rPr>
              <a:t>Scalability</a:t>
            </a:r>
            <a:endParaRPr lang="en-US" sz="2100" dirty="0"/>
          </a:p>
        </p:txBody>
      </p:sp>
      <p:sp>
        <p:nvSpPr>
          <p:cNvPr id="11" name="Text 7"/>
          <p:cNvSpPr/>
          <p:nvPr/>
        </p:nvSpPr>
        <p:spPr>
          <a:xfrm>
            <a:off x="6416993" y="4558546"/>
            <a:ext cx="7238762" cy="692944"/>
          </a:xfrm>
          <a:prstGeom prst="rect">
            <a:avLst/>
          </a:prstGeom>
          <a:noFill/>
          <a:ln/>
        </p:spPr>
        <p:txBody>
          <a:bodyPr wrap="square" lIns="0" tIns="0" rIns="0" bIns="0" rtlCol="0" anchor="t"/>
          <a:lstStyle/>
          <a:p>
            <a:pPr algn="l" indent="0" marL="0">
              <a:lnSpc>
                <a:spcPts val="2700"/>
              </a:lnSpc>
              <a:buNone/>
            </a:pPr>
            <a:r>
              <a:rPr lang="en-US" sz="1700" dirty="0">
                <a:solidFill>
                  <a:srgbClr val="D4D4D1"/>
                </a:solidFill>
                <a:latin typeface="Roboto" pitchFamily="34" charset="0"/>
                <a:ea typeface="Roboto" pitchFamily="34" charset="-122"/>
                <a:cs typeface="Roboto" pitchFamily="34" charset="-120"/>
              </a:rPr>
              <a:t>The O(n^2) algorithms experience a more pronounced increase in execution time, whereas the O(n log n) algorithms exhibit better scalability.</a:t>
            </a:r>
            <a:endParaRPr lang="en-US" sz="1700" dirty="0"/>
          </a:p>
        </p:txBody>
      </p:sp>
      <p:sp>
        <p:nvSpPr>
          <p:cNvPr id="12" name="Shape 8"/>
          <p:cNvSpPr/>
          <p:nvPr/>
        </p:nvSpPr>
        <p:spPr>
          <a:xfrm>
            <a:off x="6254472" y="5653088"/>
            <a:ext cx="7563803" cy="15240"/>
          </a:xfrm>
          <a:prstGeom prst="roundRect">
            <a:avLst>
              <a:gd name="adj" fmla="val 213188"/>
            </a:avLst>
          </a:prstGeom>
          <a:solidFill>
            <a:srgbClr val="61646A"/>
          </a:solidFill>
          <a:ln/>
        </p:spPr>
      </p:sp>
      <p:pic>
        <p:nvPicPr>
          <p:cNvPr id="13" name="Image 2" descr="preencoded.png">    </p:cNvPr>
          <p:cNvPicPr>
            <a:picLocks noChangeAspect="1"/>
          </p:cNvPicPr>
          <p:nvPr/>
        </p:nvPicPr>
        <p:blipFill>
          <a:blip r:embed="rId3"/>
          <a:stretch>
            <a:fillRect/>
          </a:stretch>
        </p:blipFill>
        <p:spPr>
          <a:xfrm>
            <a:off x="790813" y="5695355"/>
            <a:ext cx="6491526" cy="1940838"/>
          </a:xfrm>
          <a:prstGeom prst="rect">
            <a:avLst/>
          </a:prstGeom>
        </p:spPr>
      </p:pic>
      <p:sp>
        <p:nvSpPr>
          <p:cNvPr id="14" name="Text 9"/>
          <p:cNvSpPr/>
          <p:nvPr/>
        </p:nvSpPr>
        <p:spPr>
          <a:xfrm>
            <a:off x="3955375" y="6449139"/>
            <a:ext cx="162401" cy="433149"/>
          </a:xfrm>
          <a:prstGeom prst="rect">
            <a:avLst/>
          </a:prstGeom>
          <a:noFill/>
          <a:ln/>
        </p:spPr>
        <p:txBody>
          <a:bodyPr wrap="none" lIns="0" tIns="0" rIns="0" bIns="0" rtlCol="0" anchor="t"/>
          <a:lstStyle/>
          <a:p>
            <a:pPr algn="ctr" indent="0" marL="0">
              <a:lnSpc>
                <a:spcPts val="3400"/>
              </a:lnSpc>
              <a:buNone/>
            </a:pPr>
            <a:r>
              <a:rPr lang="en-US" sz="2100" dirty="0">
                <a:solidFill>
                  <a:srgbClr val="D4D4D1"/>
                </a:solidFill>
                <a:latin typeface="IBM Plex Sans Medium" pitchFamily="34" charset="0"/>
                <a:ea typeface="IBM Plex Sans Medium" pitchFamily="34" charset="-122"/>
                <a:cs typeface="IBM Plex Sans Medium" pitchFamily="34" charset="-120"/>
              </a:rPr>
              <a:t>3</a:t>
            </a:r>
            <a:endParaRPr lang="en-US" sz="2100" dirty="0"/>
          </a:p>
        </p:txBody>
      </p:sp>
      <p:sp>
        <p:nvSpPr>
          <p:cNvPr id="15" name="Text 10"/>
          <p:cNvSpPr/>
          <p:nvPr/>
        </p:nvSpPr>
        <p:spPr>
          <a:xfrm>
            <a:off x="7498913" y="5911929"/>
            <a:ext cx="2940963" cy="338376"/>
          </a:xfrm>
          <a:prstGeom prst="rect">
            <a:avLst/>
          </a:prstGeom>
          <a:noFill/>
          <a:ln/>
        </p:spPr>
        <p:txBody>
          <a:bodyPr wrap="none" lIns="0" tIns="0" rIns="0" bIns="0" rtlCol="0" anchor="t"/>
          <a:lstStyle/>
          <a:p>
            <a:pPr algn="l" indent="0" marL="0">
              <a:lnSpc>
                <a:spcPts val="2650"/>
              </a:lnSpc>
              <a:buNone/>
            </a:pPr>
            <a:r>
              <a:rPr lang="en-US" sz="2100" dirty="0">
                <a:solidFill>
                  <a:srgbClr val="D4D4D1"/>
                </a:solidFill>
                <a:latin typeface="IBM Plex Sans Medium" pitchFamily="34" charset="0"/>
                <a:ea typeface="IBM Plex Sans Medium" pitchFamily="34" charset="-122"/>
                <a:cs typeface="IBM Plex Sans Medium" pitchFamily="34" charset="-120"/>
              </a:rPr>
              <a:t>Implementation Details</a:t>
            </a:r>
            <a:endParaRPr lang="en-US" sz="2100" dirty="0"/>
          </a:p>
        </p:txBody>
      </p:sp>
      <p:sp>
        <p:nvSpPr>
          <p:cNvPr id="16" name="Text 11"/>
          <p:cNvSpPr/>
          <p:nvPr/>
        </p:nvSpPr>
        <p:spPr>
          <a:xfrm>
            <a:off x="7498913" y="6380202"/>
            <a:ext cx="6156841" cy="1039416"/>
          </a:xfrm>
          <a:prstGeom prst="rect">
            <a:avLst/>
          </a:prstGeom>
          <a:noFill/>
          <a:ln/>
        </p:spPr>
        <p:txBody>
          <a:bodyPr wrap="square" lIns="0" tIns="0" rIns="0" bIns="0" rtlCol="0" anchor="t"/>
          <a:lstStyle/>
          <a:p>
            <a:pPr algn="l" indent="0" marL="0">
              <a:lnSpc>
                <a:spcPts val="2700"/>
              </a:lnSpc>
              <a:buNone/>
            </a:pPr>
            <a:r>
              <a:rPr lang="en-US" sz="1700" dirty="0">
                <a:solidFill>
                  <a:srgbClr val="D4D4D1"/>
                </a:solidFill>
                <a:latin typeface="Roboto" pitchFamily="34" charset="0"/>
                <a:ea typeface="Roboto" pitchFamily="34" charset="-122"/>
                <a:cs typeface="Roboto" pitchFamily="34" charset="-120"/>
              </a:rPr>
              <a:t>Implementation details such as recursive function overhead for Merge Sort or pivot selection strategy for Quick Sort can cause minor deviations from pure theoretical expectations.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73806"/>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Conclusion and Future Directions</a:t>
            </a:r>
            <a:endParaRPr lang="en-US" sz="4450" dirty="0"/>
          </a:p>
        </p:txBody>
      </p:sp>
      <p:sp>
        <p:nvSpPr>
          <p:cNvPr id="4" name="Text 1"/>
          <p:cNvSpPr/>
          <p:nvPr/>
        </p:nvSpPr>
        <p:spPr>
          <a:xfrm>
            <a:off x="6280190" y="3744873"/>
            <a:ext cx="7556421" cy="748427"/>
          </a:xfrm>
          <a:prstGeom prst="rect">
            <a:avLst/>
          </a:prstGeom>
          <a:noFill/>
          <a:ln/>
        </p:spPr>
        <p:txBody>
          <a:bodyPr wrap="none" lIns="0" tIns="0" rIns="0" bIns="0" rtlCol="0" anchor="t"/>
          <a:lstStyle/>
          <a:p>
            <a:pPr algn="ctr" indent="0" marL="0">
              <a:lnSpc>
                <a:spcPts val="5850"/>
              </a:lnSpc>
              <a:buNone/>
            </a:pPr>
            <a:r>
              <a:rPr lang="en-US" sz="5850" dirty="0">
                <a:solidFill>
                  <a:srgbClr val="D4D4D1"/>
                </a:solidFill>
                <a:latin typeface="IBM Plex Sans Medium" pitchFamily="34" charset="0"/>
                <a:ea typeface="IBM Plex Sans Medium" pitchFamily="34" charset="-122"/>
                <a:cs typeface="IBM Plex Sans Medium" pitchFamily="34" charset="-120"/>
              </a:rPr>
              <a:t>—</a:t>
            </a:r>
            <a:endParaRPr lang="en-US" sz="5850" dirty="0"/>
          </a:p>
        </p:txBody>
      </p:sp>
      <p:sp>
        <p:nvSpPr>
          <p:cNvPr id="5" name="Text 2"/>
          <p:cNvSpPr/>
          <p:nvPr/>
        </p:nvSpPr>
        <p:spPr>
          <a:xfrm>
            <a:off x="8640723" y="4776668"/>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Key Takeaway</a:t>
            </a:r>
            <a:endParaRPr lang="en-US" sz="2200" dirty="0"/>
          </a:p>
        </p:txBody>
      </p:sp>
      <p:sp>
        <p:nvSpPr>
          <p:cNvPr id="6" name="Text 3"/>
          <p:cNvSpPr/>
          <p:nvPr/>
        </p:nvSpPr>
        <p:spPr>
          <a:xfrm>
            <a:off x="6280190" y="5267087"/>
            <a:ext cx="7556421" cy="1088708"/>
          </a:xfrm>
          <a:prstGeom prst="rect">
            <a:avLst/>
          </a:prstGeom>
          <a:noFill/>
          <a:ln/>
        </p:spPr>
        <p:txBody>
          <a:bodyPr wrap="square" lIns="0" tIns="0" rIns="0" bIns="0" rtlCol="0" anchor="t"/>
          <a:lstStyle/>
          <a:p>
            <a:pPr algn="ctr" indent="0" marL="0">
              <a:lnSpc>
                <a:spcPts val="2850"/>
              </a:lnSpc>
              <a:buNone/>
            </a:pPr>
            <a:r>
              <a:rPr lang="en-US" sz="1750" dirty="0">
                <a:solidFill>
                  <a:srgbClr val="D4D4D1"/>
                </a:solidFill>
                <a:latin typeface="Roboto" pitchFamily="34" charset="0"/>
                <a:ea typeface="Roboto" pitchFamily="34" charset="-122"/>
                <a:cs typeface="Roboto" pitchFamily="34" charset="-120"/>
              </a:rPr>
              <a:t>While Merge Sort and Quick Sort tend to excel for large datasets, simpler algorithms like Insertion Sort can be more practical for smaller arrays or when low constant factors and coding simplicity are desired.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2025-01-03T11:58:27Z</dcterms:created>
  <dcterms:modified xsi:type="dcterms:W3CDTF">2025-01-03T11:58:27Z</dcterms:modified>
</cp:coreProperties>
</file>