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23" r:id="rId2"/>
    <p:sldId id="341" r:id="rId3"/>
    <p:sldId id="363" r:id="rId4"/>
    <p:sldId id="347" r:id="rId5"/>
    <p:sldId id="344" r:id="rId6"/>
    <p:sldId id="346" r:id="rId7"/>
    <p:sldId id="345" r:id="rId8"/>
    <p:sldId id="343" r:id="rId9"/>
    <p:sldId id="348" r:id="rId10"/>
    <p:sldId id="349" r:id="rId11"/>
    <p:sldId id="350" r:id="rId12"/>
    <p:sldId id="359" r:id="rId13"/>
    <p:sldId id="360" r:id="rId14"/>
    <p:sldId id="351" r:id="rId15"/>
    <p:sldId id="352" r:id="rId16"/>
    <p:sldId id="353" r:id="rId17"/>
    <p:sldId id="369" r:id="rId18"/>
    <p:sldId id="362" r:id="rId19"/>
    <p:sldId id="356" r:id="rId20"/>
    <p:sldId id="355" r:id="rId21"/>
    <p:sldId id="367" r:id="rId22"/>
    <p:sldId id="357" r:id="rId23"/>
    <p:sldId id="364" r:id="rId24"/>
    <p:sldId id="365" r:id="rId25"/>
    <p:sldId id="366" r:id="rId26"/>
    <p:sldId id="368" r:id="rId2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1484" autoAdjust="0"/>
  </p:normalViewPr>
  <p:slideViewPr>
    <p:cSldViewPr snapToGrid="0" snapToObjects="1">
      <p:cViewPr>
        <p:scale>
          <a:sx n="98" d="100"/>
          <a:sy n="98" d="100"/>
        </p:scale>
        <p:origin x="1842" y="9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13/10/2016</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13/10/2016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4273257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13/10/2016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13/10/2016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13/10/2016</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p:cNvSpPr txBox="1">
            <a:spLocks/>
          </p:cNvSpPr>
          <p:nvPr/>
        </p:nvSpPr>
        <p:spPr>
          <a:xfrm>
            <a:off x="354720" y="437887"/>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smtClean="0">
                <a:solidFill>
                  <a:schemeClr val="bg1">
                    <a:lumMod val="75000"/>
                  </a:schemeClr>
                </a:solidFill>
              </a:rPr>
              <a:t>Trimestre ADSI Diurno</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Entrevista </a:t>
            </a:r>
            <a:endParaRPr lang="es-CO" sz="4800" b="1" dirty="0" smtClean="0">
              <a:solidFill>
                <a:schemeClr val="bg1"/>
              </a:solidFill>
            </a:endParaRPr>
          </a:p>
        </p:txBody>
      </p:sp>
      <p:pic>
        <p:nvPicPr>
          <p:cNvPr id="3" name="Imagen 2"/>
          <p:cNvPicPr>
            <a:picLocks noChangeAspect="1"/>
          </p:cNvPicPr>
          <p:nvPr/>
        </p:nvPicPr>
        <p:blipFill>
          <a:blip r:embed="rId2"/>
          <a:stretch>
            <a:fillRect/>
          </a:stretch>
        </p:blipFill>
        <p:spPr>
          <a:xfrm>
            <a:off x="1154348" y="1186864"/>
            <a:ext cx="4010484" cy="5544616"/>
          </a:xfrm>
          <a:prstGeom prst="rect">
            <a:avLst/>
          </a:prstGeom>
        </p:spPr>
      </p:pic>
      <p:pic>
        <p:nvPicPr>
          <p:cNvPr id="4" name="Imagen 3"/>
          <p:cNvPicPr>
            <a:picLocks noChangeAspect="1"/>
          </p:cNvPicPr>
          <p:nvPr/>
        </p:nvPicPr>
        <p:blipFill>
          <a:blip r:embed="rId3"/>
          <a:stretch>
            <a:fillRect/>
          </a:stretch>
        </p:blipFill>
        <p:spPr>
          <a:xfrm>
            <a:off x="5164832" y="2399604"/>
            <a:ext cx="3622364" cy="2770749"/>
          </a:xfrm>
          <a:prstGeom prst="rect">
            <a:avLst/>
          </a:prstGeom>
        </p:spPr>
      </p:pic>
    </p:spTree>
    <p:extLst>
      <p:ext uri="{BB962C8B-B14F-4D97-AF65-F5344CB8AC3E}">
        <p14:creationId xmlns:p14="http://schemas.microsoft.com/office/powerpoint/2010/main" val="2298139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Encuesta </a:t>
            </a:r>
            <a:endParaRPr lang="es-CO" sz="4800" b="1" dirty="0" smtClean="0">
              <a:solidFill>
                <a:schemeClr val="bg1"/>
              </a:solidFill>
            </a:endParaRPr>
          </a:p>
        </p:txBody>
      </p:sp>
      <p:pic>
        <p:nvPicPr>
          <p:cNvPr id="3" name="Imagen 2"/>
          <p:cNvPicPr>
            <a:picLocks noChangeAspect="1"/>
          </p:cNvPicPr>
          <p:nvPr/>
        </p:nvPicPr>
        <p:blipFill>
          <a:blip r:embed="rId2"/>
          <a:stretch>
            <a:fillRect/>
          </a:stretch>
        </p:blipFill>
        <p:spPr>
          <a:xfrm>
            <a:off x="3137923" y="1097261"/>
            <a:ext cx="4191708" cy="5593250"/>
          </a:xfrm>
          <a:prstGeom prst="rect">
            <a:avLst/>
          </a:prstGeom>
        </p:spPr>
      </p:pic>
    </p:spTree>
    <p:extLst>
      <p:ext uri="{BB962C8B-B14F-4D97-AF65-F5344CB8AC3E}">
        <p14:creationId xmlns:p14="http://schemas.microsoft.com/office/powerpoint/2010/main" val="126824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Diagrama de Gantt  </a:t>
            </a:r>
            <a:endParaRPr lang="es-CO" sz="4800" b="1" dirty="0" smtClean="0">
              <a:solidFill>
                <a:schemeClr val="bg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2455"/>
            <a:ext cx="9144000" cy="3409505"/>
          </a:xfrm>
          <a:prstGeom prst="rect">
            <a:avLst/>
          </a:prstGeom>
        </p:spPr>
      </p:pic>
    </p:spTree>
    <p:extLst>
      <p:ext uri="{BB962C8B-B14F-4D97-AF65-F5344CB8AC3E}">
        <p14:creationId xmlns:p14="http://schemas.microsoft.com/office/powerpoint/2010/main" val="634879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Presupuesto </a:t>
            </a:r>
            <a:endParaRPr lang="es-CO" sz="4800" b="1" dirty="0" smtClean="0">
              <a:solidFill>
                <a:schemeClr val="bg1"/>
              </a:solidFill>
            </a:endParaRPr>
          </a:p>
        </p:txBody>
      </p:sp>
      <p:pic>
        <p:nvPicPr>
          <p:cNvPr id="3" name="Imagen 2"/>
          <p:cNvPicPr>
            <a:picLocks noChangeAspect="1"/>
          </p:cNvPicPr>
          <p:nvPr/>
        </p:nvPicPr>
        <p:blipFill>
          <a:blip r:embed="rId2"/>
          <a:stretch>
            <a:fillRect/>
          </a:stretch>
        </p:blipFill>
        <p:spPr>
          <a:xfrm>
            <a:off x="425513" y="2229841"/>
            <a:ext cx="8392563" cy="1029407"/>
          </a:xfrm>
          <a:prstGeom prst="rect">
            <a:avLst/>
          </a:prstGeom>
        </p:spPr>
      </p:pic>
      <p:pic>
        <p:nvPicPr>
          <p:cNvPr id="4" name="Imagen 3"/>
          <p:cNvPicPr>
            <a:picLocks noChangeAspect="1"/>
          </p:cNvPicPr>
          <p:nvPr/>
        </p:nvPicPr>
        <p:blipFill>
          <a:blip r:embed="rId3"/>
          <a:stretch>
            <a:fillRect/>
          </a:stretch>
        </p:blipFill>
        <p:spPr>
          <a:xfrm>
            <a:off x="7451002" y="3343934"/>
            <a:ext cx="1367074" cy="219075"/>
          </a:xfrm>
          <a:prstGeom prst="rect">
            <a:avLst/>
          </a:prstGeom>
        </p:spPr>
      </p:pic>
      <p:pic>
        <p:nvPicPr>
          <p:cNvPr id="5" name="Imagen 4"/>
          <p:cNvPicPr>
            <a:picLocks noChangeAspect="1"/>
          </p:cNvPicPr>
          <p:nvPr/>
        </p:nvPicPr>
        <p:blipFill>
          <a:blip r:embed="rId4"/>
          <a:stretch>
            <a:fillRect/>
          </a:stretch>
        </p:blipFill>
        <p:spPr>
          <a:xfrm>
            <a:off x="425513" y="4149553"/>
            <a:ext cx="8392563" cy="819150"/>
          </a:xfrm>
          <a:prstGeom prst="rect">
            <a:avLst/>
          </a:prstGeom>
        </p:spPr>
      </p:pic>
      <p:pic>
        <p:nvPicPr>
          <p:cNvPr id="6" name="Imagen 5"/>
          <p:cNvPicPr>
            <a:picLocks noChangeAspect="1"/>
          </p:cNvPicPr>
          <p:nvPr/>
        </p:nvPicPr>
        <p:blipFill>
          <a:blip r:embed="rId5"/>
          <a:stretch>
            <a:fillRect/>
          </a:stretch>
        </p:blipFill>
        <p:spPr>
          <a:xfrm>
            <a:off x="7451002" y="5241584"/>
            <a:ext cx="1367074" cy="416831"/>
          </a:xfrm>
          <a:prstGeom prst="rect">
            <a:avLst/>
          </a:prstGeom>
        </p:spPr>
      </p:pic>
    </p:spTree>
    <p:extLst>
      <p:ext uri="{BB962C8B-B14F-4D97-AF65-F5344CB8AC3E}">
        <p14:creationId xmlns:p14="http://schemas.microsoft.com/office/powerpoint/2010/main" val="778349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Mapa de Procesos </a:t>
            </a:r>
            <a:endParaRPr lang="es-CO" sz="4800" b="1" dirty="0" smtClean="0">
              <a:solidFill>
                <a:schemeClr val="bg1"/>
              </a:solidFill>
            </a:endParaRP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745" t="1967" r="957" b="2860"/>
          <a:stretch/>
        </p:blipFill>
        <p:spPr>
          <a:xfrm>
            <a:off x="0" y="2519465"/>
            <a:ext cx="9144000" cy="2626467"/>
          </a:xfrm>
          <a:prstGeom prst="rect">
            <a:avLst/>
          </a:prstGeom>
        </p:spPr>
      </p:pic>
    </p:spTree>
    <p:extLst>
      <p:ext uri="{BB962C8B-B14F-4D97-AF65-F5344CB8AC3E}">
        <p14:creationId xmlns:p14="http://schemas.microsoft.com/office/powerpoint/2010/main" val="3638432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9143341"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Inventario</a:t>
            </a:r>
            <a:r>
              <a:rPr lang="es-CO" sz="6000" b="1" dirty="0" smtClean="0">
                <a:solidFill>
                  <a:schemeClr val="bg1"/>
                </a:solidFill>
                <a:latin typeface="Arial Narrow" panose="020B0606020202030204" pitchFamily="34" charset="0"/>
              </a:rPr>
              <a:t> </a:t>
            </a:r>
            <a:r>
              <a:rPr lang="es-CO" sz="4800" b="1" dirty="0" smtClean="0">
                <a:solidFill>
                  <a:schemeClr val="bg1"/>
                </a:solidFill>
                <a:latin typeface="Arial Narrow" panose="020B0606020202030204" pitchFamily="34" charset="0"/>
              </a:rPr>
              <a:t>(Hardware y Software) </a:t>
            </a:r>
            <a:endParaRPr lang="es-CO" b="1" dirty="0" smtClean="0">
              <a:solidFill>
                <a:schemeClr val="bg1"/>
              </a:solidFill>
            </a:endParaRPr>
          </a:p>
        </p:txBody>
      </p:sp>
      <p:pic>
        <p:nvPicPr>
          <p:cNvPr id="3" name="Imagen 2"/>
          <p:cNvPicPr>
            <a:picLocks noChangeAspect="1"/>
          </p:cNvPicPr>
          <p:nvPr/>
        </p:nvPicPr>
        <p:blipFill rotWithShape="1">
          <a:blip r:embed="rId2"/>
          <a:srcRect l="3542" b="3281"/>
          <a:stretch/>
        </p:blipFill>
        <p:spPr>
          <a:xfrm>
            <a:off x="2605660" y="1639538"/>
            <a:ext cx="4166332" cy="4937300"/>
          </a:xfrm>
          <a:prstGeom prst="rect">
            <a:avLst/>
          </a:prstGeom>
        </p:spPr>
      </p:pic>
    </p:spTree>
    <p:extLst>
      <p:ext uri="{BB962C8B-B14F-4D97-AF65-F5344CB8AC3E}">
        <p14:creationId xmlns:p14="http://schemas.microsoft.com/office/powerpoint/2010/main" val="1584265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b="1316"/>
          <a:stretch/>
        </p:blipFill>
        <p:spPr>
          <a:xfrm>
            <a:off x="719064" y="2167119"/>
            <a:ext cx="8424936" cy="4690881"/>
          </a:xfrm>
          <a:prstGeom prst="rect">
            <a:avLst/>
          </a:prstGeom>
        </p:spPr>
      </p:pic>
      <p:sp>
        <p:nvSpPr>
          <p:cNvPr id="3"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Casos de Uso</a:t>
            </a:r>
            <a:endParaRPr lang="es-CO" sz="4800" b="1" dirty="0" smtClean="0">
              <a:solidFill>
                <a:schemeClr val="bg1"/>
              </a:solidFill>
            </a:endParaRPr>
          </a:p>
        </p:txBody>
      </p:sp>
    </p:spTree>
    <p:extLst>
      <p:ext uri="{BB962C8B-B14F-4D97-AF65-F5344CB8AC3E}">
        <p14:creationId xmlns:p14="http://schemas.microsoft.com/office/powerpoint/2010/main" val="210717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Diagrama de </a:t>
            </a:r>
            <a:r>
              <a:rPr lang="es-CO" sz="5400" b="1" dirty="0" smtClean="0">
                <a:solidFill>
                  <a:schemeClr val="bg1"/>
                </a:solidFill>
                <a:latin typeface="Arial Narrow" panose="020B0606020202030204" pitchFamily="34" charset="0"/>
              </a:rPr>
              <a:t>Paquetes </a:t>
            </a:r>
            <a:endParaRPr lang="es-CO" sz="4800" b="1" dirty="0" smtClean="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6016"/>
            <a:ext cx="9144000" cy="4511040"/>
          </a:xfrm>
          <a:prstGeom prst="rect">
            <a:avLst/>
          </a:prstGeom>
        </p:spPr>
      </p:pic>
    </p:spTree>
    <p:extLst>
      <p:ext uri="{BB962C8B-B14F-4D97-AF65-F5344CB8AC3E}">
        <p14:creationId xmlns:p14="http://schemas.microsoft.com/office/powerpoint/2010/main" val="2877375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Diagrama de Clases </a:t>
            </a:r>
            <a:endParaRPr lang="es-CO" sz="4800" b="1" dirty="0" smtClean="0">
              <a:solidFill>
                <a:schemeClr val="bg1"/>
              </a:solidFill>
            </a:endParaRPr>
          </a:p>
        </p:txBody>
      </p:sp>
      <p:pic>
        <p:nvPicPr>
          <p:cNvPr id="3" name="Imagen 2"/>
          <p:cNvPicPr/>
          <p:nvPr/>
        </p:nvPicPr>
        <p:blipFill>
          <a:blip r:embed="rId2" cstate="print">
            <a:extLst>
              <a:ext uri="{28A0092B-C50C-407E-A947-70E740481C1C}">
                <a14:useLocalDpi xmlns:a14="http://schemas.microsoft.com/office/drawing/2010/main" val="0"/>
              </a:ext>
            </a:extLst>
          </a:blip>
          <a:stretch>
            <a:fillRect/>
          </a:stretch>
        </p:blipFill>
        <p:spPr>
          <a:xfrm>
            <a:off x="1484768" y="2074104"/>
            <a:ext cx="7174840" cy="4344803"/>
          </a:xfrm>
          <a:prstGeom prst="rect">
            <a:avLst/>
          </a:prstGeom>
        </p:spPr>
      </p:pic>
    </p:spTree>
    <p:extLst>
      <p:ext uri="{BB962C8B-B14F-4D97-AF65-F5344CB8AC3E}">
        <p14:creationId xmlns:p14="http://schemas.microsoft.com/office/powerpoint/2010/main" val="2094963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Normalización </a:t>
            </a:r>
            <a:endParaRPr lang="es-CO" sz="4800" b="1" dirty="0" smtClean="0">
              <a:solidFill>
                <a:schemeClr val="bg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463" y="2034796"/>
            <a:ext cx="6627304" cy="4263827"/>
          </a:xfrm>
          <a:prstGeom prst="rect">
            <a:avLst/>
          </a:prstGeom>
        </p:spPr>
      </p:pic>
    </p:spTree>
    <p:extLst>
      <p:ext uri="{BB962C8B-B14F-4D97-AF65-F5344CB8AC3E}">
        <p14:creationId xmlns:p14="http://schemas.microsoft.com/office/powerpoint/2010/main" val="209318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58715" y="5095878"/>
            <a:ext cx="4585285"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smtClean="0">
                <a:solidFill>
                  <a:schemeClr val="bg1"/>
                </a:solidFill>
                <a:latin typeface="Arial Narrow" panose="020B0606020202030204" pitchFamily="34" charset="0"/>
              </a:rPr>
              <a:t>DATA-MUNDO</a:t>
            </a:r>
            <a:r>
              <a:rPr lang="es-CO" sz="5400" b="1" dirty="0" smtClean="0">
                <a:solidFill>
                  <a:schemeClr val="bg1"/>
                </a:solidFill>
              </a:rPr>
              <a:t> </a:t>
            </a:r>
          </a:p>
        </p:txBody>
      </p:sp>
      <p:pic>
        <p:nvPicPr>
          <p:cNvPr id="3" name="0 Imagen"/>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170900" y="2164640"/>
            <a:ext cx="2157926" cy="1755606"/>
          </a:xfrm>
          <a:prstGeom prst="rect">
            <a:avLst/>
          </a:prstGeom>
          <a:ln>
            <a:noFill/>
          </a:ln>
          <a:effectLst>
            <a:softEdge rad="112500"/>
          </a:effectLst>
        </p:spPr>
      </p:pic>
    </p:spTree>
    <p:extLst>
      <p:ext uri="{BB962C8B-B14F-4D97-AF65-F5344CB8AC3E}">
        <p14:creationId xmlns:p14="http://schemas.microsoft.com/office/powerpoint/2010/main" val="2069211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8808362"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Modelo Entidad de Relación </a:t>
            </a:r>
            <a:endParaRPr lang="es-CO" sz="4800" b="1" dirty="0" smtClean="0">
              <a:solidFill>
                <a:schemeClr val="bg1"/>
              </a:solidFill>
            </a:endParaRPr>
          </a:p>
        </p:txBody>
      </p:sp>
      <p:pic>
        <p:nvPicPr>
          <p:cNvPr id="3" name="Imagen 2"/>
          <p:cNvPicPr>
            <a:picLocks noChangeAspect="1"/>
          </p:cNvPicPr>
          <p:nvPr/>
        </p:nvPicPr>
        <p:blipFill rotWithShape="1">
          <a:blip r:embed="rId2"/>
          <a:srcRect l="2331" t="2310" r="1680" b="4039"/>
          <a:stretch/>
        </p:blipFill>
        <p:spPr>
          <a:xfrm>
            <a:off x="1317935" y="2023259"/>
            <a:ext cx="7471838" cy="4484634"/>
          </a:xfrm>
          <a:prstGeom prst="rect">
            <a:avLst/>
          </a:prstGeom>
        </p:spPr>
      </p:pic>
    </p:spTree>
    <p:extLst>
      <p:ext uri="{BB962C8B-B14F-4D97-AF65-F5344CB8AC3E}">
        <p14:creationId xmlns:p14="http://schemas.microsoft.com/office/powerpoint/2010/main" val="376593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788648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Base de Datos</a:t>
            </a:r>
            <a:endParaRPr lang="es-CO" sz="4800" b="1" dirty="0" smtClean="0">
              <a:solidFill>
                <a:schemeClr val="bg1"/>
              </a:solidFill>
            </a:endParaRPr>
          </a:p>
        </p:txBody>
      </p:sp>
      <p:pic>
        <p:nvPicPr>
          <p:cNvPr id="4" name="Imagen 3"/>
          <p:cNvPicPr>
            <a:picLocks noChangeAspect="1"/>
          </p:cNvPicPr>
          <p:nvPr/>
        </p:nvPicPr>
        <p:blipFill>
          <a:blip r:embed="rId2"/>
          <a:stretch>
            <a:fillRect/>
          </a:stretch>
        </p:blipFill>
        <p:spPr>
          <a:xfrm>
            <a:off x="1122602" y="2112935"/>
            <a:ext cx="5169141" cy="209203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943" y="4635442"/>
            <a:ext cx="2057400" cy="1714500"/>
          </a:xfrm>
          <a:prstGeom prst="rect">
            <a:avLst/>
          </a:prstGeom>
        </p:spPr>
      </p:pic>
    </p:spTree>
    <p:extLst>
      <p:ext uri="{BB962C8B-B14F-4D97-AF65-F5344CB8AC3E}">
        <p14:creationId xmlns:p14="http://schemas.microsoft.com/office/powerpoint/2010/main" val="1762891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746845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Diccionario de Datos</a:t>
            </a:r>
            <a:endParaRPr lang="es-CO" sz="4800" b="1" dirty="0" smtClean="0">
              <a:solidFill>
                <a:schemeClr val="bg1"/>
              </a:solidFill>
            </a:endParaRP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r="51539"/>
          <a:stretch/>
        </p:blipFill>
        <p:spPr>
          <a:xfrm>
            <a:off x="-69834" y="1600527"/>
            <a:ext cx="4520648" cy="2611185"/>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r="41776"/>
          <a:stretch/>
        </p:blipFill>
        <p:spPr>
          <a:xfrm>
            <a:off x="1870768" y="4176609"/>
            <a:ext cx="5556234" cy="2646288"/>
          </a:xfrm>
          <a:prstGeom prst="rect">
            <a:avLst/>
          </a:prstGeom>
        </p:spPr>
      </p:pic>
      <p:pic>
        <p:nvPicPr>
          <p:cNvPr id="5" name="Imagen 4"/>
          <p:cNvPicPr>
            <a:picLocks noChangeAspect="1"/>
          </p:cNvPicPr>
          <p:nvPr/>
        </p:nvPicPr>
        <p:blipFill rotWithShape="1">
          <a:blip r:embed="rId4">
            <a:extLst>
              <a:ext uri="{28A0092B-C50C-407E-A947-70E740481C1C}">
                <a14:useLocalDpi xmlns:a14="http://schemas.microsoft.com/office/drawing/2010/main" val="0"/>
              </a:ext>
            </a:extLst>
          </a:blip>
          <a:srcRect r="51111"/>
          <a:stretch/>
        </p:blipFill>
        <p:spPr>
          <a:xfrm>
            <a:off x="4450814" y="1600527"/>
            <a:ext cx="4693186" cy="2288057"/>
          </a:xfrm>
          <a:prstGeom prst="rect">
            <a:avLst/>
          </a:prstGeom>
        </p:spPr>
      </p:pic>
    </p:spTree>
    <p:extLst>
      <p:ext uri="{BB962C8B-B14F-4D97-AF65-F5344CB8AC3E}">
        <p14:creationId xmlns:p14="http://schemas.microsoft.com/office/powerpoint/2010/main" val="1162725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Prototipo </a:t>
            </a:r>
            <a:endParaRPr lang="es-CO" sz="4800" b="1" dirty="0" smtClean="0">
              <a:solidFill>
                <a:schemeClr val="bg1"/>
              </a:solidFill>
            </a:endParaRPr>
          </a:p>
        </p:txBody>
      </p:sp>
      <p:pic>
        <p:nvPicPr>
          <p:cNvPr id="4" name="Imagen 3"/>
          <p:cNvPicPr/>
          <p:nvPr/>
        </p:nvPicPr>
        <p:blipFill>
          <a:blip r:embed="rId2"/>
          <a:stretch>
            <a:fillRect/>
          </a:stretch>
        </p:blipFill>
        <p:spPr>
          <a:xfrm>
            <a:off x="949208" y="2160081"/>
            <a:ext cx="7582395" cy="4366553"/>
          </a:xfrm>
          <a:prstGeom prst="rect">
            <a:avLst/>
          </a:prstGeom>
        </p:spPr>
      </p:pic>
    </p:spTree>
    <p:extLst>
      <p:ext uri="{BB962C8B-B14F-4D97-AF65-F5344CB8AC3E}">
        <p14:creationId xmlns:p14="http://schemas.microsoft.com/office/powerpoint/2010/main" val="3910040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788648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Diagrama de Distribución  </a:t>
            </a:r>
            <a:endParaRPr lang="es-CO" sz="4800" b="1" dirty="0" smtClean="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072" y="1871531"/>
            <a:ext cx="7002840" cy="4462157"/>
          </a:xfrm>
          <a:prstGeom prst="rect">
            <a:avLst/>
          </a:prstGeom>
        </p:spPr>
      </p:pic>
    </p:spTree>
    <p:extLst>
      <p:ext uri="{BB962C8B-B14F-4D97-AF65-F5344CB8AC3E}">
        <p14:creationId xmlns:p14="http://schemas.microsoft.com/office/powerpoint/2010/main" val="994736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788648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Control de versiones </a:t>
            </a:r>
            <a:r>
              <a:rPr lang="es-CO" sz="4000" b="1" dirty="0" smtClean="0">
                <a:solidFill>
                  <a:schemeClr val="bg1"/>
                </a:solidFill>
                <a:latin typeface="Arial Narrow" panose="020B0606020202030204" pitchFamily="34" charset="0"/>
              </a:rPr>
              <a:t>(GITHUB)</a:t>
            </a:r>
            <a:endParaRPr lang="es-CO" sz="3600" b="1" dirty="0" smtClean="0">
              <a:solidFill>
                <a:schemeClr val="bg1"/>
              </a:solidFill>
            </a:endParaRPr>
          </a:p>
        </p:txBody>
      </p:sp>
      <p:pic>
        <p:nvPicPr>
          <p:cNvPr id="3" name="Imagen 2"/>
          <p:cNvPicPr>
            <a:picLocks noChangeAspect="1"/>
          </p:cNvPicPr>
          <p:nvPr/>
        </p:nvPicPr>
        <p:blipFill rotWithShape="1">
          <a:blip r:embed="rId2"/>
          <a:srcRect t="2067" r="12702" b="3445"/>
          <a:stretch/>
        </p:blipFill>
        <p:spPr>
          <a:xfrm>
            <a:off x="5847251" y="4404220"/>
            <a:ext cx="2927633" cy="2181137"/>
          </a:xfrm>
          <a:prstGeom prst="rect">
            <a:avLst/>
          </a:prstGeom>
        </p:spPr>
      </p:pic>
      <p:pic>
        <p:nvPicPr>
          <p:cNvPr id="4" name="Imagen 3"/>
          <p:cNvPicPr>
            <a:picLocks noChangeAspect="1"/>
          </p:cNvPicPr>
          <p:nvPr/>
        </p:nvPicPr>
        <p:blipFill>
          <a:blip r:embed="rId3"/>
          <a:stretch>
            <a:fillRect/>
          </a:stretch>
        </p:blipFill>
        <p:spPr>
          <a:xfrm>
            <a:off x="276837" y="1927290"/>
            <a:ext cx="5570414" cy="4658067"/>
          </a:xfrm>
          <a:prstGeom prst="rect">
            <a:avLst/>
          </a:prstGeom>
        </p:spPr>
      </p:pic>
    </p:spTree>
    <p:extLst>
      <p:ext uri="{BB962C8B-B14F-4D97-AF65-F5344CB8AC3E}">
        <p14:creationId xmlns:p14="http://schemas.microsoft.com/office/powerpoint/2010/main" val="974430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788648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Diagrama de </a:t>
            </a:r>
            <a:r>
              <a:rPr lang="es-CO" sz="5400" b="1" dirty="0" smtClean="0">
                <a:solidFill>
                  <a:schemeClr val="bg1"/>
                </a:solidFill>
                <a:latin typeface="Arial Narrow" panose="020B0606020202030204" pitchFamily="34" charset="0"/>
              </a:rPr>
              <a:t>Despliegue  </a:t>
            </a:r>
            <a:endParaRPr lang="es-CO" sz="4800" b="1" dirty="0" smtClean="0">
              <a:solidFill>
                <a:schemeClr val="bg1"/>
              </a:solidFill>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r="2043"/>
          <a:stretch/>
        </p:blipFill>
        <p:spPr>
          <a:xfrm>
            <a:off x="0" y="2581458"/>
            <a:ext cx="8957212" cy="4107543"/>
          </a:xfrm>
          <a:prstGeom prst="rect">
            <a:avLst/>
          </a:prstGeom>
        </p:spPr>
      </p:pic>
    </p:spTree>
    <p:extLst>
      <p:ext uri="{BB962C8B-B14F-4D97-AF65-F5344CB8AC3E}">
        <p14:creationId xmlns:p14="http://schemas.microsoft.com/office/powerpoint/2010/main" val="170849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Integrantes</a:t>
            </a:r>
            <a:endParaRPr lang="es-CO" sz="5400" b="1" dirty="0" smtClean="0">
              <a:solidFill>
                <a:schemeClr val="bg1"/>
              </a:solidFill>
            </a:endParaRPr>
          </a:p>
        </p:txBody>
      </p:sp>
      <p:sp>
        <p:nvSpPr>
          <p:cNvPr id="3" name="5 Rectángulo"/>
          <p:cNvSpPr/>
          <p:nvPr/>
        </p:nvSpPr>
        <p:spPr>
          <a:xfrm>
            <a:off x="623805" y="4906755"/>
            <a:ext cx="7751711" cy="1815882"/>
          </a:xfrm>
          <a:prstGeom prst="rect">
            <a:avLst/>
          </a:prstGeom>
          <a:noFill/>
        </p:spPr>
        <p:txBody>
          <a:bodyPr wrap="square" lIns="91440" tIns="45720" rIns="91440" bIns="45720">
            <a:spAutoFit/>
          </a:bodyPr>
          <a:lstStyle/>
          <a:p>
            <a:pPr algn="ctr"/>
            <a:r>
              <a:rPr lang="es-CO" sz="2800" dirty="0" err="1" smtClean="0">
                <a:solidFill>
                  <a:schemeClr val="accent5">
                    <a:lumMod val="75000"/>
                  </a:schemeClr>
                </a:solidFill>
                <a:latin typeface="Eras Medium ITC" panose="020B0602030504020804" pitchFamily="34" charset="0"/>
              </a:rPr>
              <a:t>Dirleny</a:t>
            </a:r>
            <a:r>
              <a:rPr lang="es-CO" sz="2800" dirty="0" smtClean="0">
                <a:solidFill>
                  <a:schemeClr val="accent5">
                    <a:lumMod val="75000"/>
                  </a:schemeClr>
                </a:solidFill>
                <a:latin typeface="Eras Medium ITC" panose="020B0602030504020804" pitchFamily="34" charset="0"/>
              </a:rPr>
              <a:t> </a:t>
            </a:r>
            <a:r>
              <a:rPr lang="es-CO" sz="2800" dirty="0" err="1" smtClean="0">
                <a:solidFill>
                  <a:schemeClr val="accent5">
                    <a:lumMod val="75000"/>
                  </a:schemeClr>
                </a:solidFill>
                <a:latin typeface="Eras Medium ITC" panose="020B0602030504020804" pitchFamily="34" charset="0"/>
              </a:rPr>
              <a:t>Yiseth</a:t>
            </a:r>
            <a:r>
              <a:rPr lang="es-CO" sz="2800" dirty="0" smtClean="0">
                <a:solidFill>
                  <a:schemeClr val="accent5">
                    <a:lumMod val="75000"/>
                  </a:schemeClr>
                </a:solidFill>
                <a:latin typeface="Eras Medium ITC" panose="020B0602030504020804" pitchFamily="34" charset="0"/>
              </a:rPr>
              <a:t> Varela</a:t>
            </a:r>
          </a:p>
          <a:p>
            <a:pPr algn="ctr"/>
            <a:r>
              <a:rPr lang="es-CO" sz="2800" dirty="0" smtClean="0">
                <a:solidFill>
                  <a:schemeClr val="accent5">
                    <a:lumMod val="75000"/>
                  </a:schemeClr>
                </a:solidFill>
                <a:latin typeface="Eras Medium ITC" panose="020B0602030504020804" pitchFamily="34" charset="0"/>
              </a:rPr>
              <a:t>Luis Camilo Rojas</a:t>
            </a:r>
          </a:p>
          <a:p>
            <a:pPr algn="ctr"/>
            <a:r>
              <a:rPr lang="es-CO" sz="2800" dirty="0" err="1" smtClean="0">
                <a:solidFill>
                  <a:schemeClr val="accent5">
                    <a:lumMod val="75000"/>
                  </a:schemeClr>
                </a:solidFill>
                <a:latin typeface="Eras Medium ITC" panose="020B0602030504020804" pitchFamily="34" charset="0"/>
              </a:rPr>
              <a:t>Yeison</a:t>
            </a:r>
            <a:r>
              <a:rPr lang="es-CO" sz="2800" dirty="0" smtClean="0">
                <a:solidFill>
                  <a:schemeClr val="accent5">
                    <a:lumMod val="75000"/>
                  </a:schemeClr>
                </a:solidFill>
                <a:latin typeface="Eras Medium ITC" panose="020B0602030504020804" pitchFamily="34" charset="0"/>
              </a:rPr>
              <a:t> Ferney </a:t>
            </a:r>
            <a:r>
              <a:rPr lang="es-CO" sz="2800" dirty="0" err="1" smtClean="0">
                <a:solidFill>
                  <a:schemeClr val="accent5">
                    <a:lumMod val="75000"/>
                  </a:schemeClr>
                </a:solidFill>
                <a:latin typeface="Eras Medium ITC" panose="020B0602030504020804" pitchFamily="34" charset="0"/>
              </a:rPr>
              <a:t>Gutierrez</a:t>
            </a:r>
            <a:endParaRPr lang="es-CO" sz="2800" dirty="0" smtClean="0">
              <a:solidFill>
                <a:schemeClr val="accent5">
                  <a:lumMod val="75000"/>
                </a:schemeClr>
              </a:solidFill>
              <a:latin typeface="Eras Medium ITC" panose="020B0602030504020804" pitchFamily="34" charset="0"/>
            </a:endParaRPr>
          </a:p>
          <a:p>
            <a:pPr algn="ctr"/>
            <a:r>
              <a:rPr lang="es-CO" sz="2800" dirty="0" smtClean="0">
                <a:solidFill>
                  <a:schemeClr val="accent5">
                    <a:lumMod val="75000"/>
                  </a:schemeClr>
                </a:solidFill>
                <a:latin typeface="Eras Medium ITC" panose="020B0602030504020804" pitchFamily="34" charset="0"/>
              </a:rPr>
              <a:t>Angie Paola </a:t>
            </a:r>
            <a:r>
              <a:rPr lang="es-CO" sz="2800" dirty="0" err="1" smtClean="0">
                <a:solidFill>
                  <a:schemeClr val="accent5">
                    <a:lumMod val="75000"/>
                  </a:schemeClr>
                </a:solidFill>
                <a:latin typeface="Eras Medium ITC" panose="020B0602030504020804" pitchFamily="34" charset="0"/>
              </a:rPr>
              <a:t>Franch</a:t>
            </a:r>
            <a:r>
              <a:rPr lang="es-CO" sz="2400" dirty="0" smtClean="0">
                <a:solidFill>
                  <a:schemeClr val="accent5">
                    <a:lumMod val="75000"/>
                  </a:schemeClr>
                </a:solidFill>
                <a:latin typeface="Eras Medium ITC" panose="020B0602030504020804" pitchFamily="34" charset="0"/>
              </a:rPr>
              <a:t> </a:t>
            </a:r>
            <a:endParaRPr lang="es-CO" sz="2400" dirty="0">
              <a:solidFill>
                <a:schemeClr val="accent5">
                  <a:lumMod val="75000"/>
                </a:schemeClr>
              </a:solidFill>
              <a:latin typeface="Eras Medium ITC" panose="020B0602030504020804" pitchFamily="34" charset="0"/>
            </a:endParaRPr>
          </a:p>
        </p:txBody>
      </p:sp>
      <p:pic>
        <p:nvPicPr>
          <p:cNvPr id="5" name="0 Imagen"/>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861545" y="2077090"/>
            <a:ext cx="3276607" cy="2592186"/>
          </a:xfrm>
          <a:prstGeom prst="rect">
            <a:avLst/>
          </a:prstGeom>
          <a:ln>
            <a:noFill/>
          </a:ln>
          <a:effectLst>
            <a:softEdge rad="112500"/>
          </a:effectLst>
        </p:spPr>
      </p:pic>
    </p:spTree>
    <p:extLst>
      <p:ext uri="{BB962C8B-B14F-4D97-AF65-F5344CB8AC3E}">
        <p14:creationId xmlns:p14="http://schemas.microsoft.com/office/powerpoint/2010/main" val="3532988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Objetivo General</a:t>
            </a:r>
            <a:endParaRPr lang="es-CO" sz="4800" b="1" dirty="0" smtClean="0">
              <a:solidFill>
                <a:schemeClr val="bg1"/>
              </a:solidFill>
            </a:endParaRPr>
          </a:p>
        </p:txBody>
      </p:sp>
      <p:sp>
        <p:nvSpPr>
          <p:cNvPr id="3" name="Rectángulo 2"/>
          <p:cNvSpPr/>
          <p:nvPr/>
        </p:nvSpPr>
        <p:spPr>
          <a:xfrm>
            <a:off x="571500" y="2994677"/>
            <a:ext cx="8250382" cy="646331"/>
          </a:xfrm>
          <a:prstGeom prst="rect">
            <a:avLst/>
          </a:prstGeom>
        </p:spPr>
        <p:txBody>
          <a:bodyPr wrap="square">
            <a:spAutoFit/>
          </a:bodyPr>
          <a:lstStyle/>
          <a:p>
            <a:r>
              <a:rPr lang="es-ES" dirty="0">
                <a:latin typeface="Arial Narrow" panose="020B0606020202030204" pitchFamily="34" charset="0"/>
                <a:cs typeface="Arial" panose="020B0604020202020204" pitchFamily="34" charset="0"/>
              </a:rPr>
              <a:t>Diseñar e implementar un programa web que permita llevar los pagos de los arrendatarios para tener un control de los ingresos de la empresa.  </a:t>
            </a:r>
            <a:endParaRPr lang="es-CO"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146976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7002402"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Objetivos Específicos</a:t>
            </a:r>
            <a:endParaRPr lang="es-CO" sz="4800" b="1" dirty="0" smtClean="0">
              <a:solidFill>
                <a:schemeClr val="bg1"/>
              </a:solidFill>
            </a:endParaRPr>
          </a:p>
        </p:txBody>
      </p:sp>
      <p:sp>
        <p:nvSpPr>
          <p:cNvPr id="6" name="Rectángulo 5"/>
          <p:cNvSpPr/>
          <p:nvPr/>
        </p:nvSpPr>
        <p:spPr>
          <a:xfrm>
            <a:off x="615636" y="2339358"/>
            <a:ext cx="8130012" cy="2862322"/>
          </a:xfrm>
          <a:prstGeom prst="rect">
            <a:avLst/>
          </a:prstGeom>
        </p:spPr>
        <p:txBody>
          <a:bodyPr wrap="square">
            <a:spAutoFit/>
          </a:bodyPr>
          <a:lstStyle/>
          <a:p>
            <a:pPr marL="285750" lvl="0" indent="-285750" algn="just">
              <a:buFont typeface="Arial" panose="020B0604020202020204" pitchFamily="34" charset="0"/>
              <a:buChar char="•"/>
            </a:pPr>
            <a:r>
              <a:rPr lang="es-ES" dirty="0">
                <a:latin typeface="Arial Narrow" panose="020B0606020202030204" pitchFamily="34" charset="0"/>
              </a:rPr>
              <a:t>Se desea mejorar la organización significativamente de las microempresas bogotanas.</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Identificar las necesidades de la empresa para realizar el programa de acuerdo a sus características.</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Mejorar la calidad de almacenamiento de datos.</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Inculcar el pensamiento del adecuado almacenamiento de la información.</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Reducir considerablemente la perdida de datos de la empresa.</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Promover y promocionar  el programa web a través de los medios de comunicación para dar a conocer DATAMUNDO como una solución sistemática. </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Llegar al 3% de la población comerciante de Bogotá.</a:t>
            </a:r>
            <a:endParaRPr lang="es-CO" dirty="0">
              <a:latin typeface="Arial Narrow" panose="020B0606020202030204" pitchFamily="34" charset="0"/>
            </a:endParaRPr>
          </a:p>
          <a:p>
            <a:pPr marL="285750" lvl="0" indent="-285750" algn="just">
              <a:buFont typeface="Arial" panose="020B0604020202020204" pitchFamily="34" charset="0"/>
              <a:buChar char="•"/>
            </a:pPr>
            <a:r>
              <a:rPr lang="es-ES" dirty="0">
                <a:latin typeface="Arial Narrow" panose="020B0606020202030204" pitchFamily="34" charset="0"/>
              </a:rPr>
              <a:t>Cambiar la perspectiva de la comunidad frente a los sistemas de información actuales.</a:t>
            </a:r>
            <a:endParaRPr lang="es-CO" dirty="0">
              <a:latin typeface="Arial Narrow" panose="020B0606020202030204" pitchFamily="34" charset="0"/>
            </a:endParaRPr>
          </a:p>
        </p:txBody>
      </p:sp>
    </p:spTree>
    <p:extLst>
      <p:ext uri="{BB962C8B-B14F-4D97-AF65-F5344CB8AC3E}">
        <p14:creationId xmlns:p14="http://schemas.microsoft.com/office/powerpoint/2010/main" val="264300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8" y="347233"/>
            <a:ext cx="9107128"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Planteamiento del problema</a:t>
            </a:r>
            <a:endParaRPr lang="es-CO" sz="4800" b="1" dirty="0" smtClean="0">
              <a:solidFill>
                <a:schemeClr val="bg1"/>
              </a:solidFill>
            </a:endParaRPr>
          </a:p>
        </p:txBody>
      </p:sp>
      <p:sp>
        <p:nvSpPr>
          <p:cNvPr id="4" name="Rectángulo 3"/>
          <p:cNvSpPr/>
          <p:nvPr/>
        </p:nvSpPr>
        <p:spPr>
          <a:xfrm>
            <a:off x="588474" y="2472278"/>
            <a:ext cx="8120959" cy="2031325"/>
          </a:xfrm>
          <a:prstGeom prst="rect">
            <a:avLst/>
          </a:prstGeom>
        </p:spPr>
        <p:txBody>
          <a:bodyPr wrap="square">
            <a:spAutoFit/>
          </a:bodyPr>
          <a:lstStyle/>
          <a:p>
            <a:pPr algn="just"/>
            <a:r>
              <a:rPr lang="es-ES" dirty="0">
                <a:latin typeface="Arial Narrow" panose="020B0606020202030204" pitchFamily="34" charset="0"/>
              </a:rPr>
              <a:t>Uno de los principales problemas comerciales que se pueden observar en  Bogotá D.C, es la falta de organización de la empresa como los datos del inquilino,  los pagos mensuales de cada arrendatario, fecha de inicio y finalización de contratos legales y por último el número del local que adquiere el locatario. La información anteriormente mencionada es almacenada en una libreta sin ningún tipo de cuidado.</a:t>
            </a:r>
            <a:endParaRPr lang="es-CO" dirty="0">
              <a:latin typeface="Arial Narrow" panose="020B0606020202030204" pitchFamily="34" charset="0"/>
            </a:endParaRPr>
          </a:p>
          <a:p>
            <a:pPr algn="just"/>
            <a:r>
              <a:rPr lang="es-ES" dirty="0">
                <a:latin typeface="Arial Narrow" panose="020B0606020202030204" pitchFamily="34" charset="0"/>
              </a:rPr>
              <a:t> </a:t>
            </a:r>
            <a:endParaRPr lang="es-CO" dirty="0">
              <a:latin typeface="Arial Narrow" panose="020B0606020202030204" pitchFamily="34" charset="0"/>
            </a:endParaRPr>
          </a:p>
          <a:p>
            <a:pPr algn="just"/>
            <a:r>
              <a:rPr lang="es-ES" dirty="0">
                <a:latin typeface="Arial Narrow" panose="020B0606020202030204" pitchFamily="34" charset="0"/>
              </a:rPr>
              <a:t>Por lo tanto se desarrollara un programa web con el fin de solucionar esta problemática. </a:t>
            </a:r>
            <a:endParaRPr lang="es-CO" dirty="0">
              <a:latin typeface="Arial Narrow" panose="020B0606020202030204" pitchFamily="34" charset="0"/>
            </a:endParaRPr>
          </a:p>
        </p:txBody>
      </p:sp>
    </p:spTree>
    <p:extLst>
      <p:ext uri="{BB962C8B-B14F-4D97-AF65-F5344CB8AC3E}">
        <p14:creationId xmlns:p14="http://schemas.microsoft.com/office/powerpoint/2010/main" val="2749746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745939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Alcances y Limitaciones</a:t>
            </a:r>
          </a:p>
        </p:txBody>
      </p:sp>
      <p:graphicFrame>
        <p:nvGraphicFramePr>
          <p:cNvPr id="4" name="3 Tabla"/>
          <p:cNvGraphicFramePr>
            <a:graphicFrameLocks noGrp="1"/>
          </p:cNvGraphicFramePr>
          <p:nvPr>
            <p:extLst>
              <p:ext uri="{D42A27DB-BD31-4B8C-83A1-F6EECF244321}">
                <p14:modId xmlns:p14="http://schemas.microsoft.com/office/powerpoint/2010/main" val="3482346166"/>
              </p:ext>
            </p:extLst>
          </p:nvPr>
        </p:nvGraphicFramePr>
        <p:xfrm>
          <a:off x="835798" y="2444452"/>
          <a:ext cx="7416824" cy="3122940"/>
        </p:xfrm>
        <a:graphic>
          <a:graphicData uri="http://schemas.openxmlformats.org/drawingml/2006/table">
            <a:tbl>
              <a:tblPr firstRow="1" firstCol="1" bandRow="1">
                <a:tableStyleId>{5FD0F851-EC5A-4D38-B0AD-8093EC10F338}</a:tableStyleId>
              </a:tblPr>
              <a:tblGrid>
                <a:gridCol w="3708412">
                  <a:extLst>
                    <a:ext uri="{9D8B030D-6E8A-4147-A177-3AD203B41FA5}">
                      <a16:colId xmlns="" xmlns:a16="http://schemas.microsoft.com/office/drawing/2014/main" val="20000"/>
                    </a:ext>
                  </a:extLst>
                </a:gridCol>
                <a:gridCol w="3708412">
                  <a:extLst>
                    <a:ext uri="{9D8B030D-6E8A-4147-A177-3AD203B41FA5}">
                      <a16:colId xmlns="" xmlns:a16="http://schemas.microsoft.com/office/drawing/2014/main" val="20001"/>
                    </a:ext>
                  </a:extLst>
                </a:gridCol>
              </a:tblGrid>
              <a:tr h="393173">
                <a:tc>
                  <a:txBody>
                    <a:bodyPr/>
                    <a:lstStyle/>
                    <a:p>
                      <a:pPr marL="457200" algn="just">
                        <a:lnSpc>
                          <a:spcPct val="115000"/>
                        </a:lnSpc>
                        <a:spcAft>
                          <a:spcPts val="0"/>
                        </a:spcAft>
                      </a:pPr>
                      <a:r>
                        <a:rPr lang="es-ES" sz="1600" b="1" dirty="0">
                          <a:effectLst/>
                          <a:latin typeface="Arial Narrow" panose="020B0606020202030204" pitchFamily="34" charset="0"/>
                        </a:rPr>
                        <a:t>ALCANCES</a:t>
                      </a:r>
                      <a:endParaRPr lang="es-CO" sz="1600" b="1" dirty="0">
                        <a:solidFill>
                          <a:srgbClr val="000000"/>
                        </a:solidFill>
                        <a:effectLst/>
                        <a:latin typeface="Arial Narrow" panose="020B0606020202030204" pitchFamily="34" charset="0"/>
                        <a:ea typeface="Calibri"/>
                        <a:cs typeface="Times New Roman"/>
                      </a:endParaRPr>
                    </a:p>
                  </a:txBody>
                  <a:tcPr marL="68580" marR="68580" marT="0" marB="0"/>
                </a:tc>
                <a:tc>
                  <a:txBody>
                    <a:bodyPr/>
                    <a:lstStyle/>
                    <a:p>
                      <a:pPr marL="457200" algn="just">
                        <a:lnSpc>
                          <a:spcPct val="115000"/>
                        </a:lnSpc>
                        <a:spcAft>
                          <a:spcPts val="0"/>
                        </a:spcAft>
                      </a:pPr>
                      <a:r>
                        <a:rPr lang="es-ES" sz="1600" b="1">
                          <a:effectLst/>
                          <a:latin typeface="Arial Narrow" panose="020B0606020202030204" pitchFamily="34" charset="0"/>
                        </a:rPr>
                        <a:t>LIMITACIONES</a:t>
                      </a:r>
                      <a:endParaRPr lang="es-CO" sz="1600" b="1">
                        <a:solidFill>
                          <a:srgbClr val="000000"/>
                        </a:solidFill>
                        <a:effectLst/>
                        <a:latin typeface="Arial Narrow" panose="020B0606020202030204" pitchFamily="34" charset="0"/>
                        <a:ea typeface="Calibri"/>
                        <a:cs typeface="Times New Roman"/>
                      </a:endParaRPr>
                    </a:p>
                  </a:txBody>
                  <a:tcPr marL="68580" marR="68580" marT="0" marB="0"/>
                </a:tc>
                <a:extLst>
                  <a:ext uri="{0D108BD9-81ED-4DB2-BD59-A6C34878D82A}">
                    <a16:rowId xmlns="" xmlns:a16="http://schemas.microsoft.com/office/drawing/2014/main" val="10000"/>
                  </a:ext>
                </a:extLst>
              </a:tr>
              <a:tr h="1152588">
                <a:tc>
                  <a:txBody>
                    <a:bodyPr/>
                    <a:lstStyle/>
                    <a:p>
                      <a:pPr lvl="1" algn="just">
                        <a:lnSpc>
                          <a:spcPct val="115000"/>
                        </a:lnSpc>
                        <a:spcAft>
                          <a:spcPts val="0"/>
                        </a:spcAft>
                      </a:pPr>
                      <a:r>
                        <a:rPr lang="es-ES" sz="1600" b="1" dirty="0" smtClean="0">
                          <a:effectLst/>
                          <a:latin typeface="Arial Narrow" panose="020B0606020202030204" pitchFamily="34" charset="0"/>
                        </a:rPr>
                        <a:t>Llegar </a:t>
                      </a:r>
                      <a:r>
                        <a:rPr lang="es-ES" sz="1600" b="1" dirty="0">
                          <a:effectLst/>
                          <a:latin typeface="Arial Narrow" panose="020B0606020202030204" pitchFamily="34" charset="0"/>
                        </a:rPr>
                        <a:t>al 3% de la población comerciante de Bogotá.</a:t>
                      </a:r>
                      <a:endParaRPr lang="es-CO" sz="1600" b="1" dirty="0">
                        <a:effectLst/>
                        <a:latin typeface="Arial Narrow" panose="020B0606020202030204" pitchFamily="34" charset="0"/>
                      </a:endParaRPr>
                    </a:p>
                    <a:p>
                      <a:pPr marL="457200" algn="just">
                        <a:lnSpc>
                          <a:spcPct val="115000"/>
                        </a:lnSpc>
                        <a:spcAft>
                          <a:spcPts val="0"/>
                        </a:spcAft>
                      </a:pPr>
                      <a:r>
                        <a:rPr lang="es-ES" sz="1600" b="1" dirty="0">
                          <a:effectLst/>
                          <a:latin typeface="Arial Narrow" panose="020B0606020202030204" pitchFamily="34" charset="0"/>
                        </a:rPr>
                        <a:t> </a:t>
                      </a:r>
                      <a:endParaRPr lang="es-CO" sz="1600" b="1" dirty="0">
                        <a:solidFill>
                          <a:srgbClr val="000000"/>
                        </a:solidFill>
                        <a:effectLst/>
                        <a:latin typeface="Arial Narrow" panose="020B0606020202030204" pitchFamily="34" charset="0"/>
                        <a:ea typeface="Calibri"/>
                        <a:cs typeface="Times New Roman"/>
                      </a:endParaRPr>
                    </a:p>
                  </a:txBody>
                  <a:tcPr marL="68580" marR="68580" marT="0" marB="0"/>
                </a:tc>
                <a:tc>
                  <a:txBody>
                    <a:bodyPr/>
                    <a:lstStyle/>
                    <a:p>
                      <a:pPr marL="457200" algn="just">
                        <a:lnSpc>
                          <a:spcPct val="115000"/>
                        </a:lnSpc>
                        <a:spcAft>
                          <a:spcPts val="0"/>
                        </a:spcAft>
                      </a:pPr>
                      <a:r>
                        <a:rPr lang="es-ES" sz="1600" b="1" dirty="0">
                          <a:effectLst/>
                          <a:latin typeface="Arial Narrow" panose="020B0606020202030204" pitchFamily="34" charset="0"/>
                        </a:rPr>
                        <a:t>Falta de información frente al uso adecuado de las bases de datos.</a:t>
                      </a:r>
                      <a:endParaRPr lang="es-CO" sz="1600" b="1" dirty="0">
                        <a:solidFill>
                          <a:srgbClr val="000000"/>
                        </a:solidFill>
                        <a:effectLst/>
                        <a:latin typeface="Arial Narrow" panose="020B0606020202030204" pitchFamily="34" charset="0"/>
                        <a:ea typeface="Calibri"/>
                        <a:cs typeface="Times New Roman"/>
                      </a:endParaRPr>
                    </a:p>
                  </a:txBody>
                  <a:tcPr marL="68580" marR="68580" marT="0" marB="0"/>
                </a:tc>
                <a:extLst>
                  <a:ext uri="{0D108BD9-81ED-4DB2-BD59-A6C34878D82A}">
                    <a16:rowId xmlns="" xmlns:a16="http://schemas.microsoft.com/office/drawing/2014/main" val="10001"/>
                  </a:ext>
                </a:extLst>
              </a:tr>
              <a:tr h="1577179">
                <a:tc>
                  <a:txBody>
                    <a:bodyPr/>
                    <a:lstStyle/>
                    <a:p>
                      <a:pPr marL="457200" algn="just">
                        <a:lnSpc>
                          <a:spcPct val="115000"/>
                        </a:lnSpc>
                        <a:spcAft>
                          <a:spcPts val="0"/>
                        </a:spcAft>
                      </a:pPr>
                      <a:r>
                        <a:rPr lang="es-ES" sz="1600" b="1" dirty="0">
                          <a:effectLst/>
                          <a:latin typeface="Arial Narrow" panose="020B0606020202030204" pitchFamily="34" charset="0"/>
                        </a:rPr>
                        <a:t>Promover en las empresas  el uso del programa web  como una mejora en la organización de la misma. </a:t>
                      </a:r>
                      <a:endParaRPr lang="es-CO" sz="1600" b="1" dirty="0">
                        <a:solidFill>
                          <a:srgbClr val="000000"/>
                        </a:solidFill>
                        <a:effectLst/>
                        <a:latin typeface="Arial Narrow" panose="020B0606020202030204" pitchFamily="34" charset="0"/>
                        <a:ea typeface="Calibri"/>
                        <a:cs typeface="Times New Roman"/>
                      </a:endParaRPr>
                    </a:p>
                  </a:txBody>
                  <a:tcPr marL="68580" marR="68580" marT="0" marB="0"/>
                </a:tc>
                <a:tc>
                  <a:txBody>
                    <a:bodyPr/>
                    <a:lstStyle/>
                    <a:p>
                      <a:pPr marL="457200" algn="just">
                        <a:lnSpc>
                          <a:spcPct val="115000"/>
                        </a:lnSpc>
                        <a:spcAft>
                          <a:spcPts val="0"/>
                        </a:spcAft>
                      </a:pPr>
                      <a:r>
                        <a:rPr lang="es-ES" sz="1600" b="1" dirty="0">
                          <a:effectLst/>
                          <a:latin typeface="Arial Narrow" panose="020B0606020202030204" pitchFamily="34" charset="0"/>
                        </a:rPr>
                        <a:t>La parte administrativa de la empresa prefiere utilizar sus métodos convencionales  y rechaza  un cambio en sus hábitos.</a:t>
                      </a:r>
                      <a:endParaRPr lang="es-CO" sz="1600" b="1" dirty="0">
                        <a:solidFill>
                          <a:srgbClr val="000000"/>
                        </a:solidFill>
                        <a:effectLst/>
                        <a:latin typeface="Arial Narrow" panose="020B0606020202030204" pitchFamily="34" charset="0"/>
                        <a:ea typeface="Calibri"/>
                        <a:cs typeface="Times New Roman"/>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48061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889" y="347233"/>
            <a:ext cx="629582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Justificación </a:t>
            </a:r>
            <a:endParaRPr lang="es-CO" sz="4800" b="1" dirty="0" smtClean="0">
              <a:solidFill>
                <a:schemeClr val="bg1"/>
              </a:solidFill>
            </a:endParaRPr>
          </a:p>
        </p:txBody>
      </p:sp>
      <p:sp>
        <p:nvSpPr>
          <p:cNvPr id="4" name="Rectángulo 3"/>
          <p:cNvSpPr/>
          <p:nvPr/>
        </p:nvSpPr>
        <p:spPr>
          <a:xfrm>
            <a:off x="588475" y="2757089"/>
            <a:ext cx="7967050" cy="1200329"/>
          </a:xfrm>
          <a:prstGeom prst="rect">
            <a:avLst/>
          </a:prstGeom>
        </p:spPr>
        <p:txBody>
          <a:bodyPr wrap="square">
            <a:spAutoFit/>
          </a:bodyPr>
          <a:lstStyle/>
          <a:p>
            <a:pPr algn="just"/>
            <a:r>
              <a:rPr lang="es-ES" dirty="0">
                <a:latin typeface="Arial Narrow" panose="020B0606020202030204" pitchFamily="34" charset="0"/>
              </a:rPr>
              <a:t>Se quiere brindar un programa web con el fin de solucionar los problemas a nivel administrativo y de seguridad de forma ordenada en cuanto a la información del arrendatario como lo son contratos, datos personales, pago de arriendos, costos, números de locales y todo tipo de información personalizada</a:t>
            </a:r>
            <a:endParaRPr lang="es-CO" dirty="0">
              <a:latin typeface="Arial Narrow" panose="020B0606020202030204" pitchFamily="34" charset="0"/>
            </a:endParaRPr>
          </a:p>
        </p:txBody>
      </p:sp>
    </p:spTree>
    <p:extLst>
      <p:ext uri="{BB962C8B-B14F-4D97-AF65-F5344CB8AC3E}">
        <p14:creationId xmlns:p14="http://schemas.microsoft.com/office/powerpoint/2010/main" val="2586986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208888" y="347233"/>
            <a:ext cx="9034699"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latin typeface="Arial Narrow" panose="020B0606020202030204" pitchFamily="34" charset="0"/>
              </a:rPr>
              <a:t>Recolección de Información </a:t>
            </a:r>
            <a:endParaRPr lang="es-CO" sz="4800" b="1" dirty="0" smtClean="0">
              <a:solidFill>
                <a:schemeClr val="bg1"/>
              </a:solidFill>
            </a:endParaRPr>
          </a:p>
        </p:txBody>
      </p:sp>
      <p:sp>
        <p:nvSpPr>
          <p:cNvPr id="5" name="Rectángulo 4"/>
          <p:cNvSpPr/>
          <p:nvPr/>
        </p:nvSpPr>
        <p:spPr>
          <a:xfrm>
            <a:off x="910870" y="2574280"/>
            <a:ext cx="7397932" cy="646331"/>
          </a:xfrm>
          <a:prstGeom prst="rect">
            <a:avLst/>
          </a:prstGeom>
        </p:spPr>
        <p:txBody>
          <a:bodyPr wrap="square">
            <a:spAutoFit/>
          </a:bodyPr>
          <a:lstStyle/>
          <a:p>
            <a:r>
              <a:rPr lang="es-ES" dirty="0" smtClean="0">
                <a:latin typeface="Arial Narrow" panose="020B0606020202030204" pitchFamily="34" charset="0"/>
              </a:rPr>
              <a:t>Se realizaron algunas observaciones mediante encuestas y entrevistas con el fin de analizar e identificar el problema del cliente y definir el objetivo de DATA-MUNDO </a:t>
            </a:r>
            <a:endParaRPr lang="es-CO" dirty="0">
              <a:latin typeface="Arial Narrow" panose="020B0606020202030204" pitchFamily="34" charset="0"/>
            </a:endParaRPr>
          </a:p>
        </p:txBody>
      </p:sp>
    </p:spTree>
    <p:extLst>
      <p:ext uri="{BB962C8B-B14F-4D97-AF65-F5344CB8AC3E}">
        <p14:creationId xmlns:p14="http://schemas.microsoft.com/office/powerpoint/2010/main" val="2436521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419</Words>
  <Application>Microsoft Office PowerPoint</Application>
  <PresentationFormat>Presentación en pantalla (4:3)</PresentationFormat>
  <Paragraphs>52</Paragraphs>
  <Slides>26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Arial Narrow</vt:lpstr>
      <vt:lpstr>Calibri</vt:lpstr>
      <vt:lpstr>Eras Medium ITC</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SOPORTEPQ</cp:lastModifiedBy>
  <cp:revision>210</cp:revision>
  <dcterms:created xsi:type="dcterms:W3CDTF">2014-06-25T16:18:26Z</dcterms:created>
  <dcterms:modified xsi:type="dcterms:W3CDTF">2016-10-13T13:09:40Z</dcterms:modified>
</cp:coreProperties>
</file>