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sldIdLst>
    <p:sldId id="258" r:id="rId2"/>
    <p:sldId id="259" r:id="rId3"/>
    <p:sldId id="260" r:id="rId4"/>
    <p:sldId id="261" r:id="rId5"/>
    <p:sldId id="262" r:id="rId6"/>
    <p:sldId id="263" r:id="rId7"/>
    <p:sldId id="264" r:id="rId8"/>
    <p:sldId id="309" r:id="rId9"/>
    <p:sldId id="265" r:id="rId10"/>
    <p:sldId id="266" r:id="rId11"/>
    <p:sldId id="267" r:id="rId12"/>
    <p:sldId id="269" r:id="rId13"/>
    <p:sldId id="275" r:id="rId14"/>
    <p:sldId id="298" r:id="rId15"/>
    <p:sldId id="296" r:id="rId16"/>
    <p:sldId id="270" r:id="rId17"/>
    <p:sldId id="271" r:id="rId18"/>
    <p:sldId id="272" r:id="rId19"/>
    <p:sldId id="273" r:id="rId20"/>
    <p:sldId id="274" r:id="rId21"/>
    <p:sldId id="284" r:id="rId22"/>
    <p:sldId id="283" r:id="rId23"/>
    <p:sldId id="285" r:id="rId24"/>
    <p:sldId id="286" r:id="rId25"/>
    <p:sldId id="287" r:id="rId26"/>
    <p:sldId id="299" r:id="rId27"/>
    <p:sldId id="288" r:id="rId28"/>
    <p:sldId id="310" r:id="rId29"/>
    <p:sldId id="276" r:id="rId30"/>
    <p:sldId id="300" r:id="rId31"/>
    <p:sldId id="277" r:id="rId32"/>
    <p:sldId id="278" r:id="rId33"/>
    <p:sldId id="279" r:id="rId34"/>
    <p:sldId id="289" r:id="rId35"/>
    <p:sldId id="291" r:id="rId36"/>
    <p:sldId id="307" r:id="rId37"/>
    <p:sldId id="308" r:id="rId38"/>
    <p:sldId id="306" r:id="rId39"/>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Estilo claro 1 - Acento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27F97BB-C833-4FB7-BDE5-3F7075034690}" styleName="Estilo temático 2 - Énfasis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374" autoAdjust="0"/>
  </p:normalViewPr>
  <p:slideViewPr>
    <p:cSldViewPr>
      <p:cViewPr>
        <p:scale>
          <a:sx n="90" d="100"/>
          <a:sy n="90" d="100"/>
        </p:scale>
        <p:origin x="798" y="-50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9 Triángulo rectángulo"/>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Título"/>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s-ES"/>
              <a:t>Haga clic para modificar el estilo de título del patrón</a:t>
            </a:r>
            <a:endParaRPr kumimoji="0" lang="en-US"/>
          </a:p>
        </p:txBody>
      </p:sp>
      <p:sp>
        <p:nvSpPr>
          <p:cNvPr id="17" name="16 Subtítulo"/>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a:t>Haga clic para modificar el estilo de subtítulo del patrón</a:t>
            </a:r>
            <a:endParaRPr kumimoji="0" lang="en-US"/>
          </a:p>
        </p:txBody>
      </p:sp>
      <p:grpSp>
        <p:nvGrpSpPr>
          <p:cNvPr id="2" name="1 Grupo"/>
          <p:cNvGrpSpPr/>
          <p:nvPr/>
        </p:nvGrpSpPr>
        <p:grpSpPr>
          <a:xfrm>
            <a:off x="-3765" y="4953000"/>
            <a:ext cx="9147765" cy="1912088"/>
            <a:chOff x="-3765" y="4832896"/>
            <a:chExt cx="9147765" cy="2032192"/>
          </a:xfrm>
        </p:grpSpPr>
        <p:sp>
          <p:nvSpPr>
            <p:cNvPr id="7" name="6 Forma libre"/>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7 Forma libre"/>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10 Forma libre"/>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11 Conector recto"/>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29 Marcador de fecha"/>
          <p:cNvSpPr>
            <a:spLocks noGrp="1"/>
          </p:cNvSpPr>
          <p:nvPr>
            <p:ph type="dt" sz="half" idx="10"/>
          </p:nvPr>
        </p:nvSpPr>
        <p:spPr/>
        <p:txBody>
          <a:bodyPr/>
          <a:lstStyle>
            <a:lvl1pPr>
              <a:defRPr>
                <a:solidFill>
                  <a:srgbClr val="FFFFFF"/>
                </a:solidFill>
              </a:defRPr>
            </a:lvl1pPr>
            <a:extLst/>
          </a:lstStyle>
          <a:p>
            <a:fld id="{2E2E8CBA-9420-4A23-B2C8-4C2873CADAAD}" type="datetimeFigureOut">
              <a:rPr lang="es-CO" smtClean="0"/>
              <a:t>22/09/2016</a:t>
            </a:fld>
            <a:endParaRPr lang="es-CO"/>
          </a:p>
        </p:txBody>
      </p:sp>
      <p:sp>
        <p:nvSpPr>
          <p:cNvPr id="19" name="18 Marcador de pie de página"/>
          <p:cNvSpPr>
            <a:spLocks noGrp="1"/>
          </p:cNvSpPr>
          <p:nvPr>
            <p:ph type="ftr" sz="quarter" idx="11"/>
          </p:nvPr>
        </p:nvSpPr>
        <p:spPr/>
        <p:txBody>
          <a:bodyPr/>
          <a:lstStyle>
            <a:lvl1pPr>
              <a:defRPr>
                <a:solidFill>
                  <a:schemeClr val="accent1">
                    <a:tint val="20000"/>
                  </a:schemeClr>
                </a:solidFill>
              </a:defRPr>
            </a:lvl1pPr>
            <a:extLst/>
          </a:lstStyle>
          <a:p>
            <a:endParaRPr lang="es-CO"/>
          </a:p>
        </p:txBody>
      </p:sp>
      <p:sp>
        <p:nvSpPr>
          <p:cNvPr id="27" name="26 Marcador de número de diapositiva"/>
          <p:cNvSpPr>
            <a:spLocks noGrp="1"/>
          </p:cNvSpPr>
          <p:nvPr>
            <p:ph type="sldNum" sz="quarter" idx="12"/>
          </p:nvPr>
        </p:nvSpPr>
        <p:spPr/>
        <p:txBody>
          <a:bodyPr/>
          <a:lstStyle>
            <a:lvl1pPr>
              <a:defRPr>
                <a:solidFill>
                  <a:srgbClr val="FFFFFF"/>
                </a:solidFill>
              </a:defRPr>
            </a:lvl1pPr>
            <a:extLst/>
          </a:lstStyle>
          <a:p>
            <a:fld id="{0372DE58-0FB5-494C-AD63-618BEFB5B031}" type="slidenum">
              <a:rPr lang="es-CO" smtClean="0"/>
              <a:t>‹Nº›</a:t>
            </a:fld>
            <a:endParaRPr lang="es-C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457200" y="1481329"/>
            <a:ext cx="8229600" cy="4386071"/>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2E2E8CBA-9420-4A23-B2C8-4C2873CADAAD}" type="datetimeFigureOut">
              <a:rPr lang="es-CO" smtClean="0"/>
              <a:t>22/09/2016</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0372DE58-0FB5-494C-AD63-618BEFB5B031}" type="slidenum">
              <a:rPr lang="es-CO" smtClean="0"/>
              <a:t>‹Nº›</a:t>
            </a:fld>
            <a:endParaRPr lang="es-C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44013" y="274640"/>
            <a:ext cx="1777470" cy="5592761"/>
          </a:xfrm>
        </p:spPr>
        <p:txBody>
          <a:bodyPr vert="eaVert"/>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41"/>
            <a:ext cx="6324600" cy="5592760"/>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2E2E8CBA-9420-4A23-B2C8-4C2873CADAAD}" type="datetimeFigureOut">
              <a:rPr lang="es-CO" smtClean="0"/>
              <a:t>22/09/2016</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0372DE58-0FB5-494C-AD63-618BEFB5B031}" type="slidenum">
              <a:rPr lang="es-CO" smtClean="0"/>
              <a:t>‹Nº›</a:t>
            </a:fld>
            <a:endParaRPr lang="es-C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2E2E8CBA-9420-4A23-B2C8-4C2873CADAAD}" type="datetimeFigureOut">
              <a:rPr lang="es-CO" smtClean="0"/>
              <a:t>22/09/2016</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0372DE58-0FB5-494C-AD63-618BEFB5B031}" type="slidenum">
              <a:rPr lang="es-CO" smtClean="0"/>
              <a:t>‹Nº›</a:t>
            </a:fld>
            <a:endParaRPr lang="es-CO"/>
          </a:p>
        </p:txBody>
      </p:sp>
      <p:sp>
        <p:nvSpPr>
          <p:cNvPr id="7" name="6 Título"/>
          <p:cNvSpPr>
            <a:spLocks noGrp="1"/>
          </p:cNvSpPr>
          <p:nvPr>
            <p:ph type="title"/>
          </p:nvPr>
        </p:nvSpPr>
        <p:spPr/>
        <p:txBody>
          <a:bodyPr rtlCol="0"/>
          <a:lstStyle/>
          <a:p>
            <a:r>
              <a:rPr kumimoji="0" lang="es-ES"/>
              <a:t>Haga clic para modificar el estilo de título del patrón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a:t>Haga clic para modificar el estilo de texto del patrón</a:t>
            </a:r>
          </a:p>
        </p:txBody>
      </p:sp>
      <p:sp>
        <p:nvSpPr>
          <p:cNvPr id="4" name="3 Marcador de fecha"/>
          <p:cNvSpPr>
            <a:spLocks noGrp="1"/>
          </p:cNvSpPr>
          <p:nvPr>
            <p:ph type="dt" sz="half" idx="10"/>
          </p:nvPr>
        </p:nvSpPr>
        <p:spPr/>
        <p:txBody>
          <a:bodyPr/>
          <a:lstStyle/>
          <a:p>
            <a:fld id="{2E2E8CBA-9420-4A23-B2C8-4C2873CADAAD}" type="datetimeFigureOut">
              <a:rPr lang="es-CO" smtClean="0"/>
              <a:t>22/09/2016</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0372DE58-0FB5-494C-AD63-618BEFB5B031}" type="slidenum">
              <a:rPr lang="es-CO" smtClean="0"/>
              <a:t>‹Nº›</a:t>
            </a:fld>
            <a:endParaRPr lang="es-CO"/>
          </a:p>
        </p:txBody>
      </p:sp>
      <p:sp>
        <p:nvSpPr>
          <p:cNvPr id="7" name="6 Cheurón"/>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7 Cheurón"/>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2">
        <a:schemeClr val="bg1"/>
      </p:bgRef>
    </p:bg>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contenido"/>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p:txBody>
          <a:bodyPr/>
          <a:lstStyle/>
          <a:p>
            <a:fld id="{2E2E8CBA-9420-4A23-B2C8-4C2873CADAAD}" type="datetimeFigureOut">
              <a:rPr lang="es-CO" smtClean="0"/>
              <a:t>22/09/2016</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0372DE58-0FB5-494C-AD63-618BEFB5B031}" type="slidenum">
              <a:rPr lang="es-CO" smtClean="0"/>
              <a:t>‹Nº›</a:t>
            </a:fld>
            <a:endParaRPr lang="es-CO"/>
          </a:p>
        </p:txBody>
      </p:sp>
      <p:sp>
        <p:nvSpPr>
          <p:cNvPr id="8" name="7 Título"/>
          <p:cNvSpPr>
            <a:spLocks noGrp="1"/>
          </p:cNvSpPr>
          <p:nvPr>
            <p:ph type="title"/>
          </p:nvPr>
        </p:nvSpPr>
        <p:spPr/>
        <p:txBody>
          <a:bodyPr rtlCol="0"/>
          <a:lstStyle/>
          <a:p>
            <a:r>
              <a:rPr kumimoji="0" lang="es-ES"/>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extLst/>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a:t>Haga clic para modificar el estilo de texto del patrón</a:t>
            </a:r>
          </a:p>
        </p:txBody>
      </p:sp>
      <p:sp>
        <p:nvSpPr>
          <p:cNvPr id="4" name="3 Marcador de texto"/>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a:t>Haga clic para modificar el estilo de texto del patrón</a:t>
            </a:r>
          </a:p>
        </p:txBody>
      </p:sp>
      <p:sp>
        <p:nvSpPr>
          <p:cNvPr id="5" name="4 Marcador de contenido"/>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6" name="5 Marcador de contenido"/>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7" name="6 Marcador de fecha"/>
          <p:cNvSpPr>
            <a:spLocks noGrp="1"/>
          </p:cNvSpPr>
          <p:nvPr>
            <p:ph type="dt" sz="half" idx="10"/>
          </p:nvPr>
        </p:nvSpPr>
        <p:spPr/>
        <p:txBody>
          <a:bodyPr/>
          <a:lstStyle/>
          <a:p>
            <a:fld id="{2E2E8CBA-9420-4A23-B2C8-4C2873CADAAD}" type="datetimeFigureOut">
              <a:rPr lang="es-CO" smtClean="0"/>
              <a:t>22/09/2016</a:t>
            </a:fld>
            <a:endParaRPr lang="es-CO"/>
          </a:p>
        </p:txBody>
      </p:sp>
      <p:sp>
        <p:nvSpPr>
          <p:cNvPr id="8" name="7 Marcador de pie de página"/>
          <p:cNvSpPr>
            <a:spLocks noGrp="1"/>
          </p:cNvSpPr>
          <p:nvPr>
            <p:ph type="ftr" sz="quarter" idx="11"/>
          </p:nvPr>
        </p:nvSpPr>
        <p:spPr/>
        <p:txBody>
          <a:bodyPr/>
          <a:lstStyle/>
          <a:p>
            <a:endParaRPr lang="es-CO"/>
          </a:p>
        </p:txBody>
      </p:sp>
      <p:sp>
        <p:nvSpPr>
          <p:cNvPr id="9" name="8 Marcador de número de diapositiva"/>
          <p:cNvSpPr>
            <a:spLocks noGrp="1"/>
          </p:cNvSpPr>
          <p:nvPr>
            <p:ph type="sldNum" sz="quarter" idx="12"/>
          </p:nvPr>
        </p:nvSpPr>
        <p:spPr/>
        <p:txBody>
          <a:bodyPr/>
          <a:lstStyle/>
          <a:p>
            <a:fld id="{0372DE58-0FB5-494C-AD63-618BEFB5B031}" type="slidenum">
              <a:rPr lang="es-CO" smtClean="0"/>
              <a:t>‹Nº›</a:t>
            </a:fld>
            <a:endParaRPr lang="es-CO"/>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bg>
      <p:bgRef idx="1002">
        <a:schemeClr val="bg1"/>
      </p:bgRef>
    </p:bg>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2E2E8CBA-9420-4A23-B2C8-4C2873CADAAD}" type="datetimeFigureOut">
              <a:rPr lang="es-CO" smtClean="0"/>
              <a:t>22/09/2016</a:t>
            </a:fld>
            <a:endParaRPr lang="es-CO"/>
          </a:p>
        </p:txBody>
      </p:sp>
      <p:sp>
        <p:nvSpPr>
          <p:cNvPr id="4" name="3 Marcador de pie de página"/>
          <p:cNvSpPr>
            <a:spLocks noGrp="1"/>
          </p:cNvSpPr>
          <p:nvPr>
            <p:ph type="ftr" sz="quarter" idx="11"/>
          </p:nvPr>
        </p:nvSpPr>
        <p:spPr/>
        <p:txBody>
          <a:bodyPr/>
          <a:lstStyle/>
          <a:p>
            <a:endParaRPr lang="es-CO"/>
          </a:p>
        </p:txBody>
      </p:sp>
      <p:sp>
        <p:nvSpPr>
          <p:cNvPr id="5" name="4 Marcador de número de diapositiva"/>
          <p:cNvSpPr>
            <a:spLocks noGrp="1"/>
          </p:cNvSpPr>
          <p:nvPr>
            <p:ph type="sldNum" sz="quarter" idx="12"/>
          </p:nvPr>
        </p:nvSpPr>
        <p:spPr/>
        <p:txBody>
          <a:bodyPr/>
          <a:lstStyle/>
          <a:p>
            <a:fld id="{0372DE58-0FB5-494C-AD63-618BEFB5B031}" type="slidenum">
              <a:rPr lang="es-CO" smtClean="0"/>
              <a:t>‹Nº›</a:t>
            </a:fld>
            <a:endParaRPr lang="es-CO"/>
          </a:p>
        </p:txBody>
      </p:sp>
      <p:sp>
        <p:nvSpPr>
          <p:cNvPr id="6" name="5 Título"/>
          <p:cNvSpPr>
            <a:spLocks noGrp="1"/>
          </p:cNvSpPr>
          <p:nvPr>
            <p:ph type="title"/>
          </p:nvPr>
        </p:nvSpPr>
        <p:spPr/>
        <p:txBody>
          <a:bodyPr rtlCol="0"/>
          <a:lstStyle/>
          <a:p>
            <a:r>
              <a:rPr kumimoji="0" lang="es-ES"/>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2E2E8CBA-9420-4A23-B2C8-4C2873CADAAD}" type="datetimeFigureOut">
              <a:rPr lang="es-CO" smtClean="0"/>
              <a:t>22/09/2016</a:t>
            </a:fld>
            <a:endParaRPr lang="es-CO"/>
          </a:p>
        </p:txBody>
      </p:sp>
      <p:sp>
        <p:nvSpPr>
          <p:cNvPr id="3" name="2 Marcador de pie de página"/>
          <p:cNvSpPr>
            <a:spLocks noGrp="1"/>
          </p:cNvSpPr>
          <p:nvPr>
            <p:ph type="ftr" sz="quarter" idx="11"/>
          </p:nvPr>
        </p:nvSpPr>
        <p:spPr/>
        <p:txBody>
          <a:bodyPr/>
          <a:lstStyle/>
          <a:p>
            <a:endParaRPr lang="es-CO"/>
          </a:p>
        </p:txBody>
      </p:sp>
      <p:sp>
        <p:nvSpPr>
          <p:cNvPr id="4" name="3 Marcador de número de diapositiva"/>
          <p:cNvSpPr>
            <a:spLocks noGrp="1"/>
          </p:cNvSpPr>
          <p:nvPr>
            <p:ph type="sldNum" sz="quarter" idx="12"/>
          </p:nvPr>
        </p:nvSpPr>
        <p:spPr/>
        <p:txBody>
          <a:bodyPr/>
          <a:lstStyle/>
          <a:p>
            <a:fld id="{0372DE58-0FB5-494C-AD63-618BEFB5B031}" type="slidenum">
              <a:rPr lang="es-CO" smtClean="0"/>
              <a:t>‹Nº›</a:t>
            </a:fld>
            <a:endParaRPr lang="es-C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s-ES"/>
              <a:t>Haga clic para modificar el estilo de título del patrón</a:t>
            </a:r>
            <a:endParaRPr kumimoji="0" lang="en-US"/>
          </a:p>
        </p:txBody>
      </p:sp>
      <p:sp>
        <p:nvSpPr>
          <p:cNvPr id="3" name="2 Marcador de texto"/>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s-ES"/>
              <a:t>Haga clic para modificar el estilo de texto del patrón</a:t>
            </a:r>
          </a:p>
        </p:txBody>
      </p:sp>
      <p:sp>
        <p:nvSpPr>
          <p:cNvPr id="4" name="3 Marcador de contenido"/>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a:xfrm>
            <a:off x="6727032" y="6407944"/>
            <a:ext cx="1920240" cy="365760"/>
          </a:xfrm>
        </p:spPr>
        <p:txBody>
          <a:bodyPr/>
          <a:lstStyle/>
          <a:p>
            <a:fld id="{2E2E8CBA-9420-4A23-B2C8-4C2873CADAAD}" type="datetimeFigureOut">
              <a:rPr lang="es-CO" smtClean="0"/>
              <a:t>22/09/2016</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0372DE58-0FB5-494C-AD63-618BEFB5B031}" type="slidenum">
              <a:rPr lang="es-CO" smtClean="0"/>
              <a:t>‹Nº›</a:t>
            </a:fld>
            <a:endParaRPr lang="es-CO"/>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s-ES"/>
              <a:t>Haga clic para modificar el estilo de texto del patrón</a:t>
            </a:r>
          </a:p>
        </p:txBody>
      </p:sp>
      <p:sp>
        <p:nvSpPr>
          <p:cNvPr id="3" name="2 Marcador de posición de imagen"/>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s-ES"/>
              <a:t>Haga clic en el icono para agregar una imagen</a:t>
            </a:r>
            <a:endParaRPr kumimoji="0" lang="en-US" dirty="0"/>
          </a:p>
        </p:txBody>
      </p:sp>
      <p:sp>
        <p:nvSpPr>
          <p:cNvPr id="5" name="4 Marcador de fecha"/>
          <p:cNvSpPr>
            <a:spLocks noGrp="1"/>
          </p:cNvSpPr>
          <p:nvPr>
            <p:ph type="dt" sz="half" idx="10"/>
          </p:nvPr>
        </p:nvSpPr>
        <p:spPr/>
        <p:txBody>
          <a:bodyPr/>
          <a:lstStyle>
            <a:lvl1pPr>
              <a:defRPr>
                <a:solidFill>
                  <a:schemeClr val="tx1"/>
                </a:solidFill>
              </a:defRPr>
            </a:lvl1pPr>
            <a:extLst/>
          </a:lstStyle>
          <a:p>
            <a:fld id="{2E2E8CBA-9420-4A23-B2C8-4C2873CADAAD}" type="datetimeFigureOut">
              <a:rPr lang="es-CO" smtClean="0"/>
              <a:t>22/09/2016</a:t>
            </a:fld>
            <a:endParaRPr lang="es-CO"/>
          </a:p>
        </p:txBody>
      </p:sp>
      <p:sp>
        <p:nvSpPr>
          <p:cNvPr id="6" name="5 Marcador de pie de página"/>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s-CO"/>
          </a:p>
        </p:txBody>
      </p:sp>
      <p:sp>
        <p:nvSpPr>
          <p:cNvPr id="7" name="6 Marcador de número de diapositiva"/>
          <p:cNvSpPr>
            <a:spLocks noGrp="1"/>
          </p:cNvSpPr>
          <p:nvPr>
            <p:ph type="sldNum" sz="quarter" idx="12"/>
          </p:nvPr>
        </p:nvSpPr>
        <p:spPr/>
        <p:txBody>
          <a:bodyPr/>
          <a:lstStyle>
            <a:lvl1pPr>
              <a:defRPr>
                <a:solidFill>
                  <a:schemeClr val="tx1"/>
                </a:solidFill>
              </a:defRPr>
            </a:lvl1pPr>
            <a:extLst/>
          </a:lstStyle>
          <a:p>
            <a:fld id="{0372DE58-0FB5-494C-AD63-618BEFB5B031}" type="slidenum">
              <a:rPr lang="es-CO" smtClean="0"/>
              <a:t>‹Nº›</a:t>
            </a:fld>
            <a:endParaRPr lang="es-CO"/>
          </a:p>
        </p:txBody>
      </p:sp>
      <p:sp>
        <p:nvSpPr>
          <p:cNvPr id="2" name="1 Título"/>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s-ES"/>
              <a:t>Haga clic para modificar el estilo de título del patrón</a:t>
            </a:r>
            <a:endParaRPr kumimoji="0" lang="en-US"/>
          </a:p>
        </p:txBody>
      </p:sp>
      <p:sp>
        <p:nvSpPr>
          <p:cNvPr id="8" name="7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8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9 Triángulo rectángulo"/>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10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11 Cheurón"/>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12 Cheurón"/>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12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Triángulo rectángulo"/>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14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s-ES"/>
              <a:t>Haga clic para modificar el estilo de título del patrón</a:t>
            </a:r>
            <a:endParaRPr kumimoji="0" lang="en-US"/>
          </a:p>
        </p:txBody>
      </p:sp>
      <p:sp>
        <p:nvSpPr>
          <p:cNvPr id="30" name="29 Marcador de texto"/>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s-ES"/>
              <a:t>Haga clic para modificar el estilo de texto del patrón</a:t>
            </a:r>
          </a:p>
          <a:p>
            <a:pPr lvl="1" eaLnBrk="1" latinLnBrk="0" hangingPunct="1"/>
            <a:r>
              <a:rPr kumimoji="0" lang="es-ES"/>
              <a:t>Segundo nivel</a:t>
            </a:r>
          </a:p>
          <a:p>
            <a:pPr lvl="2" eaLnBrk="1" latinLnBrk="0" hangingPunct="1"/>
            <a:r>
              <a:rPr kumimoji="0" lang="es-ES"/>
              <a:t>Tercer nivel</a:t>
            </a:r>
          </a:p>
          <a:p>
            <a:pPr lvl="3" eaLnBrk="1" latinLnBrk="0" hangingPunct="1"/>
            <a:r>
              <a:rPr kumimoji="0" lang="es-ES"/>
              <a:t>Cuarto nivel</a:t>
            </a:r>
          </a:p>
          <a:p>
            <a:pPr lvl="4" eaLnBrk="1" latinLnBrk="0" hangingPunct="1"/>
            <a:r>
              <a:rPr kumimoji="0" lang="es-ES"/>
              <a:t>Quinto nivel</a:t>
            </a:r>
            <a:endParaRPr kumimoji="0" lang="en-US"/>
          </a:p>
        </p:txBody>
      </p:sp>
      <p:sp>
        <p:nvSpPr>
          <p:cNvPr id="10" name="9 Marcador de fecha"/>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E2E8CBA-9420-4A23-B2C8-4C2873CADAAD}" type="datetimeFigureOut">
              <a:rPr lang="es-CO" smtClean="0"/>
              <a:t>22/09/2016</a:t>
            </a:fld>
            <a:endParaRPr lang="es-CO"/>
          </a:p>
        </p:txBody>
      </p:sp>
      <p:sp>
        <p:nvSpPr>
          <p:cNvPr id="22" name="21 Marcador de pie de página"/>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s-CO"/>
          </a:p>
        </p:txBody>
      </p:sp>
      <p:sp>
        <p:nvSpPr>
          <p:cNvPr id="18" name="17 Marcador de número de diapositiva"/>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372DE58-0FB5-494C-AD63-618BEFB5B031}" type="slidenum">
              <a:rPr lang="es-CO" smtClean="0"/>
              <a:t>‹Nº›</a:t>
            </a:fld>
            <a:endParaRPr lang="es-CO"/>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0 Imagen"/>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876468" y="1813395"/>
            <a:ext cx="5391064" cy="3861448"/>
          </a:xfrm>
          <a:prstGeom prst="rect">
            <a:avLst/>
          </a:prstGeom>
        </p:spPr>
      </p:pic>
      <p:sp>
        <p:nvSpPr>
          <p:cNvPr id="5" name="4 Rectángulo"/>
          <p:cNvSpPr/>
          <p:nvPr/>
        </p:nvSpPr>
        <p:spPr>
          <a:xfrm>
            <a:off x="611560" y="374346"/>
            <a:ext cx="5681685" cy="1200329"/>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r>
              <a:rPr lang="es-ES" sz="7200" b="1" dirty="0">
                <a:ln w="50800"/>
                <a:solidFill>
                  <a:schemeClr val="bg1">
                    <a:shade val="50000"/>
                  </a:schemeClr>
                </a:solidFill>
                <a:effectLst>
                  <a:outerShdw blurRad="38100" dist="38100" dir="2700000" algn="tl">
                    <a:srgbClr val="000000">
                      <a:alpha val="43137"/>
                    </a:srgbClr>
                  </a:outerShdw>
                </a:effectLst>
              </a:rPr>
              <a:t>DATA-MUNDO</a:t>
            </a:r>
            <a:endParaRPr lang="es-ES" sz="5400" b="1" dirty="0">
              <a:ln w="50800"/>
              <a:solidFill>
                <a:schemeClr val="bg1">
                  <a:shade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576426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extLst>
              <p:ext uri="{D42A27DB-BD31-4B8C-83A1-F6EECF244321}">
                <p14:modId xmlns:p14="http://schemas.microsoft.com/office/powerpoint/2010/main" val="3993848221"/>
              </p:ext>
            </p:extLst>
          </p:nvPr>
        </p:nvGraphicFramePr>
        <p:xfrm>
          <a:off x="1403648" y="836712"/>
          <a:ext cx="6408712" cy="192786"/>
        </p:xfrm>
        <a:graphic>
          <a:graphicData uri="http://schemas.openxmlformats.org/drawingml/2006/table">
            <a:tbl>
              <a:tblPr firstRow="1" firstCol="1" bandRow="1">
                <a:tableStyleId>{5A111915-BE36-4E01-A7E5-04B1672EAD32}</a:tableStyleId>
              </a:tblPr>
              <a:tblGrid>
                <a:gridCol w="6408712">
                  <a:extLst>
                    <a:ext uri="{9D8B030D-6E8A-4147-A177-3AD203B41FA5}">
                      <a16:colId xmlns:a16="http://schemas.microsoft.com/office/drawing/2014/main" xmlns="" val="20000"/>
                    </a:ext>
                  </a:extLst>
                </a:gridCol>
              </a:tblGrid>
              <a:tr h="164973">
                <a:tc>
                  <a:txBody>
                    <a:bodyPr/>
                    <a:lstStyle/>
                    <a:p>
                      <a:pPr algn="ctr">
                        <a:lnSpc>
                          <a:spcPct val="115000"/>
                        </a:lnSpc>
                        <a:spcAft>
                          <a:spcPts val="0"/>
                        </a:spcAft>
                      </a:pPr>
                      <a:r>
                        <a:rPr lang="es-CO" sz="1100" i="0" dirty="0">
                          <a:effectLst/>
                          <a:latin typeface="+mj-lt"/>
                        </a:rPr>
                        <a:t>PRESUPUESTO DEL PROYECTO</a:t>
                      </a:r>
                      <a:endParaRPr lang="es-CO" sz="1400" i="0" dirty="0">
                        <a:effectLst/>
                        <a:latin typeface="+mj-lt"/>
                        <a:ea typeface="Calibri"/>
                        <a:cs typeface="Times New Roman"/>
                      </a:endParaRPr>
                    </a:p>
                  </a:txBody>
                  <a:tcPr marL="68580" marR="68580" marT="0" marB="0"/>
                </a:tc>
                <a:extLst>
                  <a:ext uri="{0D108BD9-81ED-4DB2-BD59-A6C34878D82A}">
                    <a16:rowId xmlns:a16="http://schemas.microsoft.com/office/drawing/2014/main" xmlns="" val="10000"/>
                  </a:ext>
                </a:extLst>
              </a:tr>
            </a:tbl>
          </a:graphicData>
        </a:graphic>
      </p:graphicFrame>
      <p:graphicFrame>
        <p:nvGraphicFramePr>
          <p:cNvPr id="5" name="4 Tabla"/>
          <p:cNvGraphicFramePr>
            <a:graphicFrameLocks noGrp="1"/>
          </p:cNvGraphicFramePr>
          <p:nvPr>
            <p:extLst>
              <p:ext uri="{D42A27DB-BD31-4B8C-83A1-F6EECF244321}">
                <p14:modId xmlns:p14="http://schemas.microsoft.com/office/powerpoint/2010/main" val="1098714908"/>
              </p:ext>
            </p:extLst>
          </p:nvPr>
        </p:nvGraphicFramePr>
        <p:xfrm>
          <a:off x="1403648" y="1124744"/>
          <a:ext cx="6408712" cy="2944368"/>
        </p:xfrm>
        <a:graphic>
          <a:graphicData uri="http://schemas.openxmlformats.org/drawingml/2006/table">
            <a:tbl>
              <a:tblPr firstRow="1" firstCol="1" bandRow="1">
                <a:tableStyleId>{5A111915-BE36-4E01-A7E5-04B1672EAD32}</a:tableStyleId>
              </a:tblPr>
              <a:tblGrid>
                <a:gridCol w="1497081">
                  <a:extLst>
                    <a:ext uri="{9D8B030D-6E8A-4147-A177-3AD203B41FA5}">
                      <a16:colId xmlns:a16="http://schemas.microsoft.com/office/drawing/2014/main" xmlns="" val="20000"/>
                    </a:ext>
                  </a:extLst>
                </a:gridCol>
                <a:gridCol w="1471358">
                  <a:extLst>
                    <a:ext uri="{9D8B030D-6E8A-4147-A177-3AD203B41FA5}">
                      <a16:colId xmlns:a16="http://schemas.microsoft.com/office/drawing/2014/main" xmlns="" val="20001"/>
                    </a:ext>
                  </a:extLst>
                </a:gridCol>
                <a:gridCol w="1169296">
                  <a:extLst>
                    <a:ext uri="{9D8B030D-6E8A-4147-A177-3AD203B41FA5}">
                      <a16:colId xmlns:a16="http://schemas.microsoft.com/office/drawing/2014/main" xmlns="" val="20002"/>
                    </a:ext>
                  </a:extLst>
                </a:gridCol>
                <a:gridCol w="1132549">
                  <a:extLst>
                    <a:ext uri="{9D8B030D-6E8A-4147-A177-3AD203B41FA5}">
                      <a16:colId xmlns:a16="http://schemas.microsoft.com/office/drawing/2014/main" xmlns="" val="20003"/>
                    </a:ext>
                  </a:extLst>
                </a:gridCol>
                <a:gridCol w="1138428">
                  <a:extLst>
                    <a:ext uri="{9D8B030D-6E8A-4147-A177-3AD203B41FA5}">
                      <a16:colId xmlns:a16="http://schemas.microsoft.com/office/drawing/2014/main" xmlns="" val="20004"/>
                    </a:ext>
                  </a:extLst>
                </a:gridCol>
              </a:tblGrid>
              <a:tr h="0">
                <a:tc>
                  <a:txBody>
                    <a:bodyPr/>
                    <a:lstStyle/>
                    <a:p>
                      <a:pPr algn="ctr">
                        <a:lnSpc>
                          <a:spcPct val="115000"/>
                        </a:lnSpc>
                        <a:spcAft>
                          <a:spcPts val="0"/>
                        </a:spcAft>
                      </a:pPr>
                      <a:r>
                        <a:rPr lang="es-CO" sz="1050" b="1" dirty="0">
                          <a:effectLst/>
                        </a:rPr>
                        <a:t>GASTOS EMPLEADOS</a:t>
                      </a:r>
                      <a:endParaRPr lang="es-CO" sz="1200" b="1" dirty="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s-CO" sz="1050" b="1" dirty="0">
                          <a:effectLst/>
                        </a:rPr>
                        <a:t>50% DEL COSTO DE SU TIEMPO TRABAJADO EN EL PROYECTO</a:t>
                      </a:r>
                      <a:endParaRPr lang="es-CO" sz="1200" b="1" dirty="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s-CO" sz="1050" b="1">
                          <a:effectLst/>
                        </a:rPr>
                        <a:t>PRESTACIONES </a:t>
                      </a:r>
                      <a:endParaRPr lang="es-CO" sz="1200" b="1">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s-CO" sz="1050" b="1">
                          <a:effectLst/>
                        </a:rPr>
                        <a:t>AYUDA EN TRANSPORTES </a:t>
                      </a:r>
                      <a:endParaRPr lang="es-CO" sz="1200" b="1">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s-CO" sz="1050" b="1" dirty="0">
                          <a:effectLst/>
                        </a:rPr>
                        <a:t>TOTAL GASTOS POR EMPLEADO</a:t>
                      </a:r>
                      <a:endParaRPr lang="es-CO" sz="1200" b="1" dirty="0">
                        <a:effectLst/>
                        <a:latin typeface="Calibri"/>
                        <a:ea typeface="Calibri"/>
                        <a:cs typeface="Times New Roman"/>
                      </a:endParaRPr>
                    </a:p>
                  </a:txBody>
                  <a:tcPr marL="68580" marR="68580" marT="0" marB="0" anchor="ctr"/>
                </a:tc>
                <a:extLst>
                  <a:ext uri="{0D108BD9-81ED-4DB2-BD59-A6C34878D82A}">
                    <a16:rowId xmlns:a16="http://schemas.microsoft.com/office/drawing/2014/main" xmlns="" val="10000"/>
                  </a:ext>
                </a:extLst>
              </a:tr>
              <a:tr h="0">
                <a:tc>
                  <a:txBody>
                    <a:bodyPr/>
                    <a:lstStyle/>
                    <a:p>
                      <a:pPr algn="ctr">
                        <a:lnSpc>
                          <a:spcPct val="115000"/>
                        </a:lnSpc>
                        <a:spcAft>
                          <a:spcPts val="0"/>
                        </a:spcAft>
                      </a:pPr>
                      <a:r>
                        <a:rPr lang="es-CO" sz="1050" b="1">
                          <a:effectLst/>
                        </a:rPr>
                        <a:t>Personal Administrativo  del proyecto</a:t>
                      </a:r>
                      <a:endParaRPr lang="es-CO" sz="1200" b="1">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s-CO" sz="1050" b="1" dirty="0">
                          <a:effectLst/>
                        </a:rPr>
                        <a:t>$ 317.000</a:t>
                      </a:r>
                      <a:endParaRPr lang="es-CO" sz="1200" b="1" dirty="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s-CO" sz="1050" b="1">
                          <a:effectLst/>
                        </a:rPr>
                        <a:t>$ 54.000</a:t>
                      </a:r>
                      <a:endParaRPr lang="es-CO" sz="1200" b="1">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s-CO" sz="1050" b="1">
                          <a:effectLst/>
                        </a:rPr>
                        <a:t>$ 49.000</a:t>
                      </a:r>
                      <a:endParaRPr lang="es-CO" sz="1200" b="1">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s-CO" sz="1050" b="1">
                          <a:effectLst/>
                        </a:rPr>
                        <a:t>$420.000</a:t>
                      </a:r>
                      <a:endParaRPr lang="es-CO" sz="1200" b="1">
                        <a:effectLst/>
                        <a:latin typeface="Calibri"/>
                        <a:ea typeface="Calibri"/>
                        <a:cs typeface="Times New Roman"/>
                      </a:endParaRPr>
                    </a:p>
                  </a:txBody>
                  <a:tcPr marL="68580" marR="68580" marT="0" marB="0" anchor="ctr"/>
                </a:tc>
                <a:extLst>
                  <a:ext uri="{0D108BD9-81ED-4DB2-BD59-A6C34878D82A}">
                    <a16:rowId xmlns:a16="http://schemas.microsoft.com/office/drawing/2014/main" xmlns="" val="10001"/>
                  </a:ext>
                </a:extLst>
              </a:tr>
              <a:tr h="0">
                <a:tc>
                  <a:txBody>
                    <a:bodyPr/>
                    <a:lstStyle/>
                    <a:p>
                      <a:pPr algn="ctr">
                        <a:lnSpc>
                          <a:spcPct val="115000"/>
                        </a:lnSpc>
                        <a:spcAft>
                          <a:spcPts val="0"/>
                        </a:spcAft>
                      </a:pPr>
                      <a:r>
                        <a:rPr lang="es-CO" sz="1050" b="1">
                          <a:effectLst/>
                        </a:rPr>
                        <a:t>Personal Administrativo  del proyecto (2)</a:t>
                      </a:r>
                      <a:endParaRPr lang="es-CO" sz="1200" b="1">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s-CO" sz="1050" b="1" dirty="0">
                          <a:effectLst/>
                        </a:rPr>
                        <a:t>$ 317.000</a:t>
                      </a:r>
                      <a:endParaRPr lang="es-CO" sz="1200" b="1" dirty="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s-CO" sz="1050" b="1">
                          <a:effectLst/>
                        </a:rPr>
                        <a:t>$ 54.000</a:t>
                      </a:r>
                      <a:endParaRPr lang="es-CO" sz="1200" b="1">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s-CO" sz="1050" b="1" dirty="0">
                          <a:effectLst/>
                        </a:rPr>
                        <a:t>$ 49.000</a:t>
                      </a:r>
                      <a:endParaRPr lang="es-CO" sz="1200" b="1" dirty="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s-CO" sz="1050" b="1">
                          <a:effectLst/>
                        </a:rPr>
                        <a:t>$420.000</a:t>
                      </a:r>
                      <a:endParaRPr lang="es-CO" sz="1200" b="1">
                        <a:effectLst/>
                        <a:latin typeface="Calibri"/>
                        <a:ea typeface="Calibri"/>
                        <a:cs typeface="Times New Roman"/>
                      </a:endParaRPr>
                    </a:p>
                  </a:txBody>
                  <a:tcPr marL="68580" marR="68580" marT="0" marB="0" anchor="ctr"/>
                </a:tc>
                <a:extLst>
                  <a:ext uri="{0D108BD9-81ED-4DB2-BD59-A6C34878D82A}">
                    <a16:rowId xmlns:a16="http://schemas.microsoft.com/office/drawing/2014/main" xmlns="" val="10002"/>
                  </a:ext>
                </a:extLst>
              </a:tr>
              <a:tr h="0">
                <a:tc>
                  <a:txBody>
                    <a:bodyPr/>
                    <a:lstStyle/>
                    <a:p>
                      <a:pPr algn="ctr">
                        <a:lnSpc>
                          <a:spcPct val="115000"/>
                        </a:lnSpc>
                        <a:spcAft>
                          <a:spcPts val="0"/>
                        </a:spcAft>
                      </a:pPr>
                      <a:r>
                        <a:rPr lang="es-CO" sz="1050" b="1">
                          <a:effectLst/>
                        </a:rPr>
                        <a:t>Personal Administrativo  del proyecto (3)</a:t>
                      </a:r>
                      <a:endParaRPr lang="es-CO" sz="1200" b="1">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s-CO" sz="1050" b="1" dirty="0">
                          <a:effectLst/>
                        </a:rPr>
                        <a:t>$ 317.000</a:t>
                      </a:r>
                      <a:endParaRPr lang="es-CO" sz="1200" b="1" dirty="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s-CO" sz="1050" b="1" dirty="0">
                          <a:effectLst/>
                        </a:rPr>
                        <a:t>$ 54.000</a:t>
                      </a:r>
                      <a:endParaRPr lang="es-CO" sz="1200" b="1" dirty="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s-CO" sz="1050" b="1">
                          <a:effectLst/>
                        </a:rPr>
                        <a:t>$ 49.000</a:t>
                      </a:r>
                      <a:endParaRPr lang="es-CO" sz="1200" b="1">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s-CO" sz="1050" b="1">
                          <a:effectLst/>
                        </a:rPr>
                        <a:t>$420.000</a:t>
                      </a:r>
                      <a:endParaRPr lang="es-CO" sz="1200" b="1">
                        <a:effectLst/>
                        <a:latin typeface="Calibri"/>
                        <a:ea typeface="Calibri"/>
                        <a:cs typeface="Times New Roman"/>
                      </a:endParaRPr>
                    </a:p>
                  </a:txBody>
                  <a:tcPr marL="68580" marR="68580" marT="0" marB="0" anchor="ctr"/>
                </a:tc>
                <a:extLst>
                  <a:ext uri="{0D108BD9-81ED-4DB2-BD59-A6C34878D82A}">
                    <a16:rowId xmlns:a16="http://schemas.microsoft.com/office/drawing/2014/main" xmlns="" val="10003"/>
                  </a:ext>
                </a:extLst>
              </a:tr>
              <a:tr h="0">
                <a:tc>
                  <a:txBody>
                    <a:bodyPr/>
                    <a:lstStyle/>
                    <a:p>
                      <a:pPr algn="ctr">
                        <a:lnSpc>
                          <a:spcPct val="115000"/>
                        </a:lnSpc>
                        <a:spcAft>
                          <a:spcPts val="0"/>
                        </a:spcAft>
                      </a:pPr>
                      <a:r>
                        <a:rPr lang="es-CO" sz="1050" b="1" dirty="0">
                          <a:effectLst/>
                        </a:rPr>
                        <a:t>Personal Administrativo  del proyecto (4)</a:t>
                      </a:r>
                      <a:endParaRPr lang="es-CO" sz="1200" b="1" dirty="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s-CO" sz="1050" b="1" dirty="0">
                          <a:effectLst/>
                        </a:rPr>
                        <a:t>$ 317.000</a:t>
                      </a:r>
                      <a:endParaRPr lang="es-CO" sz="1200" b="1" dirty="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s-CO" sz="1050" b="1" dirty="0">
                          <a:effectLst/>
                        </a:rPr>
                        <a:t>$ 54.000</a:t>
                      </a:r>
                      <a:endParaRPr lang="es-CO" sz="1200" b="1" dirty="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s-CO" sz="1050" b="1" dirty="0">
                          <a:effectLst/>
                        </a:rPr>
                        <a:t>$ 49.000</a:t>
                      </a:r>
                      <a:endParaRPr lang="es-CO" sz="1200" b="1" dirty="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s-CO" sz="1050" b="1" dirty="0">
                          <a:effectLst/>
                        </a:rPr>
                        <a:t>$420.000</a:t>
                      </a:r>
                      <a:endParaRPr lang="es-CO" sz="1200" b="1" dirty="0">
                        <a:effectLst/>
                        <a:latin typeface="Calibri"/>
                        <a:ea typeface="Calibri"/>
                        <a:cs typeface="Times New Roman"/>
                      </a:endParaRPr>
                    </a:p>
                  </a:txBody>
                  <a:tcPr marL="68580" marR="68580" marT="0" marB="0" anchor="ctr"/>
                </a:tc>
                <a:extLst>
                  <a:ext uri="{0D108BD9-81ED-4DB2-BD59-A6C34878D82A}">
                    <a16:rowId xmlns:a16="http://schemas.microsoft.com/office/drawing/2014/main" xmlns="" val="10004"/>
                  </a:ext>
                </a:extLst>
              </a:tr>
            </a:tbl>
          </a:graphicData>
        </a:graphic>
      </p:graphicFrame>
      <p:graphicFrame>
        <p:nvGraphicFramePr>
          <p:cNvPr id="7" name="6 Tabla"/>
          <p:cNvGraphicFramePr>
            <a:graphicFrameLocks noGrp="1"/>
          </p:cNvGraphicFramePr>
          <p:nvPr>
            <p:extLst>
              <p:ext uri="{D42A27DB-BD31-4B8C-83A1-F6EECF244321}">
                <p14:modId xmlns:p14="http://schemas.microsoft.com/office/powerpoint/2010/main" val="1021707743"/>
              </p:ext>
            </p:extLst>
          </p:nvPr>
        </p:nvGraphicFramePr>
        <p:xfrm>
          <a:off x="1475656" y="3212976"/>
          <a:ext cx="6264696" cy="175260"/>
        </p:xfrm>
        <a:graphic>
          <a:graphicData uri="http://schemas.openxmlformats.org/drawingml/2006/table">
            <a:tbl>
              <a:tblPr firstRow="1" firstCol="1" bandRow="1">
                <a:tableStyleId>{5A111915-BE36-4E01-A7E5-04B1672EAD32}</a:tableStyleId>
              </a:tblPr>
              <a:tblGrid>
                <a:gridCol w="3130912">
                  <a:extLst>
                    <a:ext uri="{9D8B030D-6E8A-4147-A177-3AD203B41FA5}">
                      <a16:colId xmlns:a16="http://schemas.microsoft.com/office/drawing/2014/main" xmlns="" val="20000"/>
                    </a:ext>
                  </a:extLst>
                </a:gridCol>
                <a:gridCol w="3133784">
                  <a:extLst>
                    <a:ext uri="{9D8B030D-6E8A-4147-A177-3AD203B41FA5}">
                      <a16:colId xmlns:a16="http://schemas.microsoft.com/office/drawing/2014/main" xmlns="" val="20001"/>
                    </a:ext>
                  </a:extLst>
                </a:gridCol>
              </a:tblGrid>
              <a:tr h="144016">
                <a:tc>
                  <a:txBody>
                    <a:bodyPr/>
                    <a:lstStyle/>
                    <a:p>
                      <a:pPr algn="ctr">
                        <a:lnSpc>
                          <a:spcPct val="115000"/>
                        </a:lnSpc>
                        <a:spcAft>
                          <a:spcPts val="0"/>
                        </a:spcAft>
                      </a:pPr>
                      <a:r>
                        <a:rPr lang="es-CO" sz="1000" dirty="0">
                          <a:effectLst/>
                        </a:rPr>
                        <a:t>TOTAL</a:t>
                      </a:r>
                      <a:endParaRPr lang="es-CO" sz="11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s-CO" sz="1000" dirty="0">
                          <a:effectLst/>
                        </a:rPr>
                        <a:t>1.680.000</a:t>
                      </a:r>
                      <a:endParaRPr lang="es-CO" sz="1100" dirty="0">
                        <a:effectLst/>
                        <a:latin typeface="Calibri"/>
                        <a:ea typeface="Calibri"/>
                        <a:cs typeface="Times New Roman"/>
                      </a:endParaRPr>
                    </a:p>
                  </a:txBody>
                  <a:tcPr marL="68580" marR="68580" marT="0" marB="0"/>
                </a:tc>
                <a:extLst>
                  <a:ext uri="{0D108BD9-81ED-4DB2-BD59-A6C34878D82A}">
                    <a16:rowId xmlns:a16="http://schemas.microsoft.com/office/drawing/2014/main" xmlns="" val="10000"/>
                  </a:ext>
                </a:extLst>
              </a:tr>
            </a:tbl>
          </a:graphicData>
        </a:graphic>
      </p:graphicFrame>
      <p:graphicFrame>
        <p:nvGraphicFramePr>
          <p:cNvPr id="8" name="7 Tabla"/>
          <p:cNvGraphicFramePr>
            <a:graphicFrameLocks noGrp="1"/>
          </p:cNvGraphicFramePr>
          <p:nvPr>
            <p:extLst>
              <p:ext uri="{D42A27DB-BD31-4B8C-83A1-F6EECF244321}">
                <p14:modId xmlns:p14="http://schemas.microsoft.com/office/powerpoint/2010/main" val="508100095"/>
              </p:ext>
            </p:extLst>
          </p:nvPr>
        </p:nvGraphicFramePr>
        <p:xfrm>
          <a:off x="1403648" y="3501008"/>
          <a:ext cx="6408711" cy="2103120"/>
        </p:xfrm>
        <a:graphic>
          <a:graphicData uri="http://schemas.openxmlformats.org/drawingml/2006/table">
            <a:tbl>
              <a:tblPr firstRow="1" firstCol="1" bandRow="1">
                <a:tableStyleId>{5A111915-BE36-4E01-A7E5-04B1672EAD32}</a:tableStyleId>
              </a:tblPr>
              <a:tblGrid>
                <a:gridCol w="1613202">
                  <a:extLst>
                    <a:ext uri="{9D8B030D-6E8A-4147-A177-3AD203B41FA5}">
                      <a16:colId xmlns:a16="http://schemas.microsoft.com/office/drawing/2014/main" xmlns="" val="20000"/>
                    </a:ext>
                  </a:extLst>
                </a:gridCol>
                <a:gridCol w="1599973">
                  <a:extLst>
                    <a:ext uri="{9D8B030D-6E8A-4147-A177-3AD203B41FA5}">
                      <a16:colId xmlns:a16="http://schemas.microsoft.com/office/drawing/2014/main" xmlns="" val="20001"/>
                    </a:ext>
                  </a:extLst>
                </a:gridCol>
                <a:gridCol w="1597768">
                  <a:extLst>
                    <a:ext uri="{9D8B030D-6E8A-4147-A177-3AD203B41FA5}">
                      <a16:colId xmlns:a16="http://schemas.microsoft.com/office/drawing/2014/main" xmlns="" val="20002"/>
                    </a:ext>
                  </a:extLst>
                </a:gridCol>
                <a:gridCol w="1597768">
                  <a:extLst>
                    <a:ext uri="{9D8B030D-6E8A-4147-A177-3AD203B41FA5}">
                      <a16:colId xmlns:a16="http://schemas.microsoft.com/office/drawing/2014/main" xmlns="" val="20003"/>
                    </a:ext>
                  </a:extLst>
                </a:gridCol>
              </a:tblGrid>
              <a:tr h="0">
                <a:tc>
                  <a:txBody>
                    <a:bodyPr/>
                    <a:lstStyle/>
                    <a:p>
                      <a:pPr algn="ctr">
                        <a:lnSpc>
                          <a:spcPct val="115000"/>
                        </a:lnSpc>
                        <a:spcAft>
                          <a:spcPts val="0"/>
                        </a:spcAft>
                      </a:pPr>
                      <a:r>
                        <a:rPr lang="es-CO" sz="1200" dirty="0">
                          <a:effectLst/>
                          <a:latin typeface="+mj-lt"/>
                        </a:rPr>
                        <a:t>OTROS GASTOS (Administrativos)</a:t>
                      </a:r>
                      <a:endParaRPr lang="es-CO" sz="1600" dirty="0">
                        <a:effectLst/>
                        <a:latin typeface="+mj-lt"/>
                        <a:ea typeface="Calibri"/>
                        <a:cs typeface="Times New Roman"/>
                      </a:endParaRPr>
                    </a:p>
                  </a:txBody>
                  <a:tcPr marL="68580" marR="68580" marT="0" marB="0" anchor="ctr"/>
                </a:tc>
                <a:tc>
                  <a:txBody>
                    <a:bodyPr/>
                    <a:lstStyle/>
                    <a:p>
                      <a:pPr algn="ctr">
                        <a:lnSpc>
                          <a:spcPct val="115000"/>
                        </a:lnSpc>
                        <a:spcAft>
                          <a:spcPts val="0"/>
                        </a:spcAft>
                      </a:pPr>
                      <a:r>
                        <a:rPr lang="es-CO" sz="1200" dirty="0">
                          <a:effectLst/>
                          <a:latin typeface="+mj-lt"/>
                        </a:rPr>
                        <a:t>CANTIDAD </a:t>
                      </a:r>
                      <a:endParaRPr lang="es-CO" sz="1600" dirty="0">
                        <a:effectLst/>
                        <a:latin typeface="+mj-lt"/>
                        <a:ea typeface="Calibri"/>
                        <a:cs typeface="Times New Roman"/>
                      </a:endParaRPr>
                    </a:p>
                  </a:txBody>
                  <a:tcPr marL="68580" marR="68580" marT="0" marB="0" anchor="ctr"/>
                </a:tc>
                <a:tc>
                  <a:txBody>
                    <a:bodyPr/>
                    <a:lstStyle/>
                    <a:p>
                      <a:pPr algn="ctr">
                        <a:lnSpc>
                          <a:spcPct val="115000"/>
                        </a:lnSpc>
                        <a:spcAft>
                          <a:spcPts val="0"/>
                        </a:spcAft>
                      </a:pPr>
                      <a:r>
                        <a:rPr lang="es-CO" sz="1200" dirty="0">
                          <a:effectLst/>
                          <a:latin typeface="+mj-lt"/>
                        </a:rPr>
                        <a:t>COSTO</a:t>
                      </a:r>
                      <a:endParaRPr lang="es-CO" sz="1600" dirty="0">
                        <a:effectLst/>
                        <a:latin typeface="+mj-lt"/>
                        <a:ea typeface="Calibri"/>
                        <a:cs typeface="Times New Roman"/>
                      </a:endParaRPr>
                    </a:p>
                  </a:txBody>
                  <a:tcPr marL="68580" marR="68580" marT="0" marB="0" anchor="ctr"/>
                </a:tc>
                <a:tc>
                  <a:txBody>
                    <a:bodyPr/>
                    <a:lstStyle/>
                    <a:p>
                      <a:pPr algn="ctr">
                        <a:lnSpc>
                          <a:spcPct val="115000"/>
                        </a:lnSpc>
                        <a:spcAft>
                          <a:spcPts val="0"/>
                        </a:spcAft>
                      </a:pPr>
                      <a:r>
                        <a:rPr lang="es-CO" sz="1200" dirty="0">
                          <a:effectLst/>
                          <a:latin typeface="+mj-lt"/>
                        </a:rPr>
                        <a:t>TOTAL OTROS GASTOS</a:t>
                      </a:r>
                      <a:endParaRPr lang="es-CO" sz="1600" dirty="0">
                        <a:effectLst/>
                        <a:latin typeface="+mj-lt"/>
                        <a:ea typeface="Calibri"/>
                        <a:cs typeface="Times New Roman"/>
                      </a:endParaRPr>
                    </a:p>
                  </a:txBody>
                  <a:tcPr marL="68580" marR="68580" marT="0" marB="0" anchor="ctr"/>
                </a:tc>
                <a:extLst>
                  <a:ext uri="{0D108BD9-81ED-4DB2-BD59-A6C34878D82A}">
                    <a16:rowId xmlns:a16="http://schemas.microsoft.com/office/drawing/2014/main" xmlns="" val="10000"/>
                  </a:ext>
                </a:extLst>
              </a:tr>
              <a:tr h="0">
                <a:tc>
                  <a:txBody>
                    <a:bodyPr/>
                    <a:lstStyle/>
                    <a:p>
                      <a:pPr algn="ctr">
                        <a:lnSpc>
                          <a:spcPct val="115000"/>
                        </a:lnSpc>
                        <a:spcAft>
                          <a:spcPts val="0"/>
                        </a:spcAft>
                      </a:pPr>
                      <a:r>
                        <a:rPr lang="es-CO" sz="1200" dirty="0">
                          <a:effectLst/>
                          <a:latin typeface="+mj-lt"/>
                        </a:rPr>
                        <a:t>Oficina </a:t>
                      </a:r>
                      <a:endParaRPr lang="es-CO" sz="1600" dirty="0">
                        <a:effectLst/>
                        <a:latin typeface="+mj-lt"/>
                        <a:ea typeface="Calibri"/>
                        <a:cs typeface="Times New Roman"/>
                      </a:endParaRPr>
                    </a:p>
                  </a:txBody>
                  <a:tcPr marL="68580" marR="68580" marT="0" marB="0" anchor="ctr"/>
                </a:tc>
                <a:tc>
                  <a:txBody>
                    <a:bodyPr/>
                    <a:lstStyle/>
                    <a:p>
                      <a:pPr algn="ctr">
                        <a:lnSpc>
                          <a:spcPct val="115000"/>
                        </a:lnSpc>
                        <a:spcAft>
                          <a:spcPts val="0"/>
                        </a:spcAft>
                      </a:pPr>
                      <a:r>
                        <a:rPr lang="es-CO" sz="1200">
                          <a:effectLst/>
                          <a:latin typeface="+mj-lt"/>
                        </a:rPr>
                        <a:t>1</a:t>
                      </a:r>
                      <a:endParaRPr lang="es-CO" sz="1600">
                        <a:effectLst/>
                        <a:latin typeface="+mj-lt"/>
                        <a:ea typeface="Calibri"/>
                        <a:cs typeface="Times New Roman"/>
                      </a:endParaRPr>
                    </a:p>
                  </a:txBody>
                  <a:tcPr marL="68580" marR="68580" marT="0" marB="0" anchor="ctr"/>
                </a:tc>
                <a:tc>
                  <a:txBody>
                    <a:bodyPr/>
                    <a:lstStyle/>
                    <a:p>
                      <a:pPr algn="ctr">
                        <a:lnSpc>
                          <a:spcPct val="115000"/>
                        </a:lnSpc>
                        <a:spcAft>
                          <a:spcPts val="0"/>
                        </a:spcAft>
                      </a:pPr>
                      <a:r>
                        <a:rPr lang="es-CO" sz="1200">
                          <a:effectLst/>
                          <a:latin typeface="+mj-lt"/>
                        </a:rPr>
                        <a:t>$ 3.700.000</a:t>
                      </a:r>
                      <a:endParaRPr lang="es-CO" sz="1600">
                        <a:effectLst/>
                        <a:latin typeface="+mj-lt"/>
                        <a:ea typeface="Calibri"/>
                        <a:cs typeface="Times New Roman"/>
                      </a:endParaRPr>
                    </a:p>
                  </a:txBody>
                  <a:tcPr marL="68580" marR="68580" marT="0" marB="0" anchor="ctr"/>
                </a:tc>
                <a:tc>
                  <a:txBody>
                    <a:bodyPr/>
                    <a:lstStyle/>
                    <a:p>
                      <a:pPr algn="ctr">
                        <a:lnSpc>
                          <a:spcPct val="115000"/>
                        </a:lnSpc>
                        <a:spcAft>
                          <a:spcPts val="0"/>
                        </a:spcAft>
                      </a:pPr>
                      <a:r>
                        <a:rPr lang="es-CO" sz="1200">
                          <a:effectLst/>
                          <a:latin typeface="+mj-lt"/>
                        </a:rPr>
                        <a:t>$ 3.700.000</a:t>
                      </a:r>
                      <a:endParaRPr lang="es-CO" sz="1600">
                        <a:effectLst/>
                        <a:latin typeface="+mj-lt"/>
                        <a:ea typeface="Calibri"/>
                        <a:cs typeface="Times New Roman"/>
                      </a:endParaRPr>
                    </a:p>
                  </a:txBody>
                  <a:tcPr marL="68580" marR="68580" marT="0" marB="0" anchor="ctr"/>
                </a:tc>
                <a:extLst>
                  <a:ext uri="{0D108BD9-81ED-4DB2-BD59-A6C34878D82A}">
                    <a16:rowId xmlns:a16="http://schemas.microsoft.com/office/drawing/2014/main" xmlns="" val="10001"/>
                  </a:ext>
                </a:extLst>
              </a:tr>
              <a:tr h="0">
                <a:tc>
                  <a:txBody>
                    <a:bodyPr/>
                    <a:lstStyle/>
                    <a:p>
                      <a:pPr algn="ctr">
                        <a:lnSpc>
                          <a:spcPct val="115000"/>
                        </a:lnSpc>
                        <a:spcAft>
                          <a:spcPts val="0"/>
                        </a:spcAft>
                      </a:pPr>
                      <a:r>
                        <a:rPr lang="es-CO" sz="1200" dirty="0">
                          <a:effectLst/>
                          <a:latin typeface="+mj-lt"/>
                        </a:rPr>
                        <a:t>Materiales de capacitaciones</a:t>
                      </a:r>
                      <a:endParaRPr lang="es-CO" sz="1600" dirty="0">
                        <a:effectLst/>
                        <a:latin typeface="+mj-lt"/>
                        <a:ea typeface="Calibri"/>
                        <a:cs typeface="Times New Roman"/>
                      </a:endParaRPr>
                    </a:p>
                  </a:txBody>
                  <a:tcPr marL="68580" marR="68580" marT="0" marB="0" anchor="ctr"/>
                </a:tc>
                <a:tc>
                  <a:txBody>
                    <a:bodyPr/>
                    <a:lstStyle/>
                    <a:p>
                      <a:pPr algn="ctr">
                        <a:lnSpc>
                          <a:spcPct val="115000"/>
                        </a:lnSpc>
                        <a:spcAft>
                          <a:spcPts val="0"/>
                        </a:spcAft>
                      </a:pPr>
                      <a:r>
                        <a:rPr lang="es-CO" sz="1200">
                          <a:effectLst/>
                          <a:latin typeface="+mj-lt"/>
                        </a:rPr>
                        <a:t>NA</a:t>
                      </a:r>
                      <a:endParaRPr lang="es-CO" sz="1600">
                        <a:effectLst/>
                        <a:latin typeface="+mj-lt"/>
                        <a:ea typeface="Calibri"/>
                        <a:cs typeface="Times New Roman"/>
                      </a:endParaRPr>
                    </a:p>
                  </a:txBody>
                  <a:tcPr marL="68580" marR="68580" marT="0" marB="0" anchor="ctr"/>
                </a:tc>
                <a:tc>
                  <a:txBody>
                    <a:bodyPr/>
                    <a:lstStyle/>
                    <a:p>
                      <a:pPr algn="ctr">
                        <a:lnSpc>
                          <a:spcPct val="115000"/>
                        </a:lnSpc>
                        <a:spcAft>
                          <a:spcPts val="0"/>
                        </a:spcAft>
                      </a:pPr>
                      <a:r>
                        <a:rPr lang="es-CO" sz="1200">
                          <a:effectLst/>
                          <a:latin typeface="+mj-lt"/>
                        </a:rPr>
                        <a:t>$ 1.000.000</a:t>
                      </a:r>
                      <a:endParaRPr lang="es-CO" sz="1600">
                        <a:effectLst/>
                        <a:latin typeface="+mj-lt"/>
                        <a:ea typeface="Calibri"/>
                        <a:cs typeface="Times New Roman"/>
                      </a:endParaRPr>
                    </a:p>
                  </a:txBody>
                  <a:tcPr marL="68580" marR="68580" marT="0" marB="0" anchor="ctr"/>
                </a:tc>
                <a:tc>
                  <a:txBody>
                    <a:bodyPr/>
                    <a:lstStyle/>
                    <a:p>
                      <a:pPr algn="ctr">
                        <a:lnSpc>
                          <a:spcPct val="115000"/>
                        </a:lnSpc>
                        <a:spcAft>
                          <a:spcPts val="0"/>
                        </a:spcAft>
                      </a:pPr>
                      <a:r>
                        <a:rPr lang="es-CO" sz="1200" dirty="0">
                          <a:effectLst/>
                          <a:latin typeface="+mj-lt"/>
                        </a:rPr>
                        <a:t>$ 1.000.000</a:t>
                      </a:r>
                      <a:endParaRPr lang="es-CO" sz="1600" dirty="0">
                        <a:effectLst/>
                        <a:latin typeface="+mj-lt"/>
                        <a:ea typeface="Calibri"/>
                        <a:cs typeface="Times New Roman"/>
                      </a:endParaRPr>
                    </a:p>
                  </a:txBody>
                  <a:tcPr marL="68580" marR="68580" marT="0" marB="0" anchor="ctr"/>
                </a:tc>
                <a:extLst>
                  <a:ext uri="{0D108BD9-81ED-4DB2-BD59-A6C34878D82A}">
                    <a16:rowId xmlns:a16="http://schemas.microsoft.com/office/drawing/2014/main" xmlns="" val="10002"/>
                  </a:ext>
                </a:extLst>
              </a:tr>
              <a:tr h="0">
                <a:tc>
                  <a:txBody>
                    <a:bodyPr/>
                    <a:lstStyle/>
                    <a:p>
                      <a:pPr algn="ctr">
                        <a:lnSpc>
                          <a:spcPct val="115000"/>
                        </a:lnSpc>
                        <a:spcAft>
                          <a:spcPts val="0"/>
                        </a:spcAft>
                      </a:pPr>
                      <a:r>
                        <a:rPr lang="es-CO" sz="1200">
                          <a:effectLst/>
                          <a:latin typeface="+mj-lt"/>
                        </a:rPr>
                        <a:t>Recibos Públicos (luz, agua, entre otro.) </a:t>
                      </a:r>
                      <a:endParaRPr lang="es-CO" sz="1600">
                        <a:effectLst/>
                        <a:latin typeface="+mj-lt"/>
                        <a:ea typeface="Calibri"/>
                        <a:cs typeface="Times New Roman"/>
                      </a:endParaRPr>
                    </a:p>
                  </a:txBody>
                  <a:tcPr marL="68580" marR="68580" marT="0" marB="0" anchor="ctr"/>
                </a:tc>
                <a:tc>
                  <a:txBody>
                    <a:bodyPr/>
                    <a:lstStyle/>
                    <a:p>
                      <a:pPr algn="ctr">
                        <a:lnSpc>
                          <a:spcPct val="115000"/>
                        </a:lnSpc>
                        <a:spcAft>
                          <a:spcPts val="0"/>
                        </a:spcAft>
                      </a:pPr>
                      <a:r>
                        <a:rPr lang="es-CO" sz="1200">
                          <a:effectLst/>
                          <a:latin typeface="+mj-lt"/>
                        </a:rPr>
                        <a:t>NA</a:t>
                      </a:r>
                      <a:endParaRPr lang="es-CO" sz="1600">
                        <a:effectLst/>
                        <a:latin typeface="+mj-lt"/>
                        <a:ea typeface="Calibri"/>
                        <a:cs typeface="Times New Roman"/>
                      </a:endParaRPr>
                    </a:p>
                  </a:txBody>
                  <a:tcPr marL="68580" marR="68580" marT="0" marB="0" anchor="ctr"/>
                </a:tc>
                <a:tc>
                  <a:txBody>
                    <a:bodyPr/>
                    <a:lstStyle/>
                    <a:p>
                      <a:pPr algn="ctr">
                        <a:lnSpc>
                          <a:spcPct val="115000"/>
                        </a:lnSpc>
                        <a:spcAft>
                          <a:spcPts val="0"/>
                        </a:spcAft>
                      </a:pPr>
                      <a:r>
                        <a:rPr lang="es-CO" sz="1200" dirty="0">
                          <a:effectLst/>
                          <a:latin typeface="+mj-lt"/>
                        </a:rPr>
                        <a:t>$ 800.000</a:t>
                      </a:r>
                      <a:endParaRPr lang="es-CO" sz="1600" dirty="0">
                        <a:effectLst/>
                        <a:latin typeface="+mj-lt"/>
                        <a:ea typeface="Calibri"/>
                        <a:cs typeface="Times New Roman"/>
                      </a:endParaRPr>
                    </a:p>
                  </a:txBody>
                  <a:tcPr marL="68580" marR="68580" marT="0" marB="0" anchor="ctr"/>
                </a:tc>
                <a:tc>
                  <a:txBody>
                    <a:bodyPr/>
                    <a:lstStyle/>
                    <a:p>
                      <a:pPr algn="ctr">
                        <a:lnSpc>
                          <a:spcPct val="115000"/>
                        </a:lnSpc>
                        <a:spcAft>
                          <a:spcPts val="0"/>
                        </a:spcAft>
                      </a:pPr>
                      <a:r>
                        <a:rPr lang="es-CO" sz="1200">
                          <a:effectLst/>
                          <a:latin typeface="+mj-lt"/>
                        </a:rPr>
                        <a:t>$ 800.000</a:t>
                      </a:r>
                      <a:endParaRPr lang="es-CO" sz="1600">
                        <a:effectLst/>
                        <a:latin typeface="+mj-lt"/>
                        <a:ea typeface="Calibri"/>
                        <a:cs typeface="Times New Roman"/>
                      </a:endParaRPr>
                    </a:p>
                  </a:txBody>
                  <a:tcPr marL="68580" marR="68580" marT="0" marB="0" anchor="ctr"/>
                </a:tc>
                <a:extLst>
                  <a:ext uri="{0D108BD9-81ED-4DB2-BD59-A6C34878D82A}">
                    <a16:rowId xmlns:a16="http://schemas.microsoft.com/office/drawing/2014/main" xmlns="" val="10003"/>
                  </a:ext>
                </a:extLst>
              </a:tr>
              <a:tr h="0">
                <a:tc>
                  <a:txBody>
                    <a:bodyPr/>
                    <a:lstStyle/>
                    <a:p>
                      <a:pPr algn="ctr">
                        <a:lnSpc>
                          <a:spcPct val="115000"/>
                        </a:lnSpc>
                        <a:spcAft>
                          <a:spcPts val="0"/>
                        </a:spcAft>
                      </a:pPr>
                      <a:r>
                        <a:rPr lang="es-CO" sz="1200">
                          <a:effectLst/>
                          <a:latin typeface="+mj-lt"/>
                        </a:rPr>
                        <a:t>Otros gastos (xxx)</a:t>
                      </a:r>
                      <a:endParaRPr lang="es-CO" sz="1600">
                        <a:effectLst/>
                        <a:latin typeface="+mj-lt"/>
                        <a:ea typeface="Calibri"/>
                        <a:cs typeface="Times New Roman"/>
                      </a:endParaRPr>
                    </a:p>
                  </a:txBody>
                  <a:tcPr marL="68580" marR="68580" marT="0" marB="0" anchor="ctr"/>
                </a:tc>
                <a:tc>
                  <a:txBody>
                    <a:bodyPr/>
                    <a:lstStyle/>
                    <a:p>
                      <a:pPr algn="ctr">
                        <a:lnSpc>
                          <a:spcPct val="115000"/>
                        </a:lnSpc>
                        <a:spcAft>
                          <a:spcPts val="0"/>
                        </a:spcAft>
                      </a:pPr>
                      <a:r>
                        <a:rPr lang="es-CO" sz="1200">
                          <a:effectLst/>
                          <a:latin typeface="+mj-lt"/>
                        </a:rPr>
                        <a:t>NA</a:t>
                      </a:r>
                      <a:endParaRPr lang="es-CO" sz="1600">
                        <a:effectLst/>
                        <a:latin typeface="+mj-lt"/>
                        <a:ea typeface="Calibri"/>
                        <a:cs typeface="Times New Roman"/>
                      </a:endParaRPr>
                    </a:p>
                  </a:txBody>
                  <a:tcPr marL="68580" marR="68580" marT="0" marB="0" anchor="ctr"/>
                </a:tc>
                <a:tc>
                  <a:txBody>
                    <a:bodyPr/>
                    <a:lstStyle/>
                    <a:p>
                      <a:pPr algn="ctr">
                        <a:lnSpc>
                          <a:spcPct val="115000"/>
                        </a:lnSpc>
                        <a:spcAft>
                          <a:spcPts val="0"/>
                        </a:spcAft>
                      </a:pPr>
                      <a:r>
                        <a:rPr lang="es-CO" sz="1200">
                          <a:effectLst/>
                          <a:latin typeface="+mj-lt"/>
                        </a:rPr>
                        <a:t>$ 1.000.000</a:t>
                      </a:r>
                      <a:endParaRPr lang="es-CO" sz="1600">
                        <a:effectLst/>
                        <a:latin typeface="+mj-lt"/>
                        <a:ea typeface="Calibri"/>
                        <a:cs typeface="Times New Roman"/>
                      </a:endParaRPr>
                    </a:p>
                  </a:txBody>
                  <a:tcPr marL="68580" marR="68580" marT="0" marB="0" anchor="ctr"/>
                </a:tc>
                <a:tc>
                  <a:txBody>
                    <a:bodyPr/>
                    <a:lstStyle/>
                    <a:p>
                      <a:pPr algn="ctr">
                        <a:lnSpc>
                          <a:spcPct val="115000"/>
                        </a:lnSpc>
                        <a:spcAft>
                          <a:spcPts val="0"/>
                        </a:spcAft>
                      </a:pPr>
                      <a:r>
                        <a:rPr lang="es-CO" sz="1200">
                          <a:effectLst/>
                          <a:latin typeface="+mj-lt"/>
                        </a:rPr>
                        <a:t>$ 1.000.000</a:t>
                      </a:r>
                      <a:endParaRPr lang="es-CO" sz="1600">
                        <a:effectLst/>
                        <a:latin typeface="+mj-lt"/>
                        <a:ea typeface="Calibri"/>
                        <a:cs typeface="Times New Roman"/>
                      </a:endParaRPr>
                    </a:p>
                  </a:txBody>
                  <a:tcPr marL="68580" marR="68580" marT="0" marB="0" anchor="ctr"/>
                </a:tc>
                <a:extLst>
                  <a:ext uri="{0D108BD9-81ED-4DB2-BD59-A6C34878D82A}">
                    <a16:rowId xmlns:a16="http://schemas.microsoft.com/office/drawing/2014/main" xmlns="" val="10004"/>
                  </a:ext>
                </a:extLst>
              </a:tr>
              <a:tr h="44450">
                <a:tc>
                  <a:txBody>
                    <a:bodyPr/>
                    <a:lstStyle/>
                    <a:p>
                      <a:pPr algn="ctr">
                        <a:lnSpc>
                          <a:spcPct val="115000"/>
                        </a:lnSpc>
                        <a:spcAft>
                          <a:spcPts val="0"/>
                        </a:spcAft>
                      </a:pPr>
                      <a:r>
                        <a:rPr lang="es-CO" sz="1200" dirty="0">
                          <a:effectLst/>
                          <a:latin typeface="+mj-lt"/>
                        </a:rPr>
                        <a:t>Total </a:t>
                      </a:r>
                      <a:endParaRPr lang="es-CO" sz="1600" dirty="0">
                        <a:effectLst/>
                        <a:latin typeface="+mj-lt"/>
                        <a:ea typeface="Calibri"/>
                        <a:cs typeface="Times New Roman"/>
                      </a:endParaRPr>
                    </a:p>
                  </a:txBody>
                  <a:tcPr marL="68580" marR="68580" marT="0" marB="0" anchor="ctr"/>
                </a:tc>
                <a:tc gridSpan="2">
                  <a:txBody>
                    <a:bodyPr/>
                    <a:lstStyle/>
                    <a:p>
                      <a:pPr algn="ctr">
                        <a:lnSpc>
                          <a:spcPct val="115000"/>
                        </a:lnSpc>
                        <a:spcAft>
                          <a:spcPts val="0"/>
                        </a:spcAft>
                      </a:pPr>
                      <a:r>
                        <a:rPr lang="es-CO" sz="1200" dirty="0">
                          <a:effectLst/>
                          <a:latin typeface="+mj-lt"/>
                        </a:rPr>
                        <a:t> </a:t>
                      </a:r>
                      <a:endParaRPr lang="es-CO" sz="1600" dirty="0">
                        <a:effectLst/>
                        <a:latin typeface="+mj-lt"/>
                        <a:ea typeface="Calibri"/>
                        <a:cs typeface="Times New Roman"/>
                      </a:endParaRPr>
                    </a:p>
                  </a:txBody>
                  <a:tcPr marL="68580" marR="68580" marT="0" marB="0" anchor="ctr"/>
                </a:tc>
                <a:tc hMerge="1">
                  <a:txBody>
                    <a:bodyPr/>
                    <a:lstStyle/>
                    <a:p>
                      <a:endParaRPr lang="es-CO"/>
                    </a:p>
                  </a:txBody>
                  <a:tcPr/>
                </a:tc>
                <a:tc>
                  <a:txBody>
                    <a:bodyPr/>
                    <a:lstStyle/>
                    <a:p>
                      <a:pPr algn="ctr">
                        <a:lnSpc>
                          <a:spcPct val="115000"/>
                        </a:lnSpc>
                        <a:spcAft>
                          <a:spcPts val="0"/>
                        </a:spcAft>
                      </a:pPr>
                      <a:r>
                        <a:rPr lang="es-CO" sz="1200" dirty="0">
                          <a:effectLst/>
                          <a:latin typeface="+mj-lt"/>
                        </a:rPr>
                        <a:t>$ 6.500.000</a:t>
                      </a:r>
                      <a:endParaRPr lang="es-CO" sz="1600" dirty="0">
                        <a:effectLst/>
                        <a:latin typeface="+mj-lt"/>
                        <a:ea typeface="Calibri"/>
                        <a:cs typeface="Times New Roman"/>
                      </a:endParaRPr>
                    </a:p>
                  </a:txBody>
                  <a:tcPr marL="68580" marR="68580" marT="0" marB="0" anchor="ctr"/>
                </a:tc>
                <a:extLst>
                  <a:ext uri="{0D108BD9-81ED-4DB2-BD59-A6C34878D82A}">
                    <a16:rowId xmlns:a16="http://schemas.microsoft.com/office/drawing/2014/main" xmlns="" val="10005"/>
                  </a:ext>
                </a:extLst>
              </a:tr>
            </a:tbl>
          </a:graphicData>
        </a:graphic>
      </p:graphicFrame>
      <p:graphicFrame>
        <p:nvGraphicFramePr>
          <p:cNvPr id="9" name="8 Tabla"/>
          <p:cNvGraphicFramePr>
            <a:graphicFrameLocks noGrp="1"/>
          </p:cNvGraphicFramePr>
          <p:nvPr>
            <p:extLst>
              <p:ext uri="{D42A27DB-BD31-4B8C-83A1-F6EECF244321}">
                <p14:modId xmlns:p14="http://schemas.microsoft.com/office/powerpoint/2010/main" val="796431013"/>
              </p:ext>
            </p:extLst>
          </p:nvPr>
        </p:nvGraphicFramePr>
        <p:xfrm>
          <a:off x="1475656" y="5517232"/>
          <a:ext cx="6264696" cy="175260"/>
        </p:xfrm>
        <a:graphic>
          <a:graphicData uri="http://schemas.openxmlformats.org/drawingml/2006/table">
            <a:tbl>
              <a:tblPr firstRow="1" firstCol="1" bandRow="1">
                <a:tableStyleId>{5A111915-BE36-4E01-A7E5-04B1672EAD32}</a:tableStyleId>
              </a:tblPr>
              <a:tblGrid>
                <a:gridCol w="3133067">
                  <a:extLst>
                    <a:ext uri="{9D8B030D-6E8A-4147-A177-3AD203B41FA5}">
                      <a16:colId xmlns:a16="http://schemas.microsoft.com/office/drawing/2014/main" xmlns="" val="20000"/>
                    </a:ext>
                  </a:extLst>
                </a:gridCol>
                <a:gridCol w="3131629">
                  <a:extLst>
                    <a:ext uri="{9D8B030D-6E8A-4147-A177-3AD203B41FA5}">
                      <a16:colId xmlns:a16="http://schemas.microsoft.com/office/drawing/2014/main" xmlns="" val="20001"/>
                    </a:ext>
                  </a:extLst>
                </a:gridCol>
              </a:tblGrid>
              <a:tr h="0">
                <a:tc>
                  <a:txBody>
                    <a:bodyPr/>
                    <a:lstStyle/>
                    <a:p>
                      <a:pPr algn="ctr">
                        <a:lnSpc>
                          <a:spcPct val="115000"/>
                        </a:lnSpc>
                        <a:spcAft>
                          <a:spcPts val="0"/>
                        </a:spcAft>
                      </a:pPr>
                      <a:r>
                        <a:rPr lang="es-CO" sz="1000" dirty="0">
                          <a:effectLst/>
                        </a:rPr>
                        <a:t>TOTAL GASTOS DEL PROYECTO</a:t>
                      </a:r>
                      <a:endParaRPr lang="es-CO" sz="11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s-CO" sz="1000" dirty="0">
                          <a:effectLst/>
                        </a:rPr>
                        <a:t>$   8.180.000</a:t>
                      </a:r>
                      <a:endParaRPr lang="es-CO" sz="1100" dirty="0">
                        <a:effectLst/>
                        <a:latin typeface="Calibri"/>
                        <a:ea typeface="Calibri"/>
                        <a:cs typeface="Times New Roman"/>
                      </a:endParaRPr>
                    </a:p>
                  </a:txBody>
                  <a:tcPr marL="68580" marR="68580" marT="0" marB="0"/>
                </a:tc>
                <a:extLst>
                  <a:ext uri="{0D108BD9-81ED-4DB2-BD59-A6C34878D82A}">
                    <a16:rowId xmlns:a16="http://schemas.microsoft.com/office/drawing/2014/main" xmlns="" val="10000"/>
                  </a:ext>
                </a:extLst>
              </a:tr>
            </a:tbl>
          </a:graphicData>
        </a:graphic>
      </p:graphicFrame>
      <p:sp>
        <p:nvSpPr>
          <p:cNvPr id="10" name="9 CuadroTexto"/>
          <p:cNvSpPr txBox="1"/>
          <p:nvPr/>
        </p:nvSpPr>
        <p:spPr>
          <a:xfrm>
            <a:off x="611560" y="168624"/>
            <a:ext cx="2664296" cy="369332"/>
          </a:xfrm>
          <a:prstGeom prst="rect">
            <a:avLst/>
          </a:prstGeom>
          <a:noFill/>
        </p:spPr>
        <p:txBody>
          <a:bodyPr wrap="square" rtlCol="0">
            <a:spAutoFit/>
          </a:bodyPr>
          <a:lstStyle/>
          <a:p>
            <a:r>
              <a:rPr lang="es-ES" b="1" dirty="0"/>
              <a:t>PRESUPUESTO Y GASTOS </a:t>
            </a:r>
            <a:endParaRPr lang="es-CO" dirty="0"/>
          </a:p>
        </p:txBody>
      </p:sp>
    </p:spTree>
    <p:extLst>
      <p:ext uri="{BB962C8B-B14F-4D97-AF65-F5344CB8AC3E}">
        <p14:creationId xmlns:p14="http://schemas.microsoft.com/office/powerpoint/2010/main" val="13602292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683568" y="404664"/>
            <a:ext cx="4010484" cy="5544616"/>
          </a:xfrm>
          <a:prstGeom prst="rect">
            <a:avLst/>
          </a:prstGeom>
        </p:spPr>
      </p:pic>
      <p:pic>
        <p:nvPicPr>
          <p:cNvPr id="3" name="Imagen 2"/>
          <p:cNvPicPr>
            <a:picLocks noChangeAspect="1"/>
          </p:cNvPicPr>
          <p:nvPr/>
        </p:nvPicPr>
        <p:blipFill>
          <a:blip r:embed="rId3"/>
          <a:stretch>
            <a:fillRect/>
          </a:stretch>
        </p:blipFill>
        <p:spPr>
          <a:xfrm>
            <a:off x="4694052" y="1412776"/>
            <a:ext cx="3622364" cy="2770749"/>
          </a:xfrm>
          <a:prstGeom prst="rect">
            <a:avLst/>
          </a:prstGeom>
        </p:spPr>
      </p:pic>
    </p:spTree>
    <p:extLst>
      <p:ext uri="{BB962C8B-B14F-4D97-AF65-F5344CB8AC3E}">
        <p14:creationId xmlns:p14="http://schemas.microsoft.com/office/powerpoint/2010/main" val="23863714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extLst>
              <p:ext uri="{D42A27DB-BD31-4B8C-83A1-F6EECF244321}">
                <p14:modId xmlns:p14="http://schemas.microsoft.com/office/powerpoint/2010/main" val="3466488115"/>
              </p:ext>
            </p:extLst>
          </p:nvPr>
        </p:nvGraphicFramePr>
        <p:xfrm>
          <a:off x="539552" y="178415"/>
          <a:ext cx="6984776" cy="6842645"/>
        </p:xfrm>
        <a:graphic>
          <a:graphicData uri="http://schemas.openxmlformats.org/drawingml/2006/table">
            <a:tbl>
              <a:tblPr firstRow="1" firstCol="1" bandRow="1">
                <a:tableStyleId>{5FD0F851-EC5A-4D38-B0AD-8093EC10F338}</a:tableStyleId>
              </a:tblPr>
              <a:tblGrid>
                <a:gridCol w="3230477">
                  <a:extLst>
                    <a:ext uri="{9D8B030D-6E8A-4147-A177-3AD203B41FA5}">
                      <a16:colId xmlns:a16="http://schemas.microsoft.com/office/drawing/2014/main" xmlns="" val="20000"/>
                    </a:ext>
                  </a:extLst>
                </a:gridCol>
                <a:gridCol w="3754299">
                  <a:extLst>
                    <a:ext uri="{9D8B030D-6E8A-4147-A177-3AD203B41FA5}">
                      <a16:colId xmlns:a16="http://schemas.microsoft.com/office/drawing/2014/main" xmlns="" val="20001"/>
                    </a:ext>
                  </a:extLst>
                </a:gridCol>
              </a:tblGrid>
              <a:tr h="540495">
                <a:tc gridSpan="2">
                  <a:txBody>
                    <a:bodyPr/>
                    <a:lstStyle/>
                    <a:p>
                      <a:pPr algn="l">
                        <a:lnSpc>
                          <a:spcPct val="115000"/>
                        </a:lnSpc>
                        <a:spcAft>
                          <a:spcPts val="0"/>
                        </a:spcAft>
                      </a:pPr>
                      <a:endParaRPr lang="es-CO" sz="600" dirty="0">
                        <a:effectLst/>
                      </a:endParaRPr>
                    </a:p>
                    <a:p>
                      <a:pPr algn="l">
                        <a:lnSpc>
                          <a:spcPct val="115000"/>
                        </a:lnSpc>
                        <a:spcAft>
                          <a:spcPts val="0"/>
                        </a:spcAft>
                      </a:pPr>
                      <a:r>
                        <a:rPr lang="es-CO" sz="1500" dirty="0">
                          <a:ln>
                            <a:noFill/>
                          </a:ln>
                          <a:effectLst>
                            <a:outerShdw blurRad="38100" dist="19050" dir="2700000" algn="tl">
                              <a:schemeClr val="dk1">
                                <a:alpha val="40000"/>
                              </a:schemeClr>
                            </a:outerShdw>
                          </a:effectLst>
                        </a:rPr>
                        <a:t>ENCUESTA DATA-MUNDO</a:t>
                      </a:r>
                      <a:endParaRPr lang="es-CO" sz="600" dirty="0">
                        <a:solidFill>
                          <a:srgbClr val="31849B"/>
                        </a:solidFill>
                        <a:effectLst/>
                        <a:latin typeface="Calibri"/>
                        <a:ea typeface="Calibri"/>
                        <a:cs typeface="Times New Roman"/>
                      </a:endParaRPr>
                    </a:p>
                  </a:txBody>
                  <a:tcPr marL="37935" marR="37935" marT="0" marB="0"/>
                </a:tc>
                <a:tc hMerge="1">
                  <a:txBody>
                    <a:bodyPr/>
                    <a:lstStyle/>
                    <a:p>
                      <a:endParaRPr lang="es-CO"/>
                    </a:p>
                  </a:txBody>
                  <a:tcPr/>
                </a:tc>
                <a:extLst>
                  <a:ext uri="{0D108BD9-81ED-4DB2-BD59-A6C34878D82A}">
                    <a16:rowId xmlns:a16="http://schemas.microsoft.com/office/drawing/2014/main" xmlns="" val="10000"/>
                  </a:ext>
                </a:extLst>
              </a:tr>
              <a:tr h="291850">
                <a:tc gridSpan="2">
                  <a:txBody>
                    <a:bodyPr/>
                    <a:lstStyle/>
                    <a:p>
                      <a:pPr algn="l">
                        <a:lnSpc>
                          <a:spcPct val="115000"/>
                        </a:lnSpc>
                        <a:spcAft>
                          <a:spcPts val="0"/>
                        </a:spcAft>
                      </a:pPr>
                      <a:r>
                        <a:rPr lang="es-ES" sz="600" dirty="0">
                          <a:effectLst/>
                        </a:rPr>
                        <a:t> </a:t>
                      </a:r>
                      <a:endParaRPr lang="es-CO" sz="600" dirty="0">
                        <a:effectLst/>
                      </a:endParaRPr>
                    </a:p>
                    <a:p>
                      <a:pPr marL="0" lvl="0" indent="0" algn="l">
                        <a:lnSpc>
                          <a:spcPct val="115000"/>
                        </a:lnSpc>
                        <a:spcAft>
                          <a:spcPts val="0"/>
                        </a:spcAft>
                        <a:buFont typeface="+mj-lt"/>
                        <a:buNone/>
                      </a:pPr>
                      <a:r>
                        <a:rPr lang="es-ES" sz="900" dirty="0">
                          <a:effectLst/>
                        </a:rPr>
                        <a:t>1. Nombre: David Alexander Rincón </a:t>
                      </a:r>
                      <a:endParaRPr lang="es-CO" sz="900" dirty="0">
                        <a:solidFill>
                          <a:srgbClr val="31849B"/>
                        </a:solidFill>
                        <a:effectLst/>
                        <a:latin typeface="Calibri"/>
                        <a:ea typeface="Calibri"/>
                        <a:cs typeface="Times New Roman"/>
                      </a:endParaRPr>
                    </a:p>
                  </a:txBody>
                  <a:tcPr marL="37935" marR="37935" marT="0" marB="0"/>
                </a:tc>
                <a:tc hMerge="1">
                  <a:txBody>
                    <a:bodyPr/>
                    <a:lstStyle/>
                    <a:p>
                      <a:endParaRPr lang="es-CO"/>
                    </a:p>
                  </a:txBody>
                  <a:tcPr/>
                </a:tc>
                <a:extLst>
                  <a:ext uri="{0D108BD9-81ED-4DB2-BD59-A6C34878D82A}">
                    <a16:rowId xmlns:a16="http://schemas.microsoft.com/office/drawing/2014/main" xmlns="" val="10001"/>
                  </a:ext>
                </a:extLst>
              </a:tr>
              <a:tr h="351493">
                <a:tc>
                  <a:txBody>
                    <a:bodyPr/>
                    <a:lstStyle/>
                    <a:p>
                      <a:pPr algn="l">
                        <a:lnSpc>
                          <a:spcPct val="115000"/>
                        </a:lnSpc>
                        <a:spcAft>
                          <a:spcPts val="0"/>
                        </a:spcAft>
                      </a:pPr>
                      <a:r>
                        <a:rPr lang="es-ES" sz="900" dirty="0">
                          <a:effectLst/>
                        </a:rPr>
                        <a:t> </a:t>
                      </a:r>
                      <a:endParaRPr lang="es-CO" sz="900" dirty="0">
                        <a:effectLst/>
                      </a:endParaRPr>
                    </a:p>
                    <a:p>
                      <a:pPr marL="0" lvl="0" indent="0" algn="l">
                        <a:lnSpc>
                          <a:spcPct val="115000"/>
                        </a:lnSpc>
                        <a:spcAft>
                          <a:spcPts val="0"/>
                        </a:spcAft>
                        <a:buFont typeface="+mj-lt"/>
                        <a:buNone/>
                      </a:pPr>
                      <a:r>
                        <a:rPr lang="es-ES" sz="900" dirty="0">
                          <a:effectLst/>
                        </a:rPr>
                        <a:t>2.</a:t>
                      </a:r>
                      <a:r>
                        <a:rPr lang="es-ES" sz="900" baseline="0" dirty="0">
                          <a:effectLst/>
                        </a:rPr>
                        <a:t> </a:t>
                      </a:r>
                      <a:r>
                        <a:rPr lang="es-ES" sz="900" dirty="0">
                          <a:effectLst/>
                        </a:rPr>
                        <a:t>ID: Cedula de ciudadanía</a:t>
                      </a:r>
                      <a:endParaRPr lang="es-CO" sz="900" dirty="0">
                        <a:solidFill>
                          <a:srgbClr val="31849B"/>
                        </a:solidFill>
                        <a:effectLst/>
                        <a:latin typeface="Calibri"/>
                        <a:ea typeface="Calibri"/>
                        <a:cs typeface="Times New Roman"/>
                      </a:endParaRPr>
                    </a:p>
                  </a:txBody>
                  <a:tcPr marL="37935" marR="37935" marT="0" marB="0"/>
                </a:tc>
                <a:tc>
                  <a:txBody>
                    <a:bodyPr/>
                    <a:lstStyle/>
                    <a:p>
                      <a:pPr marL="457200" algn="l">
                        <a:lnSpc>
                          <a:spcPct val="115000"/>
                        </a:lnSpc>
                        <a:spcAft>
                          <a:spcPts val="0"/>
                        </a:spcAft>
                      </a:pPr>
                      <a:r>
                        <a:rPr lang="es-ES" sz="600" b="1" dirty="0">
                          <a:effectLst/>
                        </a:rPr>
                        <a:t> </a:t>
                      </a:r>
                      <a:endParaRPr lang="es-CO" sz="600" b="1" dirty="0">
                        <a:effectLst/>
                      </a:endParaRPr>
                    </a:p>
                    <a:p>
                      <a:pPr marL="0" lvl="0" indent="0" algn="l">
                        <a:lnSpc>
                          <a:spcPct val="115000"/>
                        </a:lnSpc>
                        <a:spcAft>
                          <a:spcPts val="0"/>
                        </a:spcAft>
                        <a:buFont typeface="+mj-lt"/>
                        <a:buNone/>
                      </a:pPr>
                      <a:r>
                        <a:rPr lang="es-ES" sz="900" b="1" dirty="0">
                          <a:effectLst/>
                        </a:rPr>
                        <a:t>Numero de Identidad: 1.014.182.649</a:t>
                      </a:r>
                      <a:endParaRPr lang="es-CO" sz="900" b="1" dirty="0">
                        <a:solidFill>
                          <a:srgbClr val="31849B"/>
                        </a:solidFill>
                        <a:effectLst/>
                        <a:latin typeface="Calibri"/>
                        <a:ea typeface="Calibri"/>
                        <a:cs typeface="Times New Roman"/>
                      </a:endParaRPr>
                    </a:p>
                  </a:txBody>
                  <a:tcPr marL="37935" marR="37935" marT="0" marB="0"/>
                </a:tc>
                <a:extLst>
                  <a:ext uri="{0D108BD9-81ED-4DB2-BD59-A6C34878D82A}">
                    <a16:rowId xmlns:a16="http://schemas.microsoft.com/office/drawing/2014/main" xmlns="" val="10002"/>
                  </a:ext>
                </a:extLst>
              </a:tr>
              <a:tr h="468992">
                <a:tc>
                  <a:txBody>
                    <a:bodyPr/>
                    <a:lstStyle/>
                    <a:p>
                      <a:pPr algn="l">
                        <a:lnSpc>
                          <a:spcPct val="115000"/>
                        </a:lnSpc>
                        <a:spcAft>
                          <a:spcPts val="0"/>
                        </a:spcAft>
                      </a:pPr>
                      <a:r>
                        <a:rPr lang="es-ES" sz="900" dirty="0">
                          <a:effectLst/>
                        </a:rPr>
                        <a:t> </a:t>
                      </a:r>
                      <a:endParaRPr lang="es-CO" sz="900" dirty="0">
                        <a:effectLst/>
                      </a:endParaRPr>
                    </a:p>
                    <a:p>
                      <a:pPr marL="0" lvl="0" indent="0" algn="l">
                        <a:lnSpc>
                          <a:spcPct val="115000"/>
                        </a:lnSpc>
                        <a:spcAft>
                          <a:spcPts val="0"/>
                        </a:spcAft>
                        <a:buFont typeface="+mj-lt"/>
                        <a:buNone/>
                      </a:pPr>
                      <a:r>
                        <a:rPr lang="es-ES" sz="900" dirty="0">
                          <a:effectLst/>
                        </a:rPr>
                        <a:t>3. Lugar de residencia Zona Urbana</a:t>
                      </a:r>
                      <a:endParaRPr lang="es-CO" sz="900" dirty="0">
                        <a:solidFill>
                          <a:srgbClr val="31849B"/>
                        </a:solidFill>
                        <a:effectLst/>
                        <a:latin typeface="Calibri"/>
                        <a:ea typeface="Calibri"/>
                        <a:cs typeface="Times New Roman"/>
                      </a:endParaRPr>
                    </a:p>
                  </a:txBody>
                  <a:tcPr marL="37935" marR="37935" marT="0" marB="0"/>
                </a:tc>
                <a:tc>
                  <a:txBody>
                    <a:bodyPr/>
                    <a:lstStyle/>
                    <a:p>
                      <a:pPr marL="457200" algn="l">
                        <a:lnSpc>
                          <a:spcPct val="115000"/>
                        </a:lnSpc>
                        <a:spcAft>
                          <a:spcPts val="0"/>
                        </a:spcAft>
                      </a:pPr>
                      <a:r>
                        <a:rPr lang="es-ES" sz="600" b="1" dirty="0">
                          <a:effectLst/>
                        </a:rPr>
                        <a:t> </a:t>
                      </a:r>
                      <a:endParaRPr lang="es-CO" sz="600" b="1" dirty="0">
                        <a:effectLst/>
                      </a:endParaRPr>
                    </a:p>
                    <a:p>
                      <a:pPr marL="0" lvl="0" indent="0" algn="l">
                        <a:lnSpc>
                          <a:spcPct val="115000"/>
                        </a:lnSpc>
                        <a:spcAft>
                          <a:spcPts val="0"/>
                        </a:spcAft>
                        <a:buFont typeface="+mj-lt"/>
                        <a:buNone/>
                      </a:pPr>
                      <a:r>
                        <a:rPr lang="es-ES" sz="900" b="1" dirty="0">
                          <a:effectLst/>
                        </a:rPr>
                        <a:t>Localidad: Santa Fe</a:t>
                      </a:r>
                      <a:endParaRPr lang="es-CO" sz="900" b="1" dirty="0">
                        <a:effectLst/>
                      </a:endParaRPr>
                    </a:p>
                    <a:p>
                      <a:pPr marL="0" lvl="0" indent="0" algn="l">
                        <a:lnSpc>
                          <a:spcPct val="115000"/>
                        </a:lnSpc>
                        <a:spcAft>
                          <a:spcPts val="0"/>
                        </a:spcAft>
                        <a:buFont typeface="+mj-lt"/>
                        <a:buNone/>
                      </a:pPr>
                      <a:r>
                        <a:rPr lang="es-ES" sz="900" b="1" dirty="0">
                          <a:effectLst/>
                        </a:rPr>
                        <a:t>Barrio: Santa Inés</a:t>
                      </a:r>
                      <a:endParaRPr lang="es-CO" sz="900" b="1" dirty="0">
                        <a:solidFill>
                          <a:srgbClr val="31849B"/>
                        </a:solidFill>
                        <a:effectLst/>
                        <a:latin typeface="Calibri"/>
                        <a:ea typeface="Calibri"/>
                        <a:cs typeface="Times New Roman"/>
                      </a:endParaRPr>
                    </a:p>
                  </a:txBody>
                  <a:tcPr marL="37935" marR="37935" marT="0" marB="0"/>
                </a:tc>
                <a:extLst>
                  <a:ext uri="{0D108BD9-81ED-4DB2-BD59-A6C34878D82A}">
                    <a16:rowId xmlns:a16="http://schemas.microsoft.com/office/drawing/2014/main" xmlns="" val="10003"/>
                  </a:ext>
                </a:extLst>
              </a:tr>
              <a:tr h="442179">
                <a:tc gridSpan="2">
                  <a:txBody>
                    <a:bodyPr/>
                    <a:lstStyle/>
                    <a:p>
                      <a:pPr algn="l">
                        <a:lnSpc>
                          <a:spcPct val="115000"/>
                        </a:lnSpc>
                        <a:spcAft>
                          <a:spcPts val="0"/>
                        </a:spcAft>
                      </a:pPr>
                      <a:r>
                        <a:rPr lang="es-ES" sz="900" dirty="0">
                          <a:effectLst/>
                        </a:rPr>
                        <a:t> </a:t>
                      </a:r>
                      <a:endParaRPr lang="es-CO" sz="900" dirty="0">
                        <a:effectLst/>
                      </a:endParaRPr>
                    </a:p>
                    <a:p>
                      <a:pPr marL="0" lvl="0" indent="0" algn="l">
                        <a:lnSpc>
                          <a:spcPct val="115000"/>
                        </a:lnSpc>
                        <a:spcAft>
                          <a:spcPts val="0"/>
                        </a:spcAft>
                        <a:buFont typeface="+mj-lt"/>
                        <a:buNone/>
                      </a:pPr>
                      <a:r>
                        <a:rPr lang="es-ES" sz="900" dirty="0">
                          <a:effectLst/>
                        </a:rPr>
                        <a:t>4. ¿Cuál es su trabajo?: Actualmente me encuentro desempeñando labores en la bodega el madrugón el rebajón.</a:t>
                      </a:r>
                      <a:endParaRPr lang="es-CO" sz="900" dirty="0">
                        <a:solidFill>
                          <a:srgbClr val="31849B"/>
                        </a:solidFill>
                        <a:effectLst/>
                        <a:latin typeface="Calibri"/>
                        <a:ea typeface="Calibri"/>
                        <a:cs typeface="Times New Roman"/>
                      </a:endParaRPr>
                    </a:p>
                  </a:txBody>
                  <a:tcPr marL="37935" marR="37935" marT="0" marB="0"/>
                </a:tc>
                <a:tc hMerge="1">
                  <a:txBody>
                    <a:bodyPr/>
                    <a:lstStyle/>
                    <a:p>
                      <a:endParaRPr lang="es-CO"/>
                    </a:p>
                  </a:txBody>
                  <a:tcPr/>
                </a:tc>
                <a:extLst>
                  <a:ext uri="{0D108BD9-81ED-4DB2-BD59-A6C34878D82A}">
                    <a16:rowId xmlns:a16="http://schemas.microsoft.com/office/drawing/2014/main" xmlns="" val="10004"/>
                  </a:ext>
                </a:extLst>
              </a:tr>
              <a:tr h="592505">
                <a:tc gridSpan="2">
                  <a:txBody>
                    <a:bodyPr/>
                    <a:lstStyle/>
                    <a:p>
                      <a:pPr algn="l">
                        <a:lnSpc>
                          <a:spcPct val="115000"/>
                        </a:lnSpc>
                        <a:spcAft>
                          <a:spcPts val="0"/>
                        </a:spcAft>
                      </a:pPr>
                      <a:r>
                        <a:rPr lang="es-ES" sz="900" dirty="0">
                          <a:effectLst/>
                        </a:rPr>
                        <a:t> </a:t>
                      </a:r>
                      <a:endParaRPr lang="es-CO" sz="900" dirty="0">
                        <a:effectLst/>
                      </a:endParaRPr>
                    </a:p>
                    <a:p>
                      <a:pPr marL="0" lvl="0" indent="0" algn="l">
                        <a:lnSpc>
                          <a:spcPct val="115000"/>
                        </a:lnSpc>
                        <a:spcAft>
                          <a:spcPts val="0"/>
                        </a:spcAft>
                        <a:buFont typeface="+mj-lt"/>
                        <a:buNone/>
                      </a:pPr>
                      <a:r>
                        <a:rPr lang="es-ES" sz="900" dirty="0">
                          <a:effectLst/>
                        </a:rPr>
                        <a:t>5. ¿Cuántos puestos se encuentran arrendados actualmente?</a:t>
                      </a:r>
                      <a:r>
                        <a:rPr lang="es-CO" sz="900" baseline="0" dirty="0">
                          <a:effectLst/>
                        </a:rPr>
                        <a:t> </a:t>
                      </a:r>
                      <a:r>
                        <a:rPr lang="es-ES" sz="900" dirty="0">
                          <a:effectLst/>
                        </a:rPr>
                        <a:t>Exactamente hay 226 puestos arrendados por motivos de remodelación</a:t>
                      </a:r>
                      <a:endParaRPr lang="es-CO" sz="900" dirty="0">
                        <a:effectLst/>
                      </a:endParaRPr>
                    </a:p>
                    <a:p>
                      <a:pPr marL="457200" algn="l">
                        <a:lnSpc>
                          <a:spcPct val="115000"/>
                        </a:lnSpc>
                        <a:spcAft>
                          <a:spcPts val="0"/>
                        </a:spcAft>
                      </a:pPr>
                      <a:r>
                        <a:rPr lang="es-ES" sz="900" dirty="0">
                          <a:effectLst/>
                        </a:rPr>
                        <a:t> </a:t>
                      </a:r>
                      <a:endParaRPr lang="es-CO" sz="900" dirty="0">
                        <a:solidFill>
                          <a:srgbClr val="31849B"/>
                        </a:solidFill>
                        <a:effectLst/>
                        <a:latin typeface="Calibri"/>
                        <a:ea typeface="Calibri"/>
                        <a:cs typeface="Times New Roman"/>
                      </a:endParaRPr>
                    </a:p>
                  </a:txBody>
                  <a:tcPr marL="37935" marR="37935" marT="0" marB="0"/>
                </a:tc>
                <a:tc hMerge="1">
                  <a:txBody>
                    <a:bodyPr/>
                    <a:lstStyle/>
                    <a:p>
                      <a:endParaRPr lang="es-CO"/>
                    </a:p>
                  </a:txBody>
                  <a:tcPr/>
                </a:tc>
                <a:extLst>
                  <a:ext uri="{0D108BD9-81ED-4DB2-BD59-A6C34878D82A}">
                    <a16:rowId xmlns:a16="http://schemas.microsoft.com/office/drawing/2014/main" xmlns="" val="10005"/>
                  </a:ext>
                </a:extLst>
              </a:tr>
              <a:tr h="460958">
                <a:tc gridSpan="2">
                  <a:txBody>
                    <a:bodyPr/>
                    <a:lstStyle/>
                    <a:p>
                      <a:pPr algn="l">
                        <a:lnSpc>
                          <a:spcPct val="115000"/>
                        </a:lnSpc>
                        <a:spcAft>
                          <a:spcPts val="0"/>
                        </a:spcAft>
                      </a:pPr>
                      <a:r>
                        <a:rPr lang="es-ES" sz="900" dirty="0">
                          <a:effectLst/>
                        </a:rPr>
                        <a:t> </a:t>
                      </a:r>
                      <a:endParaRPr lang="es-CO" sz="900" dirty="0">
                        <a:effectLst/>
                      </a:endParaRPr>
                    </a:p>
                    <a:p>
                      <a:pPr marL="0" lvl="0" indent="0" algn="l">
                        <a:lnSpc>
                          <a:spcPct val="115000"/>
                        </a:lnSpc>
                        <a:spcAft>
                          <a:spcPts val="0"/>
                        </a:spcAft>
                        <a:buFont typeface="+mj-lt"/>
                        <a:buNone/>
                      </a:pPr>
                      <a:r>
                        <a:rPr lang="es-ES" sz="900" dirty="0">
                          <a:effectLst/>
                        </a:rPr>
                        <a:t>6. ¿Cada cuánto los arrendatarios deben efectuar los pagos del puesto?</a:t>
                      </a:r>
                      <a:r>
                        <a:rPr lang="es-CO" sz="900" baseline="0" dirty="0">
                          <a:effectLst/>
                        </a:rPr>
                        <a:t> </a:t>
                      </a:r>
                      <a:r>
                        <a:rPr lang="es-ES" sz="900" dirty="0">
                          <a:effectLst/>
                        </a:rPr>
                        <a:t>Los dueños de cada puesto deben efectuar el pago cada 29 días</a:t>
                      </a:r>
                      <a:endParaRPr lang="es-CO" sz="900" dirty="0">
                        <a:solidFill>
                          <a:srgbClr val="31849B"/>
                        </a:solidFill>
                        <a:effectLst/>
                        <a:latin typeface="Calibri"/>
                        <a:ea typeface="Calibri"/>
                        <a:cs typeface="Times New Roman"/>
                      </a:endParaRPr>
                    </a:p>
                  </a:txBody>
                  <a:tcPr marL="37935" marR="37935" marT="0" marB="0"/>
                </a:tc>
                <a:tc hMerge="1">
                  <a:txBody>
                    <a:bodyPr/>
                    <a:lstStyle/>
                    <a:p>
                      <a:endParaRPr lang="es-CO"/>
                    </a:p>
                  </a:txBody>
                  <a:tcPr/>
                </a:tc>
                <a:extLst>
                  <a:ext uri="{0D108BD9-81ED-4DB2-BD59-A6C34878D82A}">
                    <a16:rowId xmlns:a16="http://schemas.microsoft.com/office/drawing/2014/main" xmlns="" val="10006"/>
                  </a:ext>
                </a:extLst>
              </a:tr>
              <a:tr h="895803">
                <a:tc gridSpan="2">
                  <a:txBody>
                    <a:bodyPr/>
                    <a:lstStyle/>
                    <a:p>
                      <a:pPr algn="l">
                        <a:lnSpc>
                          <a:spcPct val="115000"/>
                        </a:lnSpc>
                        <a:spcAft>
                          <a:spcPts val="0"/>
                        </a:spcAft>
                      </a:pPr>
                      <a:r>
                        <a:rPr lang="es-ES" sz="900" dirty="0">
                          <a:effectLst/>
                        </a:rPr>
                        <a:t> </a:t>
                      </a:r>
                      <a:endParaRPr lang="es-CO" sz="900" dirty="0">
                        <a:effectLst/>
                      </a:endParaRPr>
                    </a:p>
                    <a:p>
                      <a:pPr marL="0" lvl="0" indent="0" algn="l">
                        <a:lnSpc>
                          <a:spcPct val="115000"/>
                        </a:lnSpc>
                        <a:spcAft>
                          <a:spcPts val="0"/>
                        </a:spcAft>
                        <a:buFont typeface="+mj-lt"/>
                        <a:buNone/>
                      </a:pPr>
                      <a:r>
                        <a:rPr lang="es-ES" sz="900" dirty="0">
                          <a:effectLst/>
                        </a:rPr>
                        <a:t>7. ¿Cómo manejan la contabilidad de estos pagos?</a:t>
                      </a:r>
                      <a:r>
                        <a:rPr lang="es-CO" sz="900" baseline="0" dirty="0">
                          <a:effectLst/>
                        </a:rPr>
                        <a:t> </a:t>
                      </a:r>
                      <a:r>
                        <a:rPr lang="es-ES" sz="900" dirty="0">
                          <a:effectLst/>
                        </a:rPr>
                        <a:t>Los pagos de los puestos se llevan en unas tablas que se hacen a mano en una A-Z</a:t>
                      </a:r>
                      <a:endParaRPr lang="es-CO" sz="900" dirty="0">
                        <a:effectLst/>
                      </a:endParaRPr>
                    </a:p>
                    <a:p>
                      <a:pPr marL="457200" algn="l">
                        <a:lnSpc>
                          <a:spcPct val="115000"/>
                        </a:lnSpc>
                        <a:spcAft>
                          <a:spcPts val="0"/>
                        </a:spcAft>
                      </a:pPr>
                      <a:r>
                        <a:rPr lang="es-ES" sz="900" dirty="0">
                          <a:effectLst/>
                        </a:rPr>
                        <a:t> </a:t>
                      </a:r>
                      <a:endParaRPr lang="es-CO" sz="900" dirty="0">
                        <a:effectLst/>
                      </a:endParaRPr>
                    </a:p>
                    <a:p>
                      <a:pPr marL="0" lvl="0" indent="0" algn="l">
                        <a:lnSpc>
                          <a:spcPct val="115000"/>
                        </a:lnSpc>
                        <a:spcAft>
                          <a:spcPts val="0"/>
                        </a:spcAft>
                        <a:buFont typeface="+mj-lt"/>
                        <a:buNone/>
                      </a:pPr>
                      <a:r>
                        <a:rPr lang="es-ES" sz="900" dirty="0">
                          <a:effectLst/>
                        </a:rPr>
                        <a:t>8. ¿Usted sabe con exactitud o tiene registrados los datos de cada arrendatario además del número de puesto asignado?</a:t>
                      </a:r>
                    </a:p>
                    <a:p>
                      <a:pPr marL="0" lvl="0" indent="0" algn="l">
                        <a:lnSpc>
                          <a:spcPct val="115000"/>
                        </a:lnSpc>
                        <a:spcAft>
                          <a:spcPts val="0"/>
                        </a:spcAft>
                        <a:buFont typeface="+mj-lt"/>
                        <a:buNone/>
                      </a:pPr>
                      <a:r>
                        <a:rPr lang="es-ES" sz="900" b="1" dirty="0">
                          <a:solidFill>
                            <a:srgbClr val="31849B"/>
                          </a:solidFill>
                          <a:effectLst/>
                          <a:latin typeface="Calibri"/>
                          <a:ea typeface="Calibri"/>
                          <a:cs typeface="Times New Roman"/>
                        </a:rPr>
                        <a:t>NO                                                   </a:t>
                      </a:r>
                      <a:r>
                        <a:rPr lang="es-ES" sz="900" b="1" dirty="0">
                          <a:solidFill>
                            <a:schemeClr val="tx1"/>
                          </a:solidFill>
                          <a:effectLst/>
                          <a:latin typeface="Calibri"/>
                          <a:ea typeface="Calibri"/>
                          <a:cs typeface="Times New Roman"/>
                        </a:rPr>
                        <a:t> SI   </a:t>
                      </a:r>
                      <a:endParaRPr lang="es-CO" sz="900" b="1" dirty="0">
                        <a:solidFill>
                          <a:schemeClr val="tx1"/>
                        </a:solidFill>
                        <a:effectLst/>
                        <a:latin typeface="Calibri"/>
                        <a:ea typeface="Calibri"/>
                        <a:cs typeface="Times New Roman"/>
                      </a:endParaRPr>
                    </a:p>
                  </a:txBody>
                  <a:tcPr marL="37935" marR="37935" marT="0" marB="0"/>
                </a:tc>
                <a:tc hMerge="1">
                  <a:txBody>
                    <a:bodyPr/>
                    <a:lstStyle/>
                    <a:p>
                      <a:endParaRPr lang="es-CO"/>
                    </a:p>
                  </a:txBody>
                  <a:tcPr/>
                </a:tc>
                <a:extLst>
                  <a:ext uri="{0D108BD9-81ED-4DB2-BD59-A6C34878D82A}">
                    <a16:rowId xmlns:a16="http://schemas.microsoft.com/office/drawing/2014/main" xmlns="" val="10007"/>
                  </a:ext>
                </a:extLst>
              </a:tr>
              <a:tr h="2697094">
                <a:tc gridSpan="2">
                  <a:txBody>
                    <a:bodyPr/>
                    <a:lstStyle/>
                    <a:p>
                      <a:pPr algn="l">
                        <a:lnSpc>
                          <a:spcPct val="115000"/>
                        </a:lnSpc>
                        <a:spcAft>
                          <a:spcPts val="0"/>
                        </a:spcAft>
                      </a:pPr>
                      <a:r>
                        <a:rPr lang="es-ES" sz="900" dirty="0">
                          <a:effectLst/>
                        </a:rPr>
                        <a:t> 9. ¿Qué le parecería la idea de tener o adquirir un programa web que almacene toda esta información y además lleve una contabilidad de los pagos efectuados de cada arrendatario?</a:t>
                      </a:r>
                      <a:r>
                        <a:rPr lang="es-CO" sz="900" baseline="0" dirty="0">
                          <a:effectLst/>
                        </a:rPr>
                        <a:t>  </a:t>
                      </a:r>
                      <a:r>
                        <a:rPr lang="es-ES" sz="900" dirty="0">
                          <a:effectLst/>
                        </a:rPr>
                        <a:t>Me parecería excelente ya que en la bodega hemos tenido una serie de inconvenientes por el pago de los puestos de los arrendatarios y nosotros debemos sacar plata de nuestros bolsillos para completar lo que nos pide la administración y a veces nos vemos muy afectados económicamente y también los arrendatarios se ven inconformes por estas pérdidas.</a:t>
                      </a:r>
                      <a:endParaRPr lang="es-CO" sz="900" dirty="0">
                        <a:effectLst/>
                      </a:endParaRPr>
                    </a:p>
                    <a:p>
                      <a:pPr algn="l">
                        <a:lnSpc>
                          <a:spcPct val="115000"/>
                        </a:lnSpc>
                        <a:spcAft>
                          <a:spcPts val="0"/>
                        </a:spcAft>
                      </a:pPr>
                      <a:r>
                        <a:rPr lang="es-ES" sz="900" dirty="0">
                          <a:effectLst/>
                        </a:rPr>
                        <a:t> </a:t>
                      </a:r>
                      <a:endParaRPr lang="es-CO" sz="900" dirty="0">
                        <a:effectLst/>
                      </a:endParaRPr>
                    </a:p>
                    <a:p>
                      <a:pPr marL="0" lvl="0" indent="0" algn="l">
                        <a:lnSpc>
                          <a:spcPct val="115000"/>
                        </a:lnSpc>
                        <a:spcAft>
                          <a:spcPts val="0"/>
                        </a:spcAft>
                        <a:buFont typeface="+mj-lt"/>
                        <a:buNone/>
                      </a:pPr>
                      <a:r>
                        <a:rPr lang="es-ES" sz="900" dirty="0">
                          <a:effectLst/>
                        </a:rPr>
                        <a:t>10. ¿Estaría dispuesto a pagar por este programa web? 	</a:t>
                      </a:r>
                    </a:p>
                    <a:p>
                      <a:pPr marL="0" lvl="0" indent="0" algn="l">
                        <a:lnSpc>
                          <a:spcPct val="115000"/>
                        </a:lnSpc>
                        <a:spcAft>
                          <a:spcPts val="0"/>
                        </a:spcAft>
                        <a:buFont typeface="+mj-lt"/>
                        <a:buNone/>
                      </a:pPr>
                      <a:r>
                        <a:rPr lang="es-ES" sz="900" dirty="0">
                          <a:effectLst/>
                        </a:rPr>
                        <a:t>NO</a:t>
                      </a:r>
                      <a:r>
                        <a:rPr lang="es-ES" sz="900" baseline="0" dirty="0">
                          <a:effectLst/>
                        </a:rPr>
                        <a:t>                                                     SI </a:t>
                      </a:r>
                      <a:endParaRPr lang="es-CO" sz="900" dirty="0">
                        <a:effectLst/>
                      </a:endParaRPr>
                    </a:p>
                    <a:p>
                      <a:pPr marL="0" lvl="0" indent="0" algn="l">
                        <a:lnSpc>
                          <a:spcPct val="115000"/>
                        </a:lnSpc>
                        <a:spcAft>
                          <a:spcPts val="0"/>
                        </a:spcAft>
                        <a:buFont typeface="+mj-lt"/>
                        <a:buNone/>
                      </a:pPr>
                      <a:endParaRPr lang="es-ES" sz="900" dirty="0">
                        <a:effectLst/>
                      </a:endParaRPr>
                    </a:p>
                    <a:p>
                      <a:pPr marL="0" lvl="0" indent="0" algn="l">
                        <a:lnSpc>
                          <a:spcPct val="115000"/>
                        </a:lnSpc>
                        <a:spcAft>
                          <a:spcPts val="0"/>
                        </a:spcAft>
                        <a:buFont typeface="+mj-lt"/>
                        <a:buNone/>
                      </a:pPr>
                      <a:r>
                        <a:rPr lang="es-ES" sz="900" dirty="0">
                          <a:effectLst/>
                        </a:rPr>
                        <a:t>11. ¿Tiene algún consejo para este programa web?</a:t>
                      </a:r>
                      <a:r>
                        <a:rPr lang="es-CO" sz="900" baseline="0" dirty="0">
                          <a:effectLst/>
                        </a:rPr>
                        <a:t>  </a:t>
                      </a:r>
                      <a:r>
                        <a:rPr lang="es-ES" sz="900" dirty="0">
                          <a:effectLst/>
                        </a:rPr>
                        <a:t>Como consejo pues diría que no aumenten mucho el valor del programa, además que tengan mucho cuidado al realizarlo ya que cualquier error contable sería un enorme problema para nosotros los trabajadores pero la idea es bueno y espero logren realizarla.</a:t>
                      </a:r>
                    </a:p>
                    <a:p>
                      <a:pPr marL="457200" algn="l">
                        <a:lnSpc>
                          <a:spcPct val="115000"/>
                        </a:lnSpc>
                        <a:spcAft>
                          <a:spcPts val="0"/>
                        </a:spcAft>
                        <a:tabLst>
                          <a:tab pos="1009650" algn="l"/>
                        </a:tabLst>
                      </a:pPr>
                      <a:endParaRPr lang="es-CO" sz="900" dirty="0">
                        <a:solidFill>
                          <a:srgbClr val="31849B"/>
                        </a:solidFill>
                        <a:effectLst/>
                        <a:latin typeface="Calibri"/>
                        <a:ea typeface="Calibri"/>
                        <a:cs typeface="Times New Roman"/>
                      </a:endParaRPr>
                    </a:p>
                  </a:txBody>
                  <a:tcPr marL="37935" marR="37935" marT="0" marB="0"/>
                </a:tc>
                <a:tc hMerge="1">
                  <a:txBody>
                    <a:bodyPr/>
                    <a:lstStyle/>
                    <a:p>
                      <a:endParaRPr lang="es-CO"/>
                    </a:p>
                  </a:txBody>
                  <a:tcPr/>
                </a:tc>
                <a:extLst>
                  <a:ext uri="{0D108BD9-81ED-4DB2-BD59-A6C34878D82A}">
                    <a16:rowId xmlns:a16="http://schemas.microsoft.com/office/drawing/2014/main" xmlns="" val="10008"/>
                  </a:ext>
                </a:extLst>
              </a:tr>
            </a:tbl>
          </a:graphicData>
        </a:graphic>
      </p:graphicFrame>
      <p:sp>
        <p:nvSpPr>
          <p:cNvPr id="5" name="Cuadro de texto 4"/>
          <p:cNvSpPr txBox="1">
            <a:spLocks noChangeArrowheads="1"/>
          </p:cNvSpPr>
          <p:nvPr/>
        </p:nvSpPr>
        <p:spPr bwMode="auto">
          <a:xfrm>
            <a:off x="3563888" y="256674"/>
            <a:ext cx="4506913"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altLang="es-CO" sz="1800" b="0" i="0" u="none" strike="noStrike" cap="none" normalizeH="0" baseline="0">
              <a:ln>
                <a:noFill/>
              </a:ln>
              <a:solidFill>
                <a:schemeClr val="tx1"/>
              </a:solidFill>
              <a:effectLst/>
              <a:latin typeface="Arial" pitchFamily="34" charset="0"/>
              <a:cs typeface="Arial" pitchFamily="34" charset="0"/>
            </a:endParaRPr>
          </a:p>
        </p:txBody>
      </p:sp>
      <p:sp>
        <p:nvSpPr>
          <p:cNvPr id="6" name="5 Elipse"/>
          <p:cNvSpPr/>
          <p:nvPr/>
        </p:nvSpPr>
        <p:spPr>
          <a:xfrm>
            <a:off x="863588" y="4200062"/>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7" name="6 Elipse"/>
          <p:cNvSpPr/>
          <p:nvPr/>
        </p:nvSpPr>
        <p:spPr>
          <a:xfrm>
            <a:off x="2253924" y="4200062"/>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8 Elipse"/>
          <p:cNvSpPr/>
          <p:nvPr/>
        </p:nvSpPr>
        <p:spPr>
          <a:xfrm>
            <a:off x="840072" y="5538553"/>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9 Elipse"/>
          <p:cNvSpPr/>
          <p:nvPr/>
        </p:nvSpPr>
        <p:spPr>
          <a:xfrm>
            <a:off x="2987824" y="5540660"/>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2006073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683568" y="476672"/>
            <a:ext cx="1253869" cy="369332"/>
          </a:xfrm>
          <a:prstGeom prst="rect">
            <a:avLst/>
          </a:prstGeom>
        </p:spPr>
        <p:txBody>
          <a:bodyPr wrap="none">
            <a:spAutoFit/>
          </a:bodyPr>
          <a:lstStyle/>
          <a:p>
            <a:r>
              <a:rPr lang="es-ES" b="1" dirty="0"/>
              <a:t>ANALISIS </a:t>
            </a:r>
            <a:endParaRPr lang="es-CO"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618" y="866281"/>
            <a:ext cx="7646782" cy="27067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618" y="3789040"/>
            <a:ext cx="7646782" cy="2880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327054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924" y="188640"/>
            <a:ext cx="7488832" cy="31683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3573016"/>
            <a:ext cx="7488832" cy="3096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849684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 de texto 4"/>
          <p:cNvSpPr txBox="1">
            <a:spLocks noChangeArrowheads="1"/>
          </p:cNvSpPr>
          <p:nvPr/>
        </p:nvSpPr>
        <p:spPr bwMode="auto">
          <a:xfrm>
            <a:off x="3563888" y="256674"/>
            <a:ext cx="4506913"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altLang="es-CO"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2" name="1 Tabla"/>
          <p:cNvGraphicFramePr>
            <a:graphicFrameLocks noGrp="1"/>
          </p:cNvGraphicFramePr>
          <p:nvPr>
            <p:extLst>
              <p:ext uri="{D42A27DB-BD31-4B8C-83A1-F6EECF244321}">
                <p14:modId xmlns:p14="http://schemas.microsoft.com/office/powerpoint/2010/main" val="1196675128"/>
              </p:ext>
            </p:extLst>
          </p:nvPr>
        </p:nvGraphicFramePr>
        <p:xfrm>
          <a:off x="2531980" y="404665"/>
          <a:ext cx="4776323" cy="6291811"/>
        </p:xfrm>
        <a:graphic>
          <a:graphicData uri="http://schemas.openxmlformats.org/drawingml/2006/table">
            <a:tbl>
              <a:tblPr firstRow="1" firstCol="1" lastRow="1" lastCol="1" bandRow="1" bandCol="1">
                <a:tableStyleId>{69012ECD-51FC-41F1-AA8D-1B2483CD663E}</a:tableStyleId>
              </a:tblPr>
              <a:tblGrid>
                <a:gridCol w="456773">
                  <a:extLst>
                    <a:ext uri="{9D8B030D-6E8A-4147-A177-3AD203B41FA5}">
                      <a16:colId xmlns:a16="http://schemas.microsoft.com/office/drawing/2014/main" xmlns="" val="20000"/>
                    </a:ext>
                  </a:extLst>
                </a:gridCol>
                <a:gridCol w="2727264">
                  <a:extLst>
                    <a:ext uri="{9D8B030D-6E8A-4147-A177-3AD203B41FA5}">
                      <a16:colId xmlns:a16="http://schemas.microsoft.com/office/drawing/2014/main" xmlns="" val="20001"/>
                    </a:ext>
                  </a:extLst>
                </a:gridCol>
                <a:gridCol w="1592286">
                  <a:extLst>
                    <a:ext uri="{9D8B030D-6E8A-4147-A177-3AD203B41FA5}">
                      <a16:colId xmlns:a16="http://schemas.microsoft.com/office/drawing/2014/main" xmlns="" val="20002"/>
                    </a:ext>
                  </a:extLst>
                </a:gridCol>
              </a:tblGrid>
              <a:tr h="714540">
                <a:tc>
                  <a:txBody>
                    <a:bodyPr/>
                    <a:lstStyle/>
                    <a:p>
                      <a:pPr algn="ctr">
                        <a:lnSpc>
                          <a:spcPct val="115000"/>
                        </a:lnSpc>
                        <a:spcAft>
                          <a:spcPts val="1000"/>
                        </a:spcAft>
                      </a:pPr>
                      <a:r>
                        <a:rPr lang="es-ES" sz="1000" dirty="0">
                          <a:effectLst/>
                        </a:rPr>
                        <a:t>#Ref.</a:t>
                      </a:r>
                      <a:endParaRPr lang="es-CO" sz="1050" dirty="0">
                        <a:effectLst/>
                        <a:latin typeface="Calibri"/>
                        <a:ea typeface="Calibri"/>
                        <a:cs typeface="Times New Roman"/>
                      </a:endParaRPr>
                    </a:p>
                  </a:txBody>
                  <a:tcPr marL="49344" marR="49344" marT="0" marB="0" anchor="ctr"/>
                </a:tc>
                <a:tc>
                  <a:txBody>
                    <a:bodyPr/>
                    <a:lstStyle/>
                    <a:p>
                      <a:pPr algn="ctr">
                        <a:lnSpc>
                          <a:spcPct val="115000"/>
                        </a:lnSpc>
                        <a:spcAft>
                          <a:spcPts val="1000"/>
                        </a:spcAft>
                      </a:pPr>
                      <a:r>
                        <a:rPr lang="es-ES" sz="1000" dirty="0">
                          <a:effectLst/>
                        </a:rPr>
                        <a:t>Descripción</a:t>
                      </a:r>
                      <a:endParaRPr lang="es-CO" sz="1050" dirty="0">
                        <a:effectLst/>
                        <a:latin typeface="Calibri"/>
                        <a:ea typeface="Calibri"/>
                        <a:cs typeface="Times New Roman"/>
                      </a:endParaRPr>
                    </a:p>
                  </a:txBody>
                  <a:tcPr marL="49344" marR="49344" marT="0" marB="0" anchor="ctr"/>
                </a:tc>
                <a:tc>
                  <a:txBody>
                    <a:bodyPr/>
                    <a:lstStyle/>
                    <a:p>
                      <a:pPr algn="ctr">
                        <a:lnSpc>
                          <a:spcPct val="100000"/>
                        </a:lnSpc>
                        <a:spcAft>
                          <a:spcPts val="1000"/>
                        </a:spcAft>
                      </a:pPr>
                      <a:r>
                        <a:rPr lang="es-ES" sz="1000" dirty="0">
                          <a:effectLst/>
                        </a:rPr>
                        <a:t>Tipo</a:t>
                      </a:r>
                    </a:p>
                    <a:p>
                      <a:pPr algn="ctr">
                        <a:lnSpc>
                          <a:spcPct val="100000"/>
                        </a:lnSpc>
                        <a:spcAft>
                          <a:spcPts val="1000"/>
                        </a:spcAft>
                      </a:pPr>
                      <a:r>
                        <a:rPr lang="es-ES" sz="1000" dirty="0">
                          <a:effectLst/>
                        </a:rPr>
                        <a:t>(Obligatorio, Opcional, superfluo)</a:t>
                      </a:r>
                      <a:endParaRPr lang="es-CO" sz="1050" dirty="0">
                        <a:effectLst/>
                        <a:latin typeface="Calibri"/>
                        <a:ea typeface="Calibri"/>
                        <a:cs typeface="Times New Roman"/>
                      </a:endParaRPr>
                    </a:p>
                  </a:txBody>
                  <a:tcPr marL="49344" marR="49344" marT="0" marB="0" anchor="ctr"/>
                </a:tc>
                <a:extLst>
                  <a:ext uri="{0D108BD9-81ED-4DB2-BD59-A6C34878D82A}">
                    <a16:rowId xmlns:a16="http://schemas.microsoft.com/office/drawing/2014/main" xmlns="" val="10000"/>
                  </a:ext>
                </a:extLst>
              </a:tr>
              <a:tr h="728919">
                <a:tc>
                  <a:txBody>
                    <a:bodyPr/>
                    <a:lstStyle/>
                    <a:p>
                      <a:pPr algn="ctr">
                        <a:lnSpc>
                          <a:spcPct val="115000"/>
                        </a:lnSpc>
                        <a:spcAft>
                          <a:spcPts val="1000"/>
                        </a:spcAft>
                      </a:pPr>
                      <a:r>
                        <a:rPr lang="es-ES" sz="1000">
                          <a:effectLst/>
                        </a:rPr>
                        <a:t>1</a:t>
                      </a:r>
                      <a:endParaRPr lang="es-CO" sz="1050">
                        <a:effectLst/>
                        <a:latin typeface="Calibri"/>
                        <a:ea typeface="Calibri"/>
                        <a:cs typeface="Times New Roman"/>
                      </a:endParaRPr>
                    </a:p>
                  </a:txBody>
                  <a:tcPr marL="49344" marR="49344" marT="0" marB="0" anchor="ctr"/>
                </a:tc>
                <a:tc>
                  <a:txBody>
                    <a:bodyPr/>
                    <a:lstStyle/>
                    <a:p>
                      <a:pPr algn="ctr">
                        <a:lnSpc>
                          <a:spcPct val="115000"/>
                        </a:lnSpc>
                        <a:spcAft>
                          <a:spcPts val="1000"/>
                        </a:spcAft>
                      </a:pPr>
                      <a:r>
                        <a:rPr lang="es-ES" sz="1000" dirty="0">
                          <a:effectLst/>
                        </a:rPr>
                        <a:t> </a:t>
                      </a:r>
                      <a:endParaRPr lang="es-CO" sz="1050" dirty="0">
                        <a:effectLst/>
                      </a:endParaRPr>
                    </a:p>
                    <a:p>
                      <a:pPr algn="ctr">
                        <a:lnSpc>
                          <a:spcPct val="115000"/>
                        </a:lnSpc>
                        <a:spcAft>
                          <a:spcPts val="1000"/>
                        </a:spcAft>
                      </a:pPr>
                      <a:r>
                        <a:rPr lang="es-ES" sz="1000" dirty="0">
                          <a:effectLst/>
                        </a:rPr>
                        <a:t>El sistema debe almacenar los datos personales de los arrendatarios: nombre, apellido, entre otros.</a:t>
                      </a:r>
                      <a:endParaRPr lang="es-CO" sz="1050" dirty="0">
                        <a:effectLst/>
                        <a:latin typeface="Calibri"/>
                        <a:ea typeface="Calibri"/>
                        <a:cs typeface="Times New Roman"/>
                      </a:endParaRPr>
                    </a:p>
                  </a:txBody>
                  <a:tcPr marL="49344" marR="49344" marT="0" marB="0" anchor="ctr"/>
                </a:tc>
                <a:tc>
                  <a:txBody>
                    <a:bodyPr/>
                    <a:lstStyle/>
                    <a:p>
                      <a:pPr algn="ctr">
                        <a:lnSpc>
                          <a:spcPct val="115000"/>
                        </a:lnSpc>
                        <a:spcAft>
                          <a:spcPts val="1000"/>
                        </a:spcAft>
                      </a:pPr>
                      <a:r>
                        <a:rPr lang="es-ES" sz="1000">
                          <a:effectLst/>
                        </a:rPr>
                        <a:t>Obligatorio</a:t>
                      </a:r>
                      <a:endParaRPr lang="es-CO" sz="1050">
                        <a:effectLst/>
                        <a:latin typeface="Calibri"/>
                        <a:ea typeface="Calibri"/>
                        <a:cs typeface="Times New Roman"/>
                      </a:endParaRPr>
                    </a:p>
                  </a:txBody>
                  <a:tcPr marL="49344" marR="49344" marT="0" marB="0" anchor="ctr"/>
                </a:tc>
                <a:extLst>
                  <a:ext uri="{0D108BD9-81ED-4DB2-BD59-A6C34878D82A}">
                    <a16:rowId xmlns:a16="http://schemas.microsoft.com/office/drawing/2014/main" xmlns="" val="10001"/>
                  </a:ext>
                </a:extLst>
              </a:tr>
              <a:tr h="833319">
                <a:tc>
                  <a:txBody>
                    <a:bodyPr/>
                    <a:lstStyle/>
                    <a:p>
                      <a:pPr algn="ctr">
                        <a:lnSpc>
                          <a:spcPct val="115000"/>
                        </a:lnSpc>
                        <a:spcAft>
                          <a:spcPts val="1000"/>
                        </a:spcAft>
                      </a:pPr>
                      <a:r>
                        <a:rPr lang="es-ES" sz="1000">
                          <a:effectLst/>
                        </a:rPr>
                        <a:t>2</a:t>
                      </a:r>
                      <a:endParaRPr lang="es-CO" sz="1050">
                        <a:effectLst/>
                        <a:latin typeface="Calibri"/>
                        <a:ea typeface="Calibri"/>
                        <a:cs typeface="Times New Roman"/>
                      </a:endParaRPr>
                    </a:p>
                  </a:txBody>
                  <a:tcPr marL="49344" marR="49344" marT="0" marB="0" anchor="ctr"/>
                </a:tc>
                <a:tc>
                  <a:txBody>
                    <a:bodyPr/>
                    <a:lstStyle/>
                    <a:p>
                      <a:pPr algn="ctr">
                        <a:lnSpc>
                          <a:spcPts val="1385"/>
                        </a:lnSpc>
                        <a:spcAft>
                          <a:spcPts val="300"/>
                        </a:spcAft>
                      </a:pPr>
                      <a:r>
                        <a:rPr lang="es-ES" sz="1000" dirty="0">
                          <a:effectLst/>
                        </a:rPr>
                        <a:t>El sistema debe llevar un total de pagos que han efectuado los arrendatarios. </a:t>
                      </a:r>
                      <a:endParaRPr lang="es-CO" sz="1050" dirty="0">
                        <a:effectLst/>
                        <a:latin typeface="Calibri"/>
                        <a:ea typeface="Calibri"/>
                        <a:cs typeface="Times New Roman"/>
                      </a:endParaRPr>
                    </a:p>
                  </a:txBody>
                  <a:tcPr marL="49344" marR="49344" marT="0" marB="0" anchor="ctr"/>
                </a:tc>
                <a:tc>
                  <a:txBody>
                    <a:bodyPr/>
                    <a:lstStyle/>
                    <a:p>
                      <a:pPr algn="ctr">
                        <a:lnSpc>
                          <a:spcPct val="115000"/>
                        </a:lnSpc>
                        <a:spcAft>
                          <a:spcPts val="1000"/>
                        </a:spcAft>
                      </a:pPr>
                      <a:r>
                        <a:rPr lang="es-ES" sz="1000">
                          <a:effectLst/>
                        </a:rPr>
                        <a:t>Obligatorio</a:t>
                      </a:r>
                      <a:endParaRPr lang="es-CO" sz="1050">
                        <a:effectLst/>
                        <a:latin typeface="Calibri"/>
                        <a:ea typeface="Calibri"/>
                        <a:cs typeface="Times New Roman"/>
                      </a:endParaRPr>
                    </a:p>
                  </a:txBody>
                  <a:tcPr marL="49344" marR="49344" marT="0" marB="0" anchor="ctr"/>
                </a:tc>
                <a:extLst>
                  <a:ext uri="{0D108BD9-81ED-4DB2-BD59-A6C34878D82A}">
                    <a16:rowId xmlns:a16="http://schemas.microsoft.com/office/drawing/2014/main" xmlns="" val="10002"/>
                  </a:ext>
                </a:extLst>
              </a:tr>
              <a:tr h="978978">
                <a:tc>
                  <a:txBody>
                    <a:bodyPr/>
                    <a:lstStyle/>
                    <a:p>
                      <a:pPr algn="ctr">
                        <a:lnSpc>
                          <a:spcPct val="115000"/>
                        </a:lnSpc>
                        <a:spcAft>
                          <a:spcPts val="1000"/>
                        </a:spcAft>
                      </a:pPr>
                      <a:r>
                        <a:rPr lang="es-ES" sz="1000">
                          <a:effectLst/>
                        </a:rPr>
                        <a:t>3</a:t>
                      </a:r>
                      <a:endParaRPr lang="es-CO" sz="1050">
                        <a:effectLst/>
                        <a:latin typeface="Calibri"/>
                        <a:ea typeface="Calibri"/>
                        <a:cs typeface="Times New Roman"/>
                      </a:endParaRPr>
                    </a:p>
                  </a:txBody>
                  <a:tcPr marL="49344" marR="49344" marT="0" marB="0" anchor="ctr"/>
                </a:tc>
                <a:tc>
                  <a:txBody>
                    <a:bodyPr/>
                    <a:lstStyle/>
                    <a:p>
                      <a:pPr algn="ctr">
                        <a:lnSpc>
                          <a:spcPct val="115000"/>
                        </a:lnSpc>
                        <a:spcAft>
                          <a:spcPts val="1000"/>
                        </a:spcAft>
                      </a:pPr>
                      <a:r>
                        <a:rPr lang="es-ES" sz="1000" dirty="0">
                          <a:effectLst/>
                        </a:rPr>
                        <a:t>El sistema debe mostrar cuales son los inmuebles disponibles y los no disponibles.  </a:t>
                      </a:r>
                      <a:endParaRPr lang="es-CO" sz="1050" dirty="0">
                        <a:effectLst/>
                        <a:latin typeface="Calibri"/>
                        <a:ea typeface="Calibri"/>
                        <a:cs typeface="Times New Roman"/>
                      </a:endParaRPr>
                    </a:p>
                  </a:txBody>
                  <a:tcPr marL="49344" marR="49344" marT="0" marB="0" anchor="ctr"/>
                </a:tc>
                <a:tc>
                  <a:txBody>
                    <a:bodyPr/>
                    <a:lstStyle/>
                    <a:p>
                      <a:pPr algn="ctr">
                        <a:lnSpc>
                          <a:spcPct val="115000"/>
                        </a:lnSpc>
                        <a:spcAft>
                          <a:spcPts val="1000"/>
                        </a:spcAft>
                      </a:pPr>
                      <a:r>
                        <a:rPr lang="es-ES" sz="1000">
                          <a:effectLst/>
                        </a:rPr>
                        <a:t>Obligatorio</a:t>
                      </a:r>
                      <a:endParaRPr lang="es-CO" sz="1050">
                        <a:effectLst/>
                        <a:latin typeface="Calibri"/>
                        <a:ea typeface="Calibri"/>
                        <a:cs typeface="Times New Roman"/>
                      </a:endParaRPr>
                    </a:p>
                  </a:txBody>
                  <a:tcPr marL="49344" marR="49344" marT="0" marB="0" anchor="ctr"/>
                </a:tc>
                <a:extLst>
                  <a:ext uri="{0D108BD9-81ED-4DB2-BD59-A6C34878D82A}">
                    <a16:rowId xmlns:a16="http://schemas.microsoft.com/office/drawing/2014/main" xmlns="" val="10003"/>
                  </a:ext>
                </a:extLst>
              </a:tr>
              <a:tr h="978978">
                <a:tc>
                  <a:txBody>
                    <a:bodyPr/>
                    <a:lstStyle/>
                    <a:p>
                      <a:pPr algn="ctr">
                        <a:lnSpc>
                          <a:spcPct val="115000"/>
                        </a:lnSpc>
                        <a:spcAft>
                          <a:spcPts val="1000"/>
                        </a:spcAft>
                      </a:pPr>
                      <a:r>
                        <a:rPr lang="es-ES" sz="1000">
                          <a:effectLst/>
                        </a:rPr>
                        <a:t>4</a:t>
                      </a:r>
                      <a:endParaRPr lang="es-CO" sz="1050">
                        <a:effectLst/>
                        <a:latin typeface="Calibri"/>
                        <a:ea typeface="Calibri"/>
                        <a:cs typeface="Times New Roman"/>
                      </a:endParaRPr>
                    </a:p>
                  </a:txBody>
                  <a:tcPr marL="49344" marR="49344" marT="0" marB="0" anchor="ctr"/>
                </a:tc>
                <a:tc>
                  <a:txBody>
                    <a:bodyPr/>
                    <a:lstStyle/>
                    <a:p>
                      <a:pPr algn="ctr">
                        <a:lnSpc>
                          <a:spcPts val="1385"/>
                        </a:lnSpc>
                        <a:spcAft>
                          <a:spcPts val="300"/>
                        </a:spcAft>
                      </a:pPr>
                      <a:r>
                        <a:rPr lang="es-ES" sz="1000" dirty="0">
                          <a:effectLst/>
                        </a:rPr>
                        <a:t>El sistema debe mostrar un recibo en caso de que se efectúen pagos por día.</a:t>
                      </a:r>
                      <a:endParaRPr lang="es-CO" sz="1050" dirty="0">
                        <a:effectLst/>
                        <a:latin typeface="Calibri"/>
                        <a:ea typeface="Calibri"/>
                        <a:cs typeface="Times New Roman"/>
                      </a:endParaRPr>
                    </a:p>
                  </a:txBody>
                  <a:tcPr marL="49344" marR="49344" marT="0" marB="0" anchor="ctr"/>
                </a:tc>
                <a:tc>
                  <a:txBody>
                    <a:bodyPr/>
                    <a:lstStyle/>
                    <a:p>
                      <a:pPr algn="ctr">
                        <a:lnSpc>
                          <a:spcPct val="115000"/>
                        </a:lnSpc>
                        <a:spcAft>
                          <a:spcPts val="1000"/>
                        </a:spcAft>
                      </a:pPr>
                      <a:r>
                        <a:rPr lang="es-ES" sz="1000" dirty="0">
                          <a:effectLst/>
                        </a:rPr>
                        <a:t>Obligatorio</a:t>
                      </a:r>
                      <a:endParaRPr lang="es-CO" sz="1050" dirty="0">
                        <a:effectLst/>
                        <a:latin typeface="Calibri"/>
                        <a:ea typeface="Calibri"/>
                        <a:cs typeface="Times New Roman"/>
                      </a:endParaRPr>
                    </a:p>
                  </a:txBody>
                  <a:tcPr marL="49344" marR="49344" marT="0" marB="0" anchor="ctr"/>
                </a:tc>
                <a:extLst>
                  <a:ext uri="{0D108BD9-81ED-4DB2-BD59-A6C34878D82A}">
                    <a16:rowId xmlns:a16="http://schemas.microsoft.com/office/drawing/2014/main" xmlns="" val="10004"/>
                  </a:ext>
                </a:extLst>
              </a:tr>
              <a:tr h="978978">
                <a:tc>
                  <a:txBody>
                    <a:bodyPr/>
                    <a:lstStyle/>
                    <a:p>
                      <a:pPr algn="ctr">
                        <a:lnSpc>
                          <a:spcPct val="115000"/>
                        </a:lnSpc>
                        <a:spcAft>
                          <a:spcPts val="1000"/>
                        </a:spcAft>
                      </a:pPr>
                      <a:r>
                        <a:rPr lang="es-ES" sz="1000">
                          <a:effectLst/>
                        </a:rPr>
                        <a:t>5</a:t>
                      </a:r>
                      <a:endParaRPr lang="es-CO" sz="1050">
                        <a:effectLst/>
                        <a:latin typeface="Calibri"/>
                        <a:ea typeface="Calibri"/>
                        <a:cs typeface="Times New Roman"/>
                      </a:endParaRPr>
                    </a:p>
                  </a:txBody>
                  <a:tcPr marL="49344" marR="49344" marT="0" marB="0" anchor="ctr"/>
                </a:tc>
                <a:tc>
                  <a:txBody>
                    <a:bodyPr/>
                    <a:lstStyle/>
                    <a:p>
                      <a:pPr algn="ctr">
                        <a:lnSpc>
                          <a:spcPct val="115000"/>
                        </a:lnSpc>
                        <a:spcAft>
                          <a:spcPts val="1000"/>
                        </a:spcAft>
                      </a:pPr>
                      <a:r>
                        <a:rPr lang="es-ES" sz="1000">
                          <a:effectLst/>
                        </a:rPr>
                        <a:t>El sistema debe tener registros de los contratos que se realicen con el arrendatario.</a:t>
                      </a:r>
                      <a:endParaRPr lang="es-CO" sz="1050">
                        <a:effectLst/>
                        <a:latin typeface="Calibri"/>
                        <a:ea typeface="Calibri"/>
                        <a:cs typeface="Times New Roman"/>
                      </a:endParaRPr>
                    </a:p>
                  </a:txBody>
                  <a:tcPr marL="49344" marR="49344" marT="0" marB="0" anchor="ctr"/>
                </a:tc>
                <a:tc>
                  <a:txBody>
                    <a:bodyPr/>
                    <a:lstStyle/>
                    <a:p>
                      <a:pPr algn="ctr">
                        <a:lnSpc>
                          <a:spcPct val="115000"/>
                        </a:lnSpc>
                        <a:spcAft>
                          <a:spcPts val="1000"/>
                        </a:spcAft>
                      </a:pPr>
                      <a:r>
                        <a:rPr lang="es-ES" sz="1000" dirty="0">
                          <a:effectLst/>
                        </a:rPr>
                        <a:t>Obligatorio</a:t>
                      </a:r>
                      <a:endParaRPr lang="es-CO" sz="1050" dirty="0">
                        <a:effectLst/>
                        <a:latin typeface="Calibri"/>
                        <a:ea typeface="Calibri"/>
                        <a:cs typeface="Times New Roman"/>
                      </a:endParaRPr>
                    </a:p>
                  </a:txBody>
                  <a:tcPr marL="49344" marR="49344" marT="0" marB="0" anchor="ctr"/>
                </a:tc>
                <a:extLst>
                  <a:ext uri="{0D108BD9-81ED-4DB2-BD59-A6C34878D82A}">
                    <a16:rowId xmlns:a16="http://schemas.microsoft.com/office/drawing/2014/main" xmlns="" val="10005"/>
                  </a:ext>
                </a:extLst>
              </a:tr>
              <a:tr h="978978">
                <a:tc>
                  <a:txBody>
                    <a:bodyPr/>
                    <a:lstStyle/>
                    <a:p>
                      <a:pPr algn="ctr">
                        <a:lnSpc>
                          <a:spcPct val="115000"/>
                        </a:lnSpc>
                        <a:spcAft>
                          <a:spcPts val="1000"/>
                        </a:spcAft>
                      </a:pPr>
                      <a:r>
                        <a:rPr lang="es-ES" sz="1000">
                          <a:effectLst/>
                        </a:rPr>
                        <a:t>6</a:t>
                      </a:r>
                      <a:endParaRPr lang="es-CO" sz="1050">
                        <a:effectLst/>
                        <a:latin typeface="Calibri"/>
                        <a:ea typeface="Calibri"/>
                        <a:cs typeface="Times New Roman"/>
                      </a:endParaRPr>
                    </a:p>
                  </a:txBody>
                  <a:tcPr marL="49344" marR="49344" marT="0" marB="0" anchor="ctr"/>
                </a:tc>
                <a:tc>
                  <a:txBody>
                    <a:bodyPr/>
                    <a:lstStyle/>
                    <a:p>
                      <a:pPr algn="ctr">
                        <a:lnSpc>
                          <a:spcPct val="115000"/>
                        </a:lnSpc>
                        <a:spcAft>
                          <a:spcPts val="1000"/>
                        </a:spcAft>
                      </a:pPr>
                      <a:r>
                        <a:rPr lang="es-ES" sz="1000">
                          <a:effectLst/>
                        </a:rPr>
                        <a:t>El sistema debe mostrar cuales son los arrendatarios que aún no han efectuado los pagos de arriendo.</a:t>
                      </a:r>
                      <a:endParaRPr lang="es-CO" sz="1050">
                        <a:effectLst/>
                        <a:latin typeface="Calibri"/>
                        <a:ea typeface="Calibri"/>
                        <a:cs typeface="Times New Roman"/>
                      </a:endParaRPr>
                    </a:p>
                  </a:txBody>
                  <a:tcPr marL="49344" marR="49344" marT="0" marB="0" anchor="ctr"/>
                </a:tc>
                <a:tc>
                  <a:txBody>
                    <a:bodyPr/>
                    <a:lstStyle/>
                    <a:p>
                      <a:pPr algn="ctr">
                        <a:lnSpc>
                          <a:spcPct val="115000"/>
                        </a:lnSpc>
                        <a:spcAft>
                          <a:spcPts val="1000"/>
                        </a:spcAft>
                      </a:pPr>
                      <a:r>
                        <a:rPr lang="es-ES" sz="1000" dirty="0">
                          <a:effectLst/>
                        </a:rPr>
                        <a:t>Obligatorio</a:t>
                      </a:r>
                      <a:endParaRPr lang="es-CO" sz="1050" dirty="0">
                        <a:effectLst/>
                        <a:latin typeface="Calibri"/>
                        <a:ea typeface="Calibri"/>
                        <a:cs typeface="Times New Roman"/>
                      </a:endParaRPr>
                    </a:p>
                  </a:txBody>
                  <a:tcPr marL="49344" marR="49344" marT="0" marB="0" anchor="ctr"/>
                </a:tc>
                <a:extLst>
                  <a:ext uri="{0D108BD9-81ED-4DB2-BD59-A6C34878D82A}">
                    <a16:rowId xmlns:a16="http://schemas.microsoft.com/office/drawing/2014/main" xmlns="" val="10006"/>
                  </a:ext>
                </a:extLst>
              </a:tr>
            </a:tbl>
          </a:graphicData>
        </a:graphic>
      </p:graphicFrame>
      <p:sp>
        <p:nvSpPr>
          <p:cNvPr id="3" name="2 Rectángulo"/>
          <p:cNvSpPr/>
          <p:nvPr/>
        </p:nvSpPr>
        <p:spPr>
          <a:xfrm>
            <a:off x="156104" y="72008"/>
            <a:ext cx="3395866" cy="369332"/>
          </a:xfrm>
          <a:prstGeom prst="rect">
            <a:avLst/>
          </a:prstGeom>
        </p:spPr>
        <p:txBody>
          <a:bodyPr wrap="none">
            <a:spAutoFit/>
          </a:bodyPr>
          <a:lstStyle/>
          <a:p>
            <a:r>
              <a:rPr lang="es-ES" b="1" dirty="0"/>
              <a:t>REQUERIMIENTOS FUNCIONALES </a:t>
            </a:r>
            <a:endParaRPr lang="es-CO" dirty="0"/>
          </a:p>
        </p:txBody>
      </p:sp>
    </p:spTree>
    <p:extLst>
      <p:ext uri="{BB962C8B-B14F-4D97-AF65-F5344CB8AC3E}">
        <p14:creationId xmlns:p14="http://schemas.microsoft.com/office/powerpoint/2010/main" val="31967434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extLst>
              <p:ext uri="{D42A27DB-BD31-4B8C-83A1-F6EECF244321}">
                <p14:modId xmlns:p14="http://schemas.microsoft.com/office/powerpoint/2010/main" val="1132167513"/>
              </p:ext>
            </p:extLst>
          </p:nvPr>
        </p:nvGraphicFramePr>
        <p:xfrm>
          <a:off x="2627784" y="332655"/>
          <a:ext cx="4464496" cy="6048673"/>
        </p:xfrm>
        <a:graphic>
          <a:graphicData uri="http://schemas.openxmlformats.org/drawingml/2006/table">
            <a:tbl>
              <a:tblPr firstRow="1" firstCol="1" lastRow="1" lastCol="1" bandRow="1" bandCol="1">
                <a:tableStyleId>{69012ECD-51FC-41F1-AA8D-1B2483CD663E}</a:tableStyleId>
              </a:tblPr>
              <a:tblGrid>
                <a:gridCol w="427287">
                  <a:extLst>
                    <a:ext uri="{9D8B030D-6E8A-4147-A177-3AD203B41FA5}">
                      <a16:colId xmlns:a16="http://schemas.microsoft.com/office/drawing/2014/main" xmlns="" val="20000"/>
                    </a:ext>
                  </a:extLst>
                </a:gridCol>
                <a:gridCol w="2548710">
                  <a:extLst>
                    <a:ext uri="{9D8B030D-6E8A-4147-A177-3AD203B41FA5}">
                      <a16:colId xmlns:a16="http://schemas.microsoft.com/office/drawing/2014/main" xmlns="" val="20001"/>
                    </a:ext>
                  </a:extLst>
                </a:gridCol>
                <a:gridCol w="1488499">
                  <a:extLst>
                    <a:ext uri="{9D8B030D-6E8A-4147-A177-3AD203B41FA5}">
                      <a16:colId xmlns:a16="http://schemas.microsoft.com/office/drawing/2014/main" xmlns="" val="20002"/>
                    </a:ext>
                  </a:extLst>
                </a:gridCol>
              </a:tblGrid>
              <a:tr h="462818">
                <a:tc>
                  <a:txBody>
                    <a:bodyPr/>
                    <a:lstStyle/>
                    <a:p>
                      <a:pPr algn="ctr">
                        <a:lnSpc>
                          <a:spcPct val="115000"/>
                        </a:lnSpc>
                        <a:spcAft>
                          <a:spcPts val="1000"/>
                        </a:spcAft>
                      </a:pPr>
                      <a:r>
                        <a:rPr lang="es-ES" sz="1000" dirty="0">
                          <a:effectLst/>
                        </a:rPr>
                        <a:t>#Ref.</a:t>
                      </a:r>
                      <a:endParaRPr lang="es-CO" sz="1000" dirty="0">
                        <a:effectLst/>
                        <a:latin typeface="Calibri"/>
                        <a:ea typeface="Calibri"/>
                        <a:cs typeface="Times New Roman"/>
                      </a:endParaRPr>
                    </a:p>
                  </a:txBody>
                  <a:tcPr marL="46231" marR="46231" marT="0" marB="0" anchor="ctr"/>
                </a:tc>
                <a:tc>
                  <a:txBody>
                    <a:bodyPr/>
                    <a:lstStyle/>
                    <a:p>
                      <a:pPr algn="ctr">
                        <a:lnSpc>
                          <a:spcPct val="115000"/>
                        </a:lnSpc>
                        <a:spcAft>
                          <a:spcPts val="1000"/>
                        </a:spcAft>
                      </a:pPr>
                      <a:r>
                        <a:rPr lang="es-ES" sz="1000">
                          <a:effectLst/>
                        </a:rPr>
                        <a:t>Descripción</a:t>
                      </a:r>
                      <a:endParaRPr lang="es-CO" sz="1000">
                        <a:effectLst/>
                        <a:latin typeface="Calibri"/>
                        <a:ea typeface="Calibri"/>
                        <a:cs typeface="Times New Roman"/>
                      </a:endParaRPr>
                    </a:p>
                  </a:txBody>
                  <a:tcPr marL="46231" marR="46231" marT="0" marB="0" anchor="ctr"/>
                </a:tc>
                <a:tc>
                  <a:txBody>
                    <a:bodyPr/>
                    <a:lstStyle/>
                    <a:p>
                      <a:pPr algn="ctr">
                        <a:lnSpc>
                          <a:spcPct val="115000"/>
                        </a:lnSpc>
                        <a:spcAft>
                          <a:spcPts val="1000"/>
                        </a:spcAft>
                      </a:pPr>
                      <a:r>
                        <a:rPr lang="es-ES" sz="1000">
                          <a:effectLst/>
                        </a:rPr>
                        <a:t>Alcance</a:t>
                      </a:r>
                      <a:endParaRPr lang="es-CO" sz="1000">
                        <a:effectLst/>
                        <a:latin typeface="Calibri"/>
                        <a:ea typeface="Calibri"/>
                        <a:cs typeface="Times New Roman"/>
                      </a:endParaRPr>
                    </a:p>
                  </a:txBody>
                  <a:tcPr marL="46231" marR="46231" marT="0" marB="0" anchor="ctr"/>
                </a:tc>
                <a:extLst>
                  <a:ext uri="{0D108BD9-81ED-4DB2-BD59-A6C34878D82A}">
                    <a16:rowId xmlns:a16="http://schemas.microsoft.com/office/drawing/2014/main" xmlns="" val="10000"/>
                  </a:ext>
                </a:extLst>
              </a:tr>
              <a:tr h="766596">
                <a:tc>
                  <a:txBody>
                    <a:bodyPr/>
                    <a:lstStyle/>
                    <a:p>
                      <a:pPr algn="ctr">
                        <a:lnSpc>
                          <a:spcPct val="115000"/>
                        </a:lnSpc>
                        <a:spcAft>
                          <a:spcPts val="1000"/>
                        </a:spcAft>
                      </a:pPr>
                      <a:r>
                        <a:rPr lang="es-ES" sz="1000">
                          <a:effectLst/>
                        </a:rPr>
                        <a:t>1</a:t>
                      </a:r>
                      <a:endParaRPr lang="es-CO" sz="1000">
                        <a:effectLst/>
                        <a:latin typeface="Calibri"/>
                        <a:ea typeface="Calibri"/>
                        <a:cs typeface="Times New Roman"/>
                      </a:endParaRPr>
                    </a:p>
                  </a:txBody>
                  <a:tcPr marL="46231" marR="46231" marT="0" marB="0" anchor="ctr"/>
                </a:tc>
                <a:tc>
                  <a:txBody>
                    <a:bodyPr/>
                    <a:lstStyle/>
                    <a:p>
                      <a:pPr algn="ctr">
                        <a:lnSpc>
                          <a:spcPct val="115000"/>
                        </a:lnSpc>
                        <a:spcAft>
                          <a:spcPts val="1000"/>
                        </a:spcAft>
                      </a:pPr>
                      <a:r>
                        <a:rPr lang="es-ES" sz="1000">
                          <a:effectLst/>
                        </a:rPr>
                        <a:t>El programa manejara interfaces fáciles de entender a lo largo de todo el programa.</a:t>
                      </a:r>
                      <a:endParaRPr lang="es-CO" sz="1000">
                        <a:effectLst/>
                        <a:latin typeface="Calibri"/>
                        <a:ea typeface="Calibri"/>
                        <a:cs typeface="Times New Roman"/>
                      </a:endParaRPr>
                    </a:p>
                  </a:txBody>
                  <a:tcPr marL="46231" marR="46231" marT="0" marB="0" anchor="ctr"/>
                </a:tc>
                <a:tc>
                  <a:txBody>
                    <a:bodyPr/>
                    <a:lstStyle/>
                    <a:p>
                      <a:pPr algn="ctr">
                        <a:lnSpc>
                          <a:spcPct val="115000"/>
                        </a:lnSpc>
                        <a:spcAft>
                          <a:spcPts val="1000"/>
                        </a:spcAft>
                      </a:pPr>
                      <a:r>
                        <a:rPr lang="es-ES" sz="1000" dirty="0">
                          <a:effectLst/>
                        </a:rPr>
                        <a:t>Obligatorio</a:t>
                      </a:r>
                      <a:endParaRPr lang="es-CO" sz="1000" dirty="0">
                        <a:effectLst/>
                        <a:latin typeface="Calibri"/>
                        <a:ea typeface="Calibri"/>
                        <a:cs typeface="Times New Roman"/>
                      </a:endParaRPr>
                    </a:p>
                  </a:txBody>
                  <a:tcPr marL="46231" marR="46231" marT="0" marB="0" anchor="ctr"/>
                </a:tc>
                <a:extLst>
                  <a:ext uri="{0D108BD9-81ED-4DB2-BD59-A6C34878D82A}">
                    <a16:rowId xmlns:a16="http://schemas.microsoft.com/office/drawing/2014/main" xmlns="" val="10001"/>
                  </a:ext>
                </a:extLst>
              </a:tr>
              <a:tr h="1290627">
                <a:tc>
                  <a:txBody>
                    <a:bodyPr/>
                    <a:lstStyle/>
                    <a:p>
                      <a:pPr algn="ctr">
                        <a:lnSpc>
                          <a:spcPct val="115000"/>
                        </a:lnSpc>
                        <a:spcAft>
                          <a:spcPts val="1000"/>
                        </a:spcAft>
                      </a:pPr>
                      <a:r>
                        <a:rPr lang="es-ES" sz="1000">
                          <a:effectLst/>
                        </a:rPr>
                        <a:t>2</a:t>
                      </a:r>
                      <a:endParaRPr lang="es-CO" sz="1000">
                        <a:effectLst/>
                        <a:latin typeface="Calibri"/>
                        <a:ea typeface="Calibri"/>
                        <a:cs typeface="Times New Roman"/>
                      </a:endParaRPr>
                    </a:p>
                  </a:txBody>
                  <a:tcPr marL="46231" marR="46231" marT="0" marB="0" anchor="ctr"/>
                </a:tc>
                <a:tc>
                  <a:txBody>
                    <a:bodyPr/>
                    <a:lstStyle/>
                    <a:p>
                      <a:pPr algn="ctr">
                        <a:lnSpc>
                          <a:spcPts val="1385"/>
                        </a:lnSpc>
                        <a:spcAft>
                          <a:spcPts val="300"/>
                        </a:spcAft>
                      </a:pPr>
                      <a:r>
                        <a:rPr lang="es-ES" sz="1000" dirty="0">
                          <a:effectLst/>
                        </a:rPr>
                        <a:t>Toda funcionalidad del programa  y transacción de negocio debe responder al usuario en menos de 5 segundos.</a:t>
                      </a:r>
                      <a:endParaRPr lang="es-CO" sz="1000" dirty="0">
                        <a:effectLst/>
                      </a:endParaRPr>
                    </a:p>
                    <a:p>
                      <a:pPr algn="ctr">
                        <a:lnSpc>
                          <a:spcPct val="115000"/>
                        </a:lnSpc>
                        <a:spcAft>
                          <a:spcPts val="1000"/>
                        </a:spcAft>
                      </a:pPr>
                      <a:r>
                        <a:rPr lang="es-ES" sz="1000" dirty="0">
                          <a:effectLst/>
                        </a:rPr>
                        <a:t> </a:t>
                      </a:r>
                      <a:endParaRPr lang="es-CO" sz="1000" dirty="0">
                        <a:effectLst/>
                        <a:latin typeface="Calibri"/>
                        <a:ea typeface="Calibri"/>
                        <a:cs typeface="Times New Roman"/>
                      </a:endParaRPr>
                    </a:p>
                  </a:txBody>
                  <a:tcPr marL="46231" marR="46231" marT="0" marB="0" anchor="ctr"/>
                </a:tc>
                <a:tc>
                  <a:txBody>
                    <a:bodyPr/>
                    <a:lstStyle/>
                    <a:p>
                      <a:pPr algn="ctr">
                        <a:lnSpc>
                          <a:spcPct val="115000"/>
                        </a:lnSpc>
                        <a:spcAft>
                          <a:spcPts val="1000"/>
                        </a:spcAft>
                      </a:pPr>
                      <a:r>
                        <a:rPr lang="es-ES" sz="1000">
                          <a:effectLst/>
                        </a:rPr>
                        <a:t>Opcional</a:t>
                      </a:r>
                      <a:endParaRPr lang="es-CO" sz="1000">
                        <a:effectLst/>
                        <a:latin typeface="Calibri"/>
                        <a:ea typeface="Calibri"/>
                        <a:cs typeface="Times New Roman"/>
                      </a:endParaRPr>
                    </a:p>
                  </a:txBody>
                  <a:tcPr marL="46231" marR="46231" marT="0" marB="0" anchor="ctr"/>
                </a:tc>
                <a:extLst>
                  <a:ext uri="{0D108BD9-81ED-4DB2-BD59-A6C34878D82A}">
                    <a16:rowId xmlns:a16="http://schemas.microsoft.com/office/drawing/2014/main" xmlns="" val="10002"/>
                  </a:ext>
                </a:extLst>
              </a:tr>
              <a:tr h="1250010">
                <a:tc>
                  <a:txBody>
                    <a:bodyPr/>
                    <a:lstStyle/>
                    <a:p>
                      <a:pPr algn="ctr">
                        <a:lnSpc>
                          <a:spcPct val="115000"/>
                        </a:lnSpc>
                        <a:spcAft>
                          <a:spcPts val="1000"/>
                        </a:spcAft>
                      </a:pPr>
                      <a:r>
                        <a:rPr lang="es-ES" sz="1000" dirty="0">
                          <a:effectLst/>
                        </a:rPr>
                        <a:t>3</a:t>
                      </a:r>
                      <a:endParaRPr lang="es-CO" sz="1000" dirty="0">
                        <a:effectLst/>
                        <a:latin typeface="Calibri"/>
                        <a:ea typeface="Calibri"/>
                        <a:cs typeface="Times New Roman"/>
                      </a:endParaRPr>
                    </a:p>
                  </a:txBody>
                  <a:tcPr marL="46231" marR="46231" marT="0" marB="0" anchor="ctr"/>
                </a:tc>
                <a:tc>
                  <a:txBody>
                    <a:bodyPr/>
                    <a:lstStyle/>
                    <a:p>
                      <a:pPr algn="ctr">
                        <a:lnSpc>
                          <a:spcPct val="115000"/>
                        </a:lnSpc>
                        <a:spcAft>
                          <a:spcPts val="1000"/>
                        </a:spcAft>
                      </a:pPr>
                      <a:r>
                        <a:rPr lang="es-ES" sz="1000">
                          <a:effectLst/>
                        </a:rPr>
                        <a:t>El programa  debe asegurar que los datos estén protegidos del acceso no autorizado.</a:t>
                      </a:r>
                      <a:endParaRPr lang="es-CO" sz="1000">
                        <a:effectLst/>
                      </a:endParaRPr>
                    </a:p>
                    <a:p>
                      <a:pPr algn="ctr">
                        <a:lnSpc>
                          <a:spcPct val="115000"/>
                        </a:lnSpc>
                        <a:spcAft>
                          <a:spcPts val="1000"/>
                        </a:spcAft>
                      </a:pPr>
                      <a:r>
                        <a:rPr lang="es-ES" sz="1000">
                          <a:effectLst/>
                        </a:rPr>
                        <a:t> </a:t>
                      </a:r>
                      <a:endParaRPr lang="es-CO" sz="1000">
                        <a:effectLst/>
                        <a:latin typeface="Calibri"/>
                        <a:ea typeface="Calibri"/>
                        <a:cs typeface="Times New Roman"/>
                      </a:endParaRPr>
                    </a:p>
                  </a:txBody>
                  <a:tcPr marL="46231" marR="46231" marT="0" marB="0" anchor="ctr"/>
                </a:tc>
                <a:tc>
                  <a:txBody>
                    <a:bodyPr/>
                    <a:lstStyle/>
                    <a:p>
                      <a:pPr algn="ctr">
                        <a:lnSpc>
                          <a:spcPct val="115000"/>
                        </a:lnSpc>
                        <a:spcAft>
                          <a:spcPts val="1000"/>
                        </a:spcAft>
                      </a:pPr>
                      <a:r>
                        <a:rPr lang="es-ES" sz="1050" dirty="0">
                          <a:effectLst/>
                        </a:rPr>
                        <a:t>Obligatorio</a:t>
                      </a:r>
                      <a:endParaRPr lang="es-CO" sz="1000" dirty="0">
                        <a:effectLst/>
                        <a:latin typeface="Calibri"/>
                        <a:ea typeface="Calibri"/>
                        <a:cs typeface="Times New Roman"/>
                      </a:endParaRPr>
                    </a:p>
                  </a:txBody>
                  <a:tcPr marL="46231" marR="46231" marT="0" marB="0" anchor="ctr"/>
                </a:tc>
                <a:extLst>
                  <a:ext uri="{0D108BD9-81ED-4DB2-BD59-A6C34878D82A}">
                    <a16:rowId xmlns:a16="http://schemas.microsoft.com/office/drawing/2014/main" xmlns="" val="10003"/>
                  </a:ext>
                </a:extLst>
              </a:tr>
              <a:tr h="745430">
                <a:tc>
                  <a:txBody>
                    <a:bodyPr/>
                    <a:lstStyle/>
                    <a:p>
                      <a:pPr algn="ctr">
                        <a:lnSpc>
                          <a:spcPct val="115000"/>
                        </a:lnSpc>
                        <a:spcAft>
                          <a:spcPts val="1000"/>
                        </a:spcAft>
                      </a:pPr>
                      <a:r>
                        <a:rPr lang="es-ES" sz="1000">
                          <a:effectLst/>
                        </a:rPr>
                        <a:t>4</a:t>
                      </a:r>
                      <a:endParaRPr lang="es-CO" sz="1000">
                        <a:effectLst/>
                        <a:latin typeface="Calibri"/>
                        <a:ea typeface="Calibri"/>
                        <a:cs typeface="Times New Roman"/>
                      </a:endParaRPr>
                    </a:p>
                  </a:txBody>
                  <a:tcPr marL="46231" marR="46231" marT="0" marB="0" anchor="ctr"/>
                </a:tc>
                <a:tc>
                  <a:txBody>
                    <a:bodyPr/>
                    <a:lstStyle/>
                    <a:p>
                      <a:pPr algn="ctr">
                        <a:lnSpc>
                          <a:spcPct val="115000"/>
                        </a:lnSpc>
                        <a:spcAft>
                          <a:spcPts val="1000"/>
                        </a:spcAft>
                      </a:pPr>
                      <a:r>
                        <a:rPr lang="es-ES" sz="1000">
                          <a:effectLst/>
                        </a:rPr>
                        <a:t>El programa deberá ejecutarse correctamente en cualquier navegador web.</a:t>
                      </a:r>
                      <a:endParaRPr lang="es-CO" sz="1000">
                        <a:effectLst/>
                        <a:latin typeface="Calibri"/>
                        <a:ea typeface="Calibri"/>
                        <a:cs typeface="Times New Roman"/>
                      </a:endParaRPr>
                    </a:p>
                  </a:txBody>
                  <a:tcPr marL="46231" marR="46231" marT="0" marB="0" anchor="ctr"/>
                </a:tc>
                <a:tc>
                  <a:txBody>
                    <a:bodyPr/>
                    <a:lstStyle/>
                    <a:p>
                      <a:pPr algn="ctr">
                        <a:lnSpc>
                          <a:spcPct val="115000"/>
                        </a:lnSpc>
                        <a:spcAft>
                          <a:spcPts val="1000"/>
                        </a:spcAft>
                      </a:pPr>
                      <a:r>
                        <a:rPr lang="es-ES" sz="1000" dirty="0">
                          <a:effectLst/>
                        </a:rPr>
                        <a:t>Obligatorio</a:t>
                      </a:r>
                      <a:endParaRPr lang="es-CO" sz="1000" dirty="0">
                        <a:effectLst/>
                        <a:latin typeface="Calibri"/>
                        <a:ea typeface="Calibri"/>
                        <a:cs typeface="Times New Roman"/>
                      </a:endParaRPr>
                    </a:p>
                  </a:txBody>
                  <a:tcPr marL="46231" marR="46231" marT="0" marB="0" anchor="ctr"/>
                </a:tc>
                <a:extLst>
                  <a:ext uri="{0D108BD9-81ED-4DB2-BD59-A6C34878D82A}">
                    <a16:rowId xmlns:a16="http://schemas.microsoft.com/office/drawing/2014/main" xmlns="" val="10004"/>
                  </a:ext>
                </a:extLst>
              </a:tr>
              <a:tr h="766596">
                <a:tc>
                  <a:txBody>
                    <a:bodyPr/>
                    <a:lstStyle/>
                    <a:p>
                      <a:pPr algn="ctr">
                        <a:lnSpc>
                          <a:spcPct val="115000"/>
                        </a:lnSpc>
                        <a:spcAft>
                          <a:spcPts val="1000"/>
                        </a:spcAft>
                      </a:pPr>
                      <a:r>
                        <a:rPr lang="es-ES" sz="1000">
                          <a:effectLst/>
                        </a:rPr>
                        <a:t>5</a:t>
                      </a:r>
                      <a:endParaRPr lang="es-CO" sz="1000">
                        <a:effectLst/>
                        <a:latin typeface="Calibri"/>
                        <a:ea typeface="Calibri"/>
                        <a:cs typeface="Times New Roman"/>
                      </a:endParaRPr>
                    </a:p>
                  </a:txBody>
                  <a:tcPr marL="46231" marR="46231" marT="0" marB="0" anchor="ctr"/>
                </a:tc>
                <a:tc>
                  <a:txBody>
                    <a:bodyPr/>
                    <a:lstStyle/>
                    <a:p>
                      <a:pPr algn="ctr">
                        <a:lnSpc>
                          <a:spcPct val="115000"/>
                        </a:lnSpc>
                        <a:spcAft>
                          <a:spcPts val="1000"/>
                        </a:spcAft>
                      </a:pPr>
                      <a:r>
                        <a:rPr lang="es-ES" sz="1000">
                          <a:effectLst/>
                        </a:rPr>
                        <a:t>El programa contará con manuales de usuario para las personas que se les dificulta.</a:t>
                      </a:r>
                      <a:endParaRPr lang="es-CO" sz="1000">
                        <a:effectLst/>
                        <a:latin typeface="Calibri"/>
                        <a:ea typeface="Calibri"/>
                        <a:cs typeface="Times New Roman"/>
                      </a:endParaRPr>
                    </a:p>
                  </a:txBody>
                  <a:tcPr marL="46231" marR="46231" marT="0" marB="0" anchor="ctr"/>
                </a:tc>
                <a:tc>
                  <a:txBody>
                    <a:bodyPr/>
                    <a:lstStyle/>
                    <a:p>
                      <a:pPr algn="ctr">
                        <a:lnSpc>
                          <a:spcPct val="115000"/>
                        </a:lnSpc>
                        <a:spcAft>
                          <a:spcPts val="1000"/>
                        </a:spcAft>
                      </a:pPr>
                      <a:r>
                        <a:rPr lang="es-ES" sz="1000">
                          <a:effectLst/>
                        </a:rPr>
                        <a:t>Obligatorio </a:t>
                      </a:r>
                      <a:endParaRPr lang="es-CO" sz="1000">
                        <a:effectLst/>
                        <a:latin typeface="Calibri"/>
                        <a:ea typeface="Calibri"/>
                        <a:cs typeface="Times New Roman"/>
                      </a:endParaRPr>
                    </a:p>
                  </a:txBody>
                  <a:tcPr marL="46231" marR="46231" marT="0" marB="0" anchor="ctr"/>
                </a:tc>
                <a:extLst>
                  <a:ext uri="{0D108BD9-81ED-4DB2-BD59-A6C34878D82A}">
                    <a16:rowId xmlns:a16="http://schemas.microsoft.com/office/drawing/2014/main" xmlns="" val="10005"/>
                  </a:ext>
                </a:extLst>
              </a:tr>
              <a:tr h="766596">
                <a:tc>
                  <a:txBody>
                    <a:bodyPr/>
                    <a:lstStyle/>
                    <a:p>
                      <a:pPr algn="ctr">
                        <a:lnSpc>
                          <a:spcPct val="115000"/>
                        </a:lnSpc>
                        <a:spcAft>
                          <a:spcPts val="1000"/>
                        </a:spcAft>
                      </a:pPr>
                      <a:r>
                        <a:rPr lang="es-ES" sz="1000">
                          <a:effectLst/>
                        </a:rPr>
                        <a:t>6</a:t>
                      </a:r>
                      <a:endParaRPr lang="es-CO" sz="1000">
                        <a:effectLst/>
                        <a:latin typeface="Calibri"/>
                        <a:ea typeface="Calibri"/>
                        <a:cs typeface="Times New Roman"/>
                      </a:endParaRPr>
                    </a:p>
                  </a:txBody>
                  <a:tcPr marL="46231" marR="46231" marT="0" marB="0" anchor="ctr"/>
                </a:tc>
                <a:tc>
                  <a:txBody>
                    <a:bodyPr/>
                    <a:lstStyle/>
                    <a:p>
                      <a:pPr algn="ctr">
                        <a:lnSpc>
                          <a:spcPct val="115000"/>
                        </a:lnSpc>
                        <a:spcAft>
                          <a:spcPts val="1000"/>
                        </a:spcAft>
                      </a:pPr>
                      <a:r>
                        <a:rPr lang="es-ES" sz="1000" dirty="0">
                          <a:effectLst/>
                        </a:rPr>
                        <a:t>El programa  deberá llevar los campos de una tabla de forma ordenada. </a:t>
                      </a:r>
                      <a:endParaRPr lang="es-CO" sz="1000" dirty="0">
                        <a:effectLst/>
                        <a:latin typeface="Calibri"/>
                        <a:ea typeface="Calibri"/>
                        <a:cs typeface="Times New Roman"/>
                      </a:endParaRPr>
                    </a:p>
                  </a:txBody>
                  <a:tcPr marL="46231" marR="46231" marT="0" marB="0" anchor="ctr"/>
                </a:tc>
                <a:tc>
                  <a:txBody>
                    <a:bodyPr/>
                    <a:lstStyle/>
                    <a:p>
                      <a:pPr algn="ctr">
                        <a:lnSpc>
                          <a:spcPct val="115000"/>
                        </a:lnSpc>
                        <a:spcAft>
                          <a:spcPts val="1000"/>
                        </a:spcAft>
                      </a:pPr>
                      <a:r>
                        <a:rPr lang="es-ES" sz="1000" dirty="0">
                          <a:effectLst/>
                        </a:rPr>
                        <a:t>Obligatorio</a:t>
                      </a:r>
                      <a:endParaRPr lang="es-CO" sz="1000" dirty="0">
                        <a:effectLst/>
                        <a:latin typeface="Calibri"/>
                        <a:ea typeface="Calibri"/>
                        <a:cs typeface="Times New Roman"/>
                      </a:endParaRPr>
                    </a:p>
                  </a:txBody>
                  <a:tcPr marL="46231" marR="46231" marT="0" marB="0" anchor="ctr"/>
                </a:tc>
                <a:extLst>
                  <a:ext uri="{0D108BD9-81ED-4DB2-BD59-A6C34878D82A}">
                    <a16:rowId xmlns:a16="http://schemas.microsoft.com/office/drawing/2014/main" xmlns="" val="10006"/>
                  </a:ext>
                </a:extLst>
              </a:tr>
            </a:tbl>
          </a:graphicData>
        </a:graphic>
      </p:graphicFrame>
      <p:sp>
        <p:nvSpPr>
          <p:cNvPr id="5" name="4 Rectángulo"/>
          <p:cNvSpPr/>
          <p:nvPr/>
        </p:nvSpPr>
        <p:spPr>
          <a:xfrm>
            <a:off x="29915" y="0"/>
            <a:ext cx="3756541" cy="369332"/>
          </a:xfrm>
          <a:prstGeom prst="rect">
            <a:avLst/>
          </a:prstGeom>
        </p:spPr>
        <p:txBody>
          <a:bodyPr wrap="none">
            <a:spAutoFit/>
          </a:bodyPr>
          <a:lstStyle/>
          <a:p>
            <a:r>
              <a:rPr lang="es-ES" b="1" dirty="0"/>
              <a:t>REQUERIMIENTOS NO FUNCIONALES </a:t>
            </a:r>
            <a:endParaRPr lang="es-CO" dirty="0"/>
          </a:p>
        </p:txBody>
      </p:sp>
    </p:spTree>
    <p:extLst>
      <p:ext uri="{BB962C8B-B14F-4D97-AF65-F5344CB8AC3E}">
        <p14:creationId xmlns:p14="http://schemas.microsoft.com/office/powerpoint/2010/main" val="17954098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5 Tabla"/>
          <p:cNvGraphicFramePr>
            <a:graphicFrameLocks noGrp="1"/>
          </p:cNvGraphicFramePr>
          <p:nvPr>
            <p:extLst>
              <p:ext uri="{D42A27DB-BD31-4B8C-83A1-F6EECF244321}">
                <p14:modId xmlns:p14="http://schemas.microsoft.com/office/powerpoint/2010/main" val="3209629615"/>
              </p:ext>
            </p:extLst>
          </p:nvPr>
        </p:nvGraphicFramePr>
        <p:xfrm>
          <a:off x="1619672" y="980728"/>
          <a:ext cx="5904655" cy="5289668"/>
        </p:xfrm>
        <a:graphic>
          <a:graphicData uri="http://schemas.openxmlformats.org/drawingml/2006/table">
            <a:tbl>
              <a:tblPr firstRow="1" firstCol="1" bandRow="1">
                <a:tableStyleId>{69012ECD-51FC-41F1-AA8D-1B2483CD663E}</a:tableStyleId>
              </a:tblPr>
              <a:tblGrid>
                <a:gridCol w="2150302">
                  <a:extLst>
                    <a:ext uri="{9D8B030D-6E8A-4147-A177-3AD203B41FA5}">
                      <a16:colId xmlns:a16="http://schemas.microsoft.com/office/drawing/2014/main" xmlns="" val="20000"/>
                    </a:ext>
                  </a:extLst>
                </a:gridCol>
                <a:gridCol w="2150302">
                  <a:extLst>
                    <a:ext uri="{9D8B030D-6E8A-4147-A177-3AD203B41FA5}">
                      <a16:colId xmlns:a16="http://schemas.microsoft.com/office/drawing/2014/main" xmlns="" val="20001"/>
                    </a:ext>
                  </a:extLst>
                </a:gridCol>
                <a:gridCol w="1604051">
                  <a:extLst>
                    <a:ext uri="{9D8B030D-6E8A-4147-A177-3AD203B41FA5}">
                      <a16:colId xmlns:a16="http://schemas.microsoft.com/office/drawing/2014/main" xmlns="" val="20002"/>
                    </a:ext>
                  </a:extLst>
                </a:gridCol>
              </a:tblGrid>
              <a:tr h="144016">
                <a:tc>
                  <a:txBody>
                    <a:bodyPr/>
                    <a:lstStyle/>
                    <a:p>
                      <a:pPr algn="l">
                        <a:lnSpc>
                          <a:spcPct val="115000"/>
                        </a:lnSpc>
                        <a:spcAft>
                          <a:spcPts val="0"/>
                        </a:spcAft>
                      </a:pPr>
                      <a:r>
                        <a:rPr lang="es-ES" sz="500" dirty="0">
                          <a:effectLst/>
                        </a:rPr>
                        <a:t> </a:t>
                      </a:r>
                      <a:endParaRPr lang="es-CO" sz="500" dirty="0">
                        <a:effectLst/>
                        <a:latin typeface="Calibri"/>
                        <a:ea typeface="Calibri"/>
                        <a:cs typeface="Times New Roman"/>
                      </a:endParaRPr>
                    </a:p>
                  </a:txBody>
                  <a:tcPr marL="32292" marR="32292" marT="0" marB="0"/>
                </a:tc>
                <a:tc gridSpan="2">
                  <a:txBody>
                    <a:bodyPr/>
                    <a:lstStyle/>
                    <a:p>
                      <a:pPr algn="ctr">
                        <a:lnSpc>
                          <a:spcPct val="115000"/>
                        </a:lnSpc>
                        <a:spcAft>
                          <a:spcPts val="0"/>
                        </a:spcAft>
                      </a:pPr>
                      <a:r>
                        <a:rPr lang="es-ES" sz="700" dirty="0">
                          <a:effectLst/>
                        </a:rPr>
                        <a:t>Ingresar los datos de los usuarios</a:t>
                      </a:r>
                      <a:endParaRPr lang="es-CO" sz="700" dirty="0">
                        <a:effectLst/>
                        <a:latin typeface="Calibri"/>
                        <a:ea typeface="Calibri"/>
                        <a:cs typeface="Times New Roman"/>
                      </a:endParaRPr>
                    </a:p>
                  </a:txBody>
                  <a:tcPr marL="32292" marR="32292" marT="0" marB="0"/>
                </a:tc>
                <a:tc hMerge="1">
                  <a:txBody>
                    <a:bodyPr/>
                    <a:lstStyle/>
                    <a:p>
                      <a:endParaRPr lang="es-CO"/>
                    </a:p>
                  </a:txBody>
                  <a:tcPr/>
                </a:tc>
                <a:extLst>
                  <a:ext uri="{0D108BD9-81ED-4DB2-BD59-A6C34878D82A}">
                    <a16:rowId xmlns:a16="http://schemas.microsoft.com/office/drawing/2014/main" xmlns="" val="10000"/>
                  </a:ext>
                </a:extLst>
              </a:tr>
              <a:tr h="275977">
                <a:tc>
                  <a:txBody>
                    <a:bodyPr/>
                    <a:lstStyle/>
                    <a:p>
                      <a:pPr algn="l">
                        <a:lnSpc>
                          <a:spcPct val="115000"/>
                        </a:lnSpc>
                        <a:spcAft>
                          <a:spcPts val="0"/>
                        </a:spcAft>
                      </a:pPr>
                      <a:r>
                        <a:rPr lang="es-ES" sz="700" dirty="0">
                          <a:effectLst/>
                        </a:rPr>
                        <a:t>DESCRIPCION </a:t>
                      </a:r>
                      <a:endParaRPr lang="es-CO" sz="700" dirty="0">
                        <a:effectLst/>
                        <a:latin typeface="Calibri"/>
                        <a:ea typeface="Calibri"/>
                        <a:cs typeface="Times New Roman"/>
                      </a:endParaRPr>
                    </a:p>
                  </a:txBody>
                  <a:tcPr marL="32292" marR="32292" marT="0" marB="0"/>
                </a:tc>
                <a:tc gridSpan="2">
                  <a:txBody>
                    <a:bodyPr/>
                    <a:lstStyle/>
                    <a:p>
                      <a:pPr algn="l">
                        <a:lnSpc>
                          <a:spcPct val="115000"/>
                        </a:lnSpc>
                        <a:spcAft>
                          <a:spcPts val="0"/>
                        </a:spcAft>
                      </a:pPr>
                      <a:r>
                        <a:rPr lang="es-ES" sz="700" dirty="0">
                          <a:effectLst/>
                        </a:rPr>
                        <a:t>El administrador del programa-web  tiene que ingresar los datos de los usuarios</a:t>
                      </a:r>
                      <a:endParaRPr lang="es-CO" sz="700" dirty="0">
                        <a:effectLst/>
                        <a:latin typeface="Calibri"/>
                        <a:ea typeface="Calibri"/>
                        <a:cs typeface="Times New Roman"/>
                      </a:endParaRPr>
                    </a:p>
                  </a:txBody>
                  <a:tcPr marL="32292" marR="32292" marT="0" marB="0"/>
                </a:tc>
                <a:tc hMerge="1">
                  <a:txBody>
                    <a:bodyPr/>
                    <a:lstStyle/>
                    <a:p>
                      <a:endParaRPr lang="es-CO"/>
                    </a:p>
                  </a:txBody>
                  <a:tcPr/>
                </a:tc>
                <a:extLst>
                  <a:ext uri="{0D108BD9-81ED-4DB2-BD59-A6C34878D82A}">
                    <a16:rowId xmlns:a16="http://schemas.microsoft.com/office/drawing/2014/main" xmlns="" val="10001"/>
                  </a:ext>
                </a:extLst>
              </a:tr>
              <a:tr h="106743">
                <a:tc>
                  <a:txBody>
                    <a:bodyPr/>
                    <a:lstStyle/>
                    <a:p>
                      <a:pPr algn="l">
                        <a:lnSpc>
                          <a:spcPct val="115000"/>
                        </a:lnSpc>
                        <a:spcAft>
                          <a:spcPts val="0"/>
                        </a:spcAft>
                      </a:pPr>
                      <a:r>
                        <a:rPr lang="es-ES" sz="700" dirty="0">
                          <a:effectLst/>
                        </a:rPr>
                        <a:t>DEPENDENCIA </a:t>
                      </a:r>
                      <a:endParaRPr lang="es-CO" sz="700" dirty="0">
                        <a:effectLst/>
                        <a:latin typeface="Calibri"/>
                        <a:ea typeface="Calibri"/>
                        <a:cs typeface="Times New Roman"/>
                      </a:endParaRPr>
                    </a:p>
                  </a:txBody>
                  <a:tcPr marL="32292" marR="32292" marT="0" marB="0"/>
                </a:tc>
                <a:tc gridSpan="2">
                  <a:txBody>
                    <a:bodyPr/>
                    <a:lstStyle/>
                    <a:p>
                      <a:pPr algn="l">
                        <a:lnSpc>
                          <a:spcPct val="115000"/>
                        </a:lnSpc>
                        <a:spcAft>
                          <a:spcPts val="0"/>
                        </a:spcAft>
                      </a:pPr>
                      <a:r>
                        <a:rPr lang="es-ES" sz="700" dirty="0">
                          <a:effectLst/>
                        </a:rPr>
                        <a:t>Los datos pueden ser como:  nombre, apellido, teléfono, etc. </a:t>
                      </a:r>
                      <a:endParaRPr lang="es-CO" sz="700" dirty="0">
                        <a:effectLst/>
                        <a:latin typeface="Calibri"/>
                        <a:ea typeface="Calibri"/>
                        <a:cs typeface="Times New Roman"/>
                      </a:endParaRPr>
                    </a:p>
                  </a:txBody>
                  <a:tcPr marL="32292" marR="32292" marT="0" marB="0"/>
                </a:tc>
                <a:tc hMerge="1">
                  <a:txBody>
                    <a:bodyPr/>
                    <a:lstStyle/>
                    <a:p>
                      <a:endParaRPr lang="es-CO"/>
                    </a:p>
                  </a:txBody>
                  <a:tcPr/>
                </a:tc>
                <a:extLst>
                  <a:ext uri="{0D108BD9-81ED-4DB2-BD59-A6C34878D82A}">
                    <a16:rowId xmlns:a16="http://schemas.microsoft.com/office/drawing/2014/main" xmlns="" val="10002"/>
                  </a:ext>
                </a:extLst>
              </a:tr>
              <a:tr h="106743">
                <a:tc>
                  <a:txBody>
                    <a:bodyPr/>
                    <a:lstStyle/>
                    <a:p>
                      <a:pPr algn="l">
                        <a:lnSpc>
                          <a:spcPct val="115000"/>
                        </a:lnSpc>
                        <a:spcAft>
                          <a:spcPts val="0"/>
                        </a:spcAft>
                      </a:pPr>
                      <a:r>
                        <a:rPr lang="es-ES" sz="700" dirty="0">
                          <a:effectLst/>
                        </a:rPr>
                        <a:t>ACTORES</a:t>
                      </a:r>
                      <a:endParaRPr lang="es-CO" sz="700" dirty="0">
                        <a:effectLst/>
                        <a:latin typeface="Calibri"/>
                        <a:ea typeface="Calibri"/>
                        <a:cs typeface="Times New Roman"/>
                      </a:endParaRPr>
                    </a:p>
                  </a:txBody>
                  <a:tcPr marL="32292" marR="32292" marT="0" marB="0"/>
                </a:tc>
                <a:tc gridSpan="2">
                  <a:txBody>
                    <a:bodyPr/>
                    <a:lstStyle/>
                    <a:p>
                      <a:pPr algn="l">
                        <a:lnSpc>
                          <a:spcPct val="115000"/>
                        </a:lnSpc>
                        <a:spcAft>
                          <a:spcPts val="0"/>
                        </a:spcAft>
                      </a:pPr>
                      <a:r>
                        <a:rPr lang="es-ES" sz="700" dirty="0">
                          <a:effectLst/>
                        </a:rPr>
                        <a:t>El usuario </a:t>
                      </a:r>
                      <a:endParaRPr lang="es-CO" sz="700" dirty="0">
                        <a:effectLst/>
                        <a:latin typeface="Calibri"/>
                        <a:ea typeface="Calibri"/>
                        <a:cs typeface="Times New Roman"/>
                      </a:endParaRPr>
                    </a:p>
                  </a:txBody>
                  <a:tcPr marL="32292" marR="32292" marT="0" marB="0"/>
                </a:tc>
                <a:tc hMerge="1">
                  <a:txBody>
                    <a:bodyPr/>
                    <a:lstStyle/>
                    <a:p>
                      <a:endParaRPr lang="es-CO"/>
                    </a:p>
                  </a:txBody>
                  <a:tcPr/>
                </a:tc>
                <a:extLst>
                  <a:ext uri="{0D108BD9-81ED-4DB2-BD59-A6C34878D82A}">
                    <a16:rowId xmlns:a16="http://schemas.microsoft.com/office/drawing/2014/main" xmlns="" val="10003"/>
                  </a:ext>
                </a:extLst>
              </a:tr>
              <a:tr h="356408">
                <a:tc>
                  <a:txBody>
                    <a:bodyPr/>
                    <a:lstStyle/>
                    <a:p>
                      <a:pPr algn="l">
                        <a:lnSpc>
                          <a:spcPct val="115000"/>
                        </a:lnSpc>
                        <a:spcAft>
                          <a:spcPts val="0"/>
                        </a:spcAft>
                      </a:pPr>
                      <a:r>
                        <a:rPr lang="es-ES" sz="700" dirty="0">
                          <a:effectLst/>
                        </a:rPr>
                        <a:t>PRECONDICIONES</a:t>
                      </a:r>
                      <a:endParaRPr lang="es-CO" sz="700" dirty="0">
                        <a:effectLst/>
                        <a:latin typeface="Calibri"/>
                        <a:ea typeface="Calibri"/>
                        <a:cs typeface="Times New Roman"/>
                      </a:endParaRPr>
                    </a:p>
                  </a:txBody>
                  <a:tcPr marL="32292" marR="32292" marT="0" marB="0"/>
                </a:tc>
                <a:tc gridSpan="2">
                  <a:txBody>
                    <a:bodyPr/>
                    <a:lstStyle/>
                    <a:p>
                      <a:pPr algn="l">
                        <a:lnSpc>
                          <a:spcPct val="115000"/>
                        </a:lnSpc>
                        <a:spcAft>
                          <a:spcPts val="0"/>
                        </a:spcAft>
                      </a:pPr>
                      <a:r>
                        <a:rPr lang="es-ES" sz="700" dirty="0">
                          <a:effectLst/>
                        </a:rPr>
                        <a:t>El usuario puede subir los datos hasta el punto que el programa-web lo deje.</a:t>
                      </a:r>
                      <a:endParaRPr lang="es-CO" sz="700" dirty="0">
                        <a:effectLst/>
                        <a:latin typeface="Calibri"/>
                        <a:ea typeface="Calibri"/>
                        <a:cs typeface="Times New Roman"/>
                      </a:endParaRPr>
                    </a:p>
                  </a:txBody>
                  <a:tcPr marL="32292" marR="32292" marT="0" marB="0"/>
                </a:tc>
                <a:tc hMerge="1">
                  <a:txBody>
                    <a:bodyPr/>
                    <a:lstStyle/>
                    <a:p>
                      <a:endParaRPr lang="es-CO"/>
                    </a:p>
                  </a:txBody>
                  <a:tcPr/>
                </a:tc>
                <a:extLst>
                  <a:ext uri="{0D108BD9-81ED-4DB2-BD59-A6C34878D82A}">
                    <a16:rowId xmlns:a16="http://schemas.microsoft.com/office/drawing/2014/main" xmlns="" val="10004"/>
                  </a:ext>
                </a:extLst>
              </a:tr>
              <a:tr h="106743">
                <a:tc>
                  <a:txBody>
                    <a:bodyPr/>
                    <a:lstStyle/>
                    <a:p>
                      <a:pPr algn="l">
                        <a:lnSpc>
                          <a:spcPct val="115000"/>
                        </a:lnSpc>
                        <a:spcAft>
                          <a:spcPts val="0"/>
                        </a:spcAft>
                      </a:pPr>
                      <a:r>
                        <a:rPr lang="es-ES" sz="700" dirty="0">
                          <a:effectLst/>
                        </a:rPr>
                        <a:t>POSTCONDICIONES </a:t>
                      </a:r>
                      <a:endParaRPr lang="es-CO" sz="700" dirty="0">
                        <a:effectLst/>
                        <a:latin typeface="Calibri"/>
                        <a:ea typeface="Calibri"/>
                        <a:cs typeface="Times New Roman"/>
                      </a:endParaRPr>
                    </a:p>
                  </a:txBody>
                  <a:tcPr marL="32292" marR="32292" marT="0" marB="0"/>
                </a:tc>
                <a:tc gridSpan="2">
                  <a:txBody>
                    <a:bodyPr/>
                    <a:lstStyle/>
                    <a:p>
                      <a:pPr algn="l">
                        <a:lnSpc>
                          <a:spcPct val="115000"/>
                        </a:lnSpc>
                        <a:spcAft>
                          <a:spcPts val="0"/>
                        </a:spcAft>
                      </a:pPr>
                      <a:r>
                        <a:rPr lang="es-ES" sz="700" dirty="0">
                          <a:effectLst/>
                        </a:rPr>
                        <a:t>Se ira guardando los datos cada 5 segundos </a:t>
                      </a:r>
                      <a:endParaRPr lang="es-CO" sz="700" dirty="0">
                        <a:effectLst/>
                        <a:latin typeface="Calibri"/>
                        <a:ea typeface="Calibri"/>
                        <a:cs typeface="Times New Roman"/>
                      </a:endParaRPr>
                    </a:p>
                  </a:txBody>
                  <a:tcPr marL="32292" marR="32292" marT="0" marB="0"/>
                </a:tc>
                <a:tc hMerge="1">
                  <a:txBody>
                    <a:bodyPr/>
                    <a:lstStyle/>
                    <a:p>
                      <a:endParaRPr lang="es-CO"/>
                    </a:p>
                  </a:txBody>
                  <a:tcPr/>
                </a:tc>
                <a:extLst>
                  <a:ext uri="{0D108BD9-81ED-4DB2-BD59-A6C34878D82A}">
                    <a16:rowId xmlns:a16="http://schemas.microsoft.com/office/drawing/2014/main" xmlns="" val="10005"/>
                  </a:ext>
                </a:extLst>
              </a:tr>
              <a:tr h="106743">
                <a:tc>
                  <a:txBody>
                    <a:bodyPr/>
                    <a:lstStyle/>
                    <a:p>
                      <a:pPr algn="l">
                        <a:lnSpc>
                          <a:spcPct val="115000"/>
                        </a:lnSpc>
                        <a:spcAft>
                          <a:spcPts val="0"/>
                        </a:spcAft>
                      </a:pPr>
                      <a:r>
                        <a:rPr lang="es-CO" sz="500" dirty="0">
                          <a:effectLst/>
                        </a:rPr>
                        <a:t> </a:t>
                      </a:r>
                      <a:endParaRPr lang="es-CO" sz="500" dirty="0">
                        <a:effectLst/>
                        <a:latin typeface="Calibri"/>
                        <a:ea typeface="Calibri"/>
                        <a:cs typeface="Times New Roman"/>
                      </a:endParaRPr>
                    </a:p>
                  </a:txBody>
                  <a:tcPr marL="32292" marR="32292" marT="0" marB="0"/>
                </a:tc>
                <a:tc>
                  <a:txBody>
                    <a:bodyPr/>
                    <a:lstStyle/>
                    <a:p>
                      <a:pPr algn="l">
                        <a:lnSpc>
                          <a:spcPct val="115000"/>
                        </a:lnSpc>
                        <a:spcAft>
                          <a:spcPts val="0"/>
                        </a:spcAft>
                      </a:pPr>
                      <a:r>
                        <a:rPr lang="es-ES" sz="700" dirty="0">
                          <a:effectLst/>
                        </a:rPr>
                        <a:t>USUARIO         </a:t>
                      </a:r>
                      <a:endParaRPr lang="es-CO" sz="700" dirty="0">
                        <a:effectLst/>
                        <a:latin typeface="Calibri"/>
                        <a:ea typeface="Calibri"/>
                        <a:cs typeface="Times New Roman"/>
                      </a:endParaRPr>
                    </a:p>
                  </a:txBody>
                  <a:tcPr marL="32292" marR="32292" marT="0" marB="0"/>
                </a:tc>
                <a:tc>
                  <a:txBody>
                    <a:bodyPr/>
                    <a:lstStyle/>
                    <a:p>
                      <a:pPr algn="l">
                        <a:lnSpc>
                          <a:spcPct val="115000"/>
                        </a:lnSpc>
                        <a:spcAft>
                          <a:spcPts val="0"/>
                        </a:spcAft>
                      </a:pPr>
                      <a:r>
                        <a:rPr lang="es-ES" sz="700" dirty="0">
                          <a:effectLst/>
                        </a:rPr>
                        <a:t>SISTEMA</a:t>
                      </a:r>
                      <a:endParaRPr lang="es-CO" sz="700" dirty="0">
                        <a:effectLst/>
                        <a:latin typeface="Calibri"/>
                        <a:ea typeface="Calibri"/>
                        <a:cs typeface="Times New Roman"/>
                      </a:endParaRPr>
                    </a:p>
                  </a:txBody>
                  <a:tcPr marL="32292" marR="32292" marT="0" marB="0"/>
                </a:tc>
                <a:extLst>
                  <a:ext uri="{0D108BD9-81ED-4DB2-BD59-A6C34878D82A}">
                    <a16:rowId xmlns:a16="http://schemas.microsoft.com/office/drawing/2014/main" xmlns="" val="10006"/>
                  </a:ext>
                </a:extLst>
              </a:tr>
              <a:tr h="330096">
                <a:tc rowSpan="8">
                  <a:txBody>
                    <a:bodyPr/>
                    <a:lstStyle/>
                    <a:p>
                      <a:pPr algn="l">
                        <a:lnSpc>
                          <a:spcPct val="115000"/>
                        </a:lnSpc>
                        <a:spcAft>
                          <a:spcPts val="0"/>
                        </a:spcAft>
                      </a:pPr>
                      <a:r>
                        <a:rPr lang="es-ES" sz="700" dirty="0">
                          <a:effectLst/>
                        </a:rPr>
                        <a:t>ESENARIO PRINCIPAL </a:t>
                      </a:r>
                      <a:endParaRPr lang="es-CO" sz="700" dirty="0">
                        <a:effectLst/>
                        <a:latin typeface="Calibri"/>
                        <a:ea typeface="Calibri"/>
                        <a:cs typeface="Times New Roman"/>
                      </a:endParaRPr>
                    </a:p>
                  </a:txBody>
                  <a:tcPr marL="32292" marR="32292" marT="0" marB="0"/>
                </a:tc>
                <a:tc>
                  <a:txBody>
                    <a:bodyPr/>
                    <a:lstStyle/>
                    <a:p>
                      <a:pPr algn="l">
                        <a:lnSpc>
                          <a:spcPct val="115000"/>
                        </a:lnSpc>
                        <a:spcAft>
                          <a:spcPts val="0"/>
                        </a:spcAft>
                      </a:pPr>
                      <a:r>
                        <a:rPr lang="es-ES" sz="700" dirty="0">
                          <a:effectLst/>
                        </a:rPr>
                        <a:t> </a:t>
                      </a:r>
                      <a:endParaRPr lang="es-CO" sz="700" dirty="0">
                        <a:effectLst/>
                      </a:endParaRPr>
                    </a:p>
                    <a:p>
                      <a:pPr algn="ctr">
                        <a:lnSpc>
                          <a:spcPct val="115000"/>
                        </a:lnSpc>
                        <a:spcAft>
                          <a:spcPts val="0"/>
                        </a:spcAft>
                      </a:pPr>
                      <a:r>
                        <a:rPr lang="es-ES" sz="700" dirty="0">
                          <a:effectLst/>
                        </a:rPr>
                        <a:t> El usuario digitara los datos que son necesario en su empresa.</a:t>
                      </a:r>
                      <a:endParaRPr lang="es-CO" sz="700" dirty="0">
                        <a:effectLst/>
                      </a:endParaRPr>
                    </a:p>
                    <a:p>
                      <a:pPr algn="ctr">
                        <a:lnSpc>
                          <a:spcPct val="115000"/>
                        </a:lnSpc>
                        <a:spcAft>
                          <a:spcPts val="0"/>
                        </a:spcAft>
                      </a:pPr>
                      <a:r>
                        <a:rPr lang="es-ES" sz="700" dirty="0">
                          <a:effectLst/>
                        </a:rPr>
                        <a:t> </a:t>
                      </a:r>
                      <a:endParaRPr lang="es-CO" sz="700" dirty="0">
                        <a:effectLst/>
                        <a:latin typeface="Calibri"/>
                        <a:ea typeface="Calibri"/>
                        <a:cs typeface="Times New Roman"/>
                      </a:endParaRPr>
                    </a:p>
                  </a:txBody>
                  <a:tcPr marL="32292" marR="32292" marT="0" marB="0"/>
                </a:tc>
                <a:tc>
                  <a:txBody>
                    <a:bodyPr/>
                    <a:lstStyle/>
                    <a:p>
                      <a:pPr algn="l">
                        <a:lnSpc>
                          <a:spcPct val="115000"/>
                        </a:lnSpc>
                        <a:spcAft>
                          <a:spcPts val="0"/>
                        </a:spcAft>
                      </a:pPr>
                      <a:r>
                        <a:rPr lang="es-ES" sz="700" dirty="0">
                          <a:effectLst/>
                        </a:rPr>
                        <a:t> </a:t>
                      </a:r>
                      <a:endParaRPr lang="es-CO" sz="700" dirty="0">
                        <a:effectLst/>
                        <a:latin typeface="Calibri"/>
                        <a:ea typeface="Calibri"/>
                        <a:cs typeface="Times New Roman"/>
                      </a:endParaRPr>
                    </a:p>
                  </a:txBody>
                  <a:tcPr marL="32292" marR="32292" marT="0" marB="0"/>
                </a:tc>
                <a:extLst>
                  <a:ext uri="{0D108BD9-81ED-4DB2-BD59-A6C34878D82A}">
                    <a16:rowId xmlns:a16="http://schemas.microsoft.com/office/drawing/2014/main" xmlns="" val="10007"/>
                  </a:ext>
                </a:extLst>
              </a:tr>
              <a:tr h="247572">
                <a:tc vMerge="1">
                  <a:txBody>
                    <a:bodyPr/>
                    <a:lstStyle/>
                    <a:p>
                      <a:endParaRPr lang="es-CO"/>
                    </a:p>
                  </a:txBody>
                  <a:tcPr/>
                </a:tc>
                <a:tc>
                  <a:txBody>
                    <a:bodyPr/>
                    <a:lstStyle/>
                    <a:p>
                      <a:pPr algn="l">
                        <a:lnSpc>
                          <a:spcPct val="115000"/>
                        </a:lnSpc>
                        <a:spcAft>
                          <a:spcPts val="0"/>
                        </a:spcAft>
                      </a:pPr>
                      <a:r>
                        <a:rPr lang="es-ES" sz="700">
                          <a:effectLst/>
                        </a:rPr>
                        <a:t> </a:t>
                      </a:r>
                      <a:endParaRPr lang="es-CO" sz="700">
                        <a:effectLst/>
                        <a:latin typeface="Calibri"/>
                        <a:ea typeface="Calibri"/>
                        <a:cs typeface="Times New Roman"/>
                      </a:endParaRPr>
                    </a:p>
                  </a:txBody>
                  <a:tcPr marL="32292" marR="32292" marT="0" marB="0"/>
                </a:tc>
                <a:tc>
                  <a:txBody>
                    <a:bodyPr/>
                    <a:lstStyle/>
                    <a:p>
                      <a:pPr algn="l">
                        <a:lnSpc>
                          <a:spcPct val="115000"/>
                        </a:lnSpc>
                        <a:spcAft>
                          <a:spcPts val="0"/>
                        </a:spcAft>
                      </a:pPr>
                      <a:r>
                        <a:rPr lang="es-ES" sz="700" dirty="0">
                          <a:effectLst/>
                        </a:rPr>
                        <a:t> </a:t>
                      </a:r>
                      <a:endParaRPr lang="es-CO" sz="700" dirty="0">
                        <a:effectLst/>
                      </a:endParaRPr>
                    </a:p>
                    <a:p>
                      <a:pPr algn="ctr">
                        <a:lnSpc>
                          <a:spcPct val="115000"/>
                        </a:lnSpc>
                        <a:spcAft>
                          <a:spcPts val="0"/>
                        </a:spcAft>
                      </a:pPr>
                      <a:r>
                        <a:rPr lang="es-ES" sz="700" dirty="0">
                          <a:effectLst/>
                        </a:rPr>
                        <a:t>El sistema ira guardando los datos</a:t>
                      </a:r>
                      <a:endParaRPr lang="es-CO" sz="700" dirty="0">
                        <a:effectLst/>
                        <a:latin typeface="Calibri"/>
                        <a:ea typeface="Calibri"/>
                        <a:cs typeface="Times New Roman"/>
                      </a:endParaRPr>
                    </a:p>
                  </a:txBody>
                  <a:tcPr marL="32292" marR="32292" marT="0" marB="0"/>
                </a:tc>
                <a:extLst>
                  <a:ext uri="{0D108BD9-81ED-4DB2-BD59-A6C34878D82A}">
                    <a16:rowId xmlns:a16="http://schemas.microsoft.com/office/drawing/2014/main" xmlns="" val="10008"/>
                  </a:ext>
                </a:extLst>
              </a:tr>
              <a:tr h="330096">
                <a:tc vMerge="1">
                  <a:txBody>
                    <a:bodyPr/>
                    <a:lstStyle/>
                    <a:p>
                      <a:endParaRPr lang="es-CO"/>
                    </a:p>
                  </a:txBody>
                  <a:tcPr/>
                </a:tc>
                <a:tc>
                  <a:txBody>
                    <a:bodyPr/>
                    <a:lstStyle/>
                    <a:p>
                      <a:pPr algn="l">
                        <a:lnSpc>
                          <a:spcPct val="115000"/>
                        </a:lnSpc>
                        <a:spcAft>
                          <a:spcPts val="0"/>
                        </a:spcAft>
                      </a:pPr>
                      <a:r>
                        <a:rPr lang="es-ES" sz="700" dirty="0">
                          <a:effectLst/>
                        </a:rPr>
                        <a:t> </a:t>
                      </a:r>
                      <a:endParaRPr lang="es-CO" sz="700" dirty="0">
                        <a:effectLst/>
                      </a:endParaRPr>
                    </a:p>
                    <a:p>
                      <a:pPr algn="l">
                        <a:lnSpc>
                          <a:spcPct val="115000"/>
                        </a:lnSpc>
                        <a:spcAft>
                          <a:spcPts val="0"/>
                        </a:spcAft>
                      </a:pPr>
                      <a:r>
                        <a:rPr lang="es-ES" sz="700" dirty="0">
                          <a:effectLst/>
                        </a:rPr>
                        <a:t>El usuario puede almacenar la cantidad de datos que le sean útiles en su empresa </a:t>
                      </a:r>
                      <a:endParaRPr lang="es-CO" sz="700" dirty="0">
                        <a:effectLst/>
                        <a:latin typeface="Calibri"/>
                        <a:ea typeface="Calibri"/>
                        <a:cs typeface="Times New Roman"/>
                      </a:endParaRPr>
                    </a:p>
                  </a:txBody>
                  <a:tcPr marL="32292" marR="32292" marT="0" marB="0"/>
                </a:tc>
                <a:tc>
                  <a:txBody>
                    <a:bodyPr/>
                    <a:lstStyle/>
                    <a:p>
                      <a:pPr algn="l">
                        <a:lnSpc>
                          <a:spcPct val="115000"/>
                        </a:lnSpc>
                        <a:spcAft>
                          <a:spcPts val="0"/>
                        </a:spcAft>
                      </a:pPr>
                      <a:r>
                        <a:rPr lang="es-ES" sz="700" dirty="0">
                          <a:effectLst/>
                        </a:rPr>
                        <a:t> </a:t>
                      </a:r>
                      <a:endParaRPr lang="es-CO" sz="700" dirty="0">
                        <a:effectLst/>
                        <a:latin typeface="Calibri"/>
                        <a:ea typeface="Calibri"/>
                        <a:cs typeface="Times New Roman"/>
                      </a:endParaRPr>
                    </a:p>
                  </a:txBody>
                  <a:tcPr marL="32292" marR="32292" marT="0" marB="0"/>
                </a:tc>
                <a:extLst>
                  <a:ext uri="{0D108BD9-81ED-4DB2-BD59-A6C34878D82A}">
                    <a16:rowId xmlns:a16="http://schemas.microsoft.com/office/drawing/2014/main" xmlns="" val="10009"/>
                  </a:ext>
                </a:extLst>
              </a:tr>
              <a:tr h="247572">
                <a:tc vMerge="1">
                  <a:txBody>
                    <a:bodyPr/>
                    <a:lstStyle/>
                    <a:p>
                      <a:endParaRPr lang="es-CO"/>
                    </a:p>
                  </a:txBody>
                  <a:tcPr/>
                </a:tc>
                <a:tc>
                  <a:txBody>
                    <a:bodyPr/>
                    <a:lstStyle/>
                    <a:p>
                      <a:pPr algn="l">
                        <a:lnSpc>
                          <a:spcPct val="115000"/>
                        </a:lnSpc>
                        <a:spcAft>
                          <a:spcPts val="0"/>
                        </a:spcAft>
                      </a:pPr>
                      <a:r>
                        <a:rPr lang="es-ES" sz="700">
                          <a:effectLst/>
                        </a:rPr>
                        <a:t> </a:t>
                      </a:r>
                      <a:endParaRPr lang="es-CO" sz="700">
                        <a:effectLst/>
                        <a:latin typeface="Calibri"/>
                        <a:ea typeface="Calibri"/>
                        <a:cs typeface="Times New Roman"/>
                      </a:endParaRPr>
                    </a:p>
                  </a:txBody>
                  <a:tcPr marL="32292" marR="32292" marT="0" marB="0"/>
                </a:tc>
                <a:tc>
                  <a:txBody>
                    <a:bodyPr/>
                    <a:lstStyle/>
                    <a:p>
                      <a:pPr algn="l">
                        <a:lnSpc>
                          <a:spcPct val="115000"/>
                        </a:lnSpc>
                        <a:spcAft>
                          <a:spcPts val="0"/>
                        </a:spcAft>
                      </a:pPr>
                      <a:r>
                        <a:rPr lang="es-ES" sz="700" dirty="0">
                          <a:effectLst/>
                        </a:rPr>
                        <a:t> </a:t>
                      </a:r>
                      <a:endParaRPr lang="es-CO" sz="700" dirty="0">
                        <a:effectLst/>
                      </a:endParaRPr>
                    </a:p>
                    <a:p>
                      <a:pPr algn="l">
                        <a:lnSpc>
                          <a:spcPct val="115000"/>
                        </a:lnSpc>
                        <a:spcAft>
                          <a:spcPts val="0"/>
                        </a:spcAft>
                      </a:pPr>
                      <a:r>
                        <a:rPr lang="es-ES" sz="700" dirty="0">
                          <a:effectLst/>
                        </a:rPr>
                        <a:t>Ejecuta la opción que solicita el usuario</a:t>
                      </a:r>
                      <a:endParaRPr lang="es-CO" sz="700" dirty="0">
                        <a:effectLst/>
                        <a:latin typeface="Calibri"/>
                        <a:ea typeface="Calibri"/>
                        <a:cs typeface="Times New Roman"/>
                      </a:endParaRPr>
                    </a:p>
                  </a:txBody>
                  <a:tcPr marL="32292" marR="32292" marT="0" marB="0"/>
                </a:tc>
                <a:extLst>
                  <a:ext uri="{0D108BD9-81ED-4DB2-BD59-A6C34878D82A}">
                    <a16:rowId xmlns:a16="http://schemas.microsoft.com/office/drawing/2014/main" xmlns="" val="10010"/>
                  </a:ext>
                </a:extLst>
              </a:tr>
              <a:tr h="412620">
                <a:tc vMerge="1">
                  <a:txBody>
                    <a:bodyPr/>
                    <a:lstStyle/>
                    <a:p>
                      <a:endParaRPr lang="es-CO"/>
                    </a:p>
                  </a:txBody>
                  <a:tcPr/>
                </a:tc>
                <a:tc>
                  <a:txBody>
                    <a:bodyPr/>
                    <a:lstStyle/>
                    <a:p>
                      <a:pPr algn="l">
                        <a:lnSpc>
                          <a:spcPct val="115000"/>
                        </a:lnSpc>
                        <a:spcAft>
                          <a:spcPts val="0"/>
                        </a:spcAft>
                      </a:pPr>
                      <a:r>
                        <a:rPr lang="es-ES" sz="700" dirty="0">
                          <a:effectLst/>
                        </a:rPr>
                        <a:t> </a:t>
                      </a:r>
                      <a:endParaRPr lang="es-CO" sz="700" dirty="0">
                        <a:effectLst/>
                      </a:endParaRPr>
                    </a:p>
                    <a:p>
                      <a:pPr algn="l">
                        <a:lnSpc>
                          <a:spcPct val="115000"/>
                        </a:lnSpc>
                        <a:spcAft>
                          <a:spcPts val="0"/>
                        </a:spcAft>
                      </a:pPr>
                      <a:r>
                        <a:rPr lang="es-ES" sz="700" dirty="0">
                          <a:effectLst/>
                        </a:rPr>
                        <a:t>Cuando el usuario finalice de ingresar sus datos, se guardara todos los datos ingresados. </a:t>
                      </a:r>
                      <a:endParaRPr lang="es-CO" sz="700" dirty="0">
                        <a:effectLst/>
                      </a:endParaRPr>
                    </a:p>
                    <a:p>
                      <a:pPr algn="l">
                        <a:lnSpc>
                          <a:spcPct val="115000"/>
                        </a:lnSpc>
                        <a:spcAft>
                          <a:spcPts val="0"/>
                        </a:spcAft>
                      </a:pPr>
                      <a:r>
                        <a:rPr lang="es-ES" sz="700" dirty="0">
                          <a:effectLst/>
                        </a:rPr>
                        <a:t> </a:t>
                      </a:r>
                      <a:endParaRPr lang="es-CO" sz="700" dirty="0">
                        <a:effectLst/>
                        <a:latin typeface="Calibri"/>
                        <a:ea typeface="Calibri"/>
                        <a:cs typeface="Times New Roman"/>
                      </a:endParaRPr>
                    </a:p>
                  </a:txBody>
                  <a:tcPr marL="32292" marR="32292" marT="0" marB="0"/>
                </a:tc>
                <a:tc>
                  <a:txBody>
                    <a:bodyPr/>
                    <a:lstStyle/>
                    <a:p>
                      <a:pPr algn="l">
                        <a:lnSpc>
                          <a:spcPct val="115000"/>
                        </a:lnSpc>
                        <a:spcAft>
                          <a:spcPts val="0"/>
                        </a:spcAft>
                      </a:pPr>
                      <a:r>
                        <a:rPr lang="es-ES" sz="700">
                          <a:effectLst/>
                        </a:rPr>
                        <a:t> </a:t>
                      </a:r>
                      <a:endParaRPr lang="es-CO" sz="700">
                        <a:effectLst/>
                        <a:latin typeface="Calibri"/>
                        <a:ea typeface="Calibri"/>
                        <a:cs typeface="Times New Roman"/>
                      </a:endParaRPr>
                    </a:p>
                  </a:txBody>
                  <a:tcPr marL="32292" marR="32292" marT="0" marB="0"/>
                </a:tc>
                <a:extLst>
                  <a:ext uri="{0D108BD9-81ED-4DB2-BD59-A6C34878D82A}">
                    <a16:rowId xmlns:a16="http://schemas.microsoft.com/office/drawing/2014/main" xmlns="" val="10011"/>
                  </a:ext>
                </a:extLst>
              </a:tr>
              <a:tr h="412620">
                <a:tc vMerge="1">
                  <a:txBody>
                    <a:bodyPr/>
                    <a:lstStyle/>
                    <a:p>
                      <a:endParaRPr lang="es-CO"/>
                    </a:p>
                  </a:txBody>
                  <a:tcPr/>
                </a:tc>
                <a:tc>
                  <a:txBody>
                    <a:bodyPr/>
                    <a:lstStyle/>
                    <a:p>
                      <a:pPr algn="l">
                        <a:lnSpc>
                          <a:spcPct val="115000"/>
                        </a:lnSpc>
                        <a:spcAft>
                          <a:spcPts val="0"/>
                        </a:spcAft>
                      </a:pPr>
                      <a:r>
                        <a:rPr lang="es-ES" sz="700">
                          <a:effectLst/>
                        </a:rPr>
                        <a:t> </a:t>
                      </a:r>
                      <a:endParaRPr lang="es-CO" sz="700">
                        <a:effectLst/>
                        <a:latin typeface="Calibri"/>
                        <a:ea typeface="Calibri"/>
                        <a:cs typeface="Times New Roman"/>
                      </a:endParaRPr>
                    </a:p>
                  </a:txBody>
                  <a:tcPr marL="32292" marR="32292" marT="0" marB="0"/>
                </a:tc>
                <a:tc>
                  <a:txBody>
                    <a:bodyPr/>
                    <a:lstStyle/>
                    <a:p>
                      <a:pPr algn="l">
                        <a:lnSpc>
                          <a:spcPct val="115000"/>
                        </a:lnSpc>
                        <a:spcAft>
                          <a:spcPts val="0"/>
                        </a:spcAft>
                      </a:pPr>
                      <a:r>
                        <a:rPr lang="es-ES" sz="700" dirty="0">
                          <a:effectLst/>
                        </a:rPr>
                        <a:t>El usuario  puede cambiar la información cada vez que lo quiera hacer </a:t>
                      </a:r>
                      <a:endParaRPr lang="es-CO" sz="700" dirty="0">
                        <a:effectLst/>
                      </a:endParaRPr>
                    </a:p>
                    <a:p>
                      <a:pPr algn="l">
                        <a:lnSpc>
                          <a:spcPct val="115000"/>
                        </a:lnSpc>
                        <a:spcAft>
                          <a:spcPts val="0"/>
                        </a:spcAft>
                      </a:pPr>
                      <a:r>
                        <a:rPr lang="es-ES" sz="700" dirty="0">
                          <a:effectLst/>
                        </a:rPr>
                        <a:t> </a:t>
                      </a:r>
                      <a:endParaRPr lang="es-CO" sz="700" dirty="0">
                        <a:effectLst/>
                        <a:latin typeface="Calibri"/>
                        <a:ea typeface="Calibri"/>
                        <a:cs typeface="Times New Roman"/>
                      </a:endParaRPr>
                    </a:p>
                  </a:txBody>
                  <a:tcPr marL="32292" marR="32292" marT="0" marB="0"/>
                </a:tc>
                <a:extLst>
                  <a:ext uri="{0D108BD9-81ED-4DB2-BD59-A6C34878D82A}">
                    <a16:rowId xmlns:a16="http://schemas.microsoft.com/office/drawing/2014/main" xmlns="" val="10012"/>
                  </a:ext>
                </a:extLst>
              </a:tr>
              <a:tr h="330096">
                <a:tc vMerge="1">
                  <a:txBody>
                    <a:bodyPr/>
                    <a:lstStyle/>
                    <a:p>
                      <a:endParaRPr lang="es-CO"/>
                    </a:p>
                  </a:txBody>
                  <a:tcPr/>
                </a:tc>
                <a:tc>
                  <a:txBody>
                    <a:bodyPr/>
                    <a:lstStyle/>
                    <a:p>
                      <a:pPr algn="ctr">
                        <a:lnSpc>
                          <a:spcPct val="115000"/>
                        </a:lnSpc>
                        <a:spcAft>
                          <a:spcPts val="0"/>
                        </a:spcAft>
                      </a:pPr>
                      <a:r>
                        <a:rPr lang="es-ES" sz="700" dirty="0">
                          <a:effectLst/>
                        </a:rPr>
                        <a:t>Cada vez que el usuario entre a la base de datos puede cambiar el dato que desee</a:t>
                      </a:r>
                      <a:endParaRPr lang="es-CO" sz="700" dirty="0">
                        <a:effectLst/>
                      </a:endParaRPr>
                    </a:p>
                    <a:p>
                      <a:pPr algn="l">
                        <a:lnSpc>
                          <a:spcPct val="115000"/>
                        </a:lnSpc>
                        <a:spcAft>
                          <a:spcPts val="0"/>
                        </a:spcAft>
                      </a:pPr>
                      <a:r>
                        <a:rPr lang="es-ES" sz="700" dirty="0">
                          <a:effectLst/>
                        </a:rPr>
                        <a:t> </a:t>
                      </a:r>
                      <a:endParaRPr lang="es-CO" sz="700" dirty="0">
                        <a:effectLst/>
                        <a:latin typeface="Calibri"/>
                        <a:ea typeface="Calibri"/>
                        <a:cs typeface="Times New Roman"/>
                      </a:endParaRPr>
                    </a:p>
                  </a:txBody>
                  <a:tcPr marL="32292" marR="32292" marT="0" marB="0"/>
                </a:tc>
                <a:tc>
                  <a:txBody>
                    <a:bodyPr/>
                    <a:lstStyle/>
                    <a:p>
                      <a:pPr algn="l">
                        <a:lnSpc>
                          <a:spcPct val="115000"/>
                        </a:lnSpc>
                        <a:spcAft>
                          <a:spcPts val="0"/>
                        </a:spcAft>
                      </a:pPr>
                      <a:r>
                        <a:rPr lang="es-ES" sz="700">
                          <a:effectLst/>
                        </a:rPr>
                        <a:t> </a:t>
                      </a:r>
                      <a:endParaRPr lang="es-CO" sz="700">
                        <a:effectLst/>
                        <a:latin typeface="Calibri"/>
                        <a:ea typeface="Calibri"/>
                        <a:cs typeface="Times New Roman"/>
                      </a:endParaRPr>
                    </a:p>
                  </a:txBody>
                  <a:tcPr marL="32292" marR="32292" marT="0" marB="0"/>
                </a:tc>
                <a:extLst>
                  <a:ext uri="{0D108BD9-81ED-4DB2-BD59-A6C34878D82A}">
                    <a16:rowId xmlns:a16="http://schemas.microsoft.com/office/drawing/2014/main" xmlns="" val="10013"/>
                  </a:ext>
                </a:extLst>
              </a:tr>
              <a:tr h="330096">
                <a:tc vMerge="1">
                  <a:txBody>
                    <a:bodyPr/>
                    <a:lstStyle/>
                    <a:p>
                      <a:endParaRPr lang="es-CO"/>
                    </a:p>
                  </a:txBody>
                  <a:tcPr/>
                </a:tc>
                <a:tc>
                  <a:txBody>
                    <a:bodyPr/>
                    <a:lstStyle/>
                    <a:p>
                      <a:pPr algn="l">
                        <a:lnSpc>
                          <a:spcPct val="115000"/>
                        </a:lnSpc>
                        <a:spcAft>
                          <a:spcPts val="0"/>
                        </a:spcAft>
                      </a:pPr>
                      <a:r>
                        <a:rPr lang="es-ES" sz="700">
                          <a:effectLst/>
                        </a:rPr>
                        <a:t> </a:t>
                      </a:r>
                      <a:endParaRPr lang="es-CO" sz="700">
                        <a:effectLst/>
                        <a:latin typeface="Calibri"/>
                        <a:ea typeface="Calibri"/>
                        <a:cs typeface="Times New Roman"/>
                      </a:endParaRPr>
                    </a:p>
                  </a:txBody>
                  <a:tcPr marL="32292" marR="32292" marT="0" marB="0"/>
                </a:tc>
                <a:tc>
                  <a:txBody>
                    <a:bodyPr/>
                    <a:lstStyle/>
                    <a:p>
                      <a:pPr algn="l">
                        <a:lnSpc>
                          <a:spcPct val="115000"/>
                        </a:lnSpc>
                        <a:spcAft>
                          <a:spcPts val="0"/>
                        </a:spcAft>
                      </a:pPr>
                      <a:r>
                        <a:rPr lang="es-ES" sz="700" dirty="0">
                          <a:effectLst/>
                        </a:rPr>
                        <a:t>El sistema guardara cada vez que el usuario </a:t>
                      </a:r>
                      <a:endParaRPr lang="es-CO" sz="700" dirty="0">
                        <a:effectLst/>
                      </a:endParaRPr>
                    </a:p>
                    <a:p>
                      <a:pPr algn="l">
                        <a:lnSpc>
                          <a:spcPct val="115000"/>
                        </a:lnSpc>
                        <a:spcAft>
                          <a:spcPts val="0"/>
                        </a:spcAft>
                      </a:pPr>
                      <a:r>
                        <a:rPr lang="es-ES" sz="700" dirty="0">
                          <a:effectLst/>
                        </a:rPr>
                        <a:t>cambien algún dato </a:t>
                      </a:r>
                      <a:endParaRPr lang="es-CO" sz="700" dirty="0">
                        <a:effectLst/>
                      </a:endParaRPr>
                    </a:p>
                    <a:p>
                      <a:pPr algn="l">
                        <a:lnSpc>
                          <a:spcPct val="115000"/>
                        </a:lnSpc>
                        <a:spcAft>
                          <a:spcPts val="0"/>
                        </a:spcAft>
                      </a:pPr>
                      <a:r>
                        <a:rPr lang="es-ES" sz="700" dirty="0">
                          <a:effectLst/>
                        </a:rPr>
                        <a:t> </a:t>
                      </a:r>
                      <a:endParaRPr lang="es-CO" sz="700" dirty="0">
                        <a:effectLst/>
                        <a:latin typeface="Calibri"/>
                        <a:ea typeface="Calibri"/>
                        <a:cs typeface="Times New Roman"/>
                      </a:endParaRPr>
                    </a:p>
                  </a:txBody>
                  <a:tcPr marL="32292" marR="32292" marT="0" marB="0"/>
                </a:tc>
                <a:extLst>
                  <a:ext uri="{0D108BD9-81ED-4DB2-BD59-A6C34878D82A}">
                    <a16:rowId xmlns:a16="http://schemas.microsoft.com/office/drawing/2014/main" xmlns="" val="10014"/>
                  </a:ext>
                </a:extLst>
              </a:tr>
              <a:tr h="297505">
                <a:tc>
                  <a:txBody>
                    <a:bodyPr/>
                    <a:lstStyle/>
                    <a:p>
                      <a:pPr algn="l">
                        <a:lnSpc>
                          <a:spcPct val="115000"/>
                        </a:lnSpc>
                        <a:spcAft>
                          <a:spcPts val="0"/>
                        </a:spcAft>
                      </a:pPr>
                      <a:r>
                        <a:rPr lang="es-ES" sz="700" dirty="0">
                          <a:effectLst/>
                        </a:rPr>
                        <a:t>ALTERNATIVAS </a:t>
                      </a:r>
                      <a:endParaRPr lang="es-CO" sz="700" dirty="0">
                        <a:effectLst/>
                        <a:latin typeface="Calibri"/>
                        <a:ea typeface="Calibri"/>
                        <a:cs typeface="Times New Roman"/>
                      </a:endParaRPr>
                    </a:p>
                  </a:txBody>
                  <a:tcPr marL="32292" marR="32292" marT="0" marB="0"/>
                </a:tc>
                <a:tc gridSpan="2">
                  <a:txBody>
                    <a:bodyPr/>
                    <a:lstStyle/>
                    <a:p>
                      <a:pPr algn="l">
                        <a:lnSpc>
                          <a:spcPct val="115000"/>
                        </a:lnSpc>
                        <a:spcAft>
                          <a:spcPts val="0"/>
                        </a:spcAft>
                      </a:pPr>
                      <a:r>
                        <a:rPr lang="es-ES" sz="700" dirty="0">
                          <a:effectLst/>
                        </a:rPr>
                        <a:t>El usuario puede  borrar  los datos que desee</a:t>
                      </a:r>
                      <a:endParaRPr lang="es-CO" sz="700" dirty="0">
                        <a:effectLst/>
                        <a:latin typeface="Calibri"/>
                        <a:ea typeface="Calibri"/>
                        <a:cs typeface="Times New Roman"/>
                      </a:endParaRPr>
                    </a:p>
                  </a:txBody>
                  <a:tcPr marL="32292" marR="32292" marT="0" marB="0"/>
                </a:tc>
                <a:tc hMerge="1">
                  <a:txBody>
                    <a:bodyPr/>
                    <a:lstStyle/>
                    <a:p>
                      <a:endParaRPr lang="es-CO"/>
                    </a:p>
                  </a:txBody>
                  <a:tcPr/>
                </a:tc>
                <a:extLst>
                  <a:ext uri="{0D108BD9-81ED-4DB2-BD59-A6C34878D82A}">
                    <a16:rowId xmlns:a16="http://schemas.microsoft.com/office/drawing/2014/main" xmlns="" val="10015"/>
                  </a:ext>
                </a:extLst>
              </a:tr>
              <a:tr h="34060">
                <a:tc>
                  <a:txBody>
                    <a:bodyPr/>
                    <a:lstStyle/>
                    <a:p>
                      <a:pPr algn="l">
                        <a:lnSpc>
                          <a:spcPct val="115000"/>
                        </a:lnSpc>
                        <a:spcAft>
                          <a:spcPts val="0"/>
                        </a:spcAft>
                      </a:pPr>
                      <a:r>
                        <a:rPr lang="es-ES" sz="700" dirty="0">
                          <a:effectLst/>
                        </a:rPr>
                        <a:t>OBSERVACIONES </a:t>
                      </a:r>
                      <a:endParaRPr lang="es-CO" sz="700" dirty="0">
                        <a:effectLst/>
                        <a:latin typeface="Calibri"/>
                        <a:ea typeface="Calibri"/>
                        <a:cs typeface="Times New Roman"/>
                      </a:endParaRPr>
                    </a:p>
                  </a:txBody>
                  <a:tcPr marL="32292" marR="32292" marT="0" marB="0"/>
                </a:tc>
                <a:tc gridSpan="2">
                  <a:txBody>
                    <a:bodyPr/>
                    <a:lstStyle/>
                    <a:p>
                      <a:pPr algn="l">
                        <a:lnSpc>
                          <a:spcPct val="115000"/>
                        </a:lnSpc>
                        <a:spcAft>
                          <a:spcPts val="0"/>
                        </a:spcAft>
                      </a:pPr>
                      <a:r>
                        <a:rPr lang="es-ES" sz="700" dirty="0">
                          <a:effectLst/>
                        </a:rPr>
                        <a:t>Los campos no serán borrados a menos que el usuario lo desee. </a:t>
                      </a:r>
                      <a:endParaRPr lang="es-CO" sz="700" dirty="0">
                        <a:effectLst/>
                      </a:endParaRPr>
                    </a:p>
                    <a:p>
                      <a:pPr algn="l">
                        <a:lnSpc>
                          <a:spcPct val="115000"/>
                        </a:lnSpc>
                        <a:spcAft>
                          <a:spcPts val="0"/>
                        </a:spcAft>
                      </a:pPr>
                      <a:r>
                        <a:rPr lang="es-ES" sz="700" dirty="0">
                          <a:effectLst/>
                        </a:rPr>
                        <a:t> </a:t>
                      </a:r>
                      <a:endParaRPr lang="es-CO" sz="700" dirty="0">
                        <a:effectLst/>
                        <a:latin typeface="Calibri"/>
                        <a:ea typeface="Calibri"/>
                        <a:cs typeface="Times New Roman"/>
                      </a:endParaRPr>
                    </a:p>
                  </a:txBody>
                  <a:tcPr marL="32292" marR="32292" marT="0" marB="0"/>
                </a:tc>
                <a:tc hMerge="1">
                  <a:txBody>
                    <a:bodyPr/>
                    <a:lstStyle/>
                    <a:p>
                      <a:endParaRPr lang="es-CO"/>
                    </a:p>
                  </a:txBody>
                  <a:tcPr/>
                </a:tc>
                <a:extLst>
                  <a:ext uri="{0D108BD9-81ED-4DB2-BD59-A6C34878D82A}">
                    <a16:rowId xmlns:a16="http://schemas.microsoft.com/office/drawing/2014/main" xmlns="" val="10016"/>
                  </a:ext>
                </a:extLst>
              </a:tr>
              <a:tr h="165048">
                <a:tc>
                  <a:txBody>
                    <a:bodyPr/>
                    <a:lstStyle/>
                    <a:p>
                      <a:pPr algn="l">
                        <a:lnSpc>
                          <a:spcPct val="115000"/>
                        </a:lnSpc>
                        <a:spcAft>
                          <a:spcPts val="0"/>
                        </a:spcAft>
                      </a:pPr>
                      <a:r>
                        <a:rPr lang="es-ES" sz="500" dirty="0">
                          <a:effectLst/>
                        </a:rPr>
                        <a:t>REQUISITOS NO FUNCIONALES</a:t>
                      </a:r>
                      <a:endParaRPr lang="es-CO" sz="500" dirty="0">
                        <a:effectLst/>
                        <a:latin typeface="Calibri"/>
                        <a:ea typeface="Calibri"/>
                        <a:cs typeface="Times New Roman"/>
                      </a:endParaRPr>
                    </a:p>
                  </a:txBody>
                  <a:tcPr marL="32292" marR="32292" marT="0" marB="0"/>
                </a:tc>
                <a:tc gridSpan="2">
                  <a:txBody>
                    <a:bodyPr/>
                    <a:lstStyle/>
                    <a:p>
                      <a:pPr marL="342900" lvl="0" indent="-342900" algn="l">
                        <a:lnSpc>
                          <a:spcPct val="115000"/>
                        </a:lnSpc>
                        <a:spcAft>
                          <a:spcPts val="0"/>
                        </a:spcAft>
                        <a:buFont typeface="Symbol"/>
                        <a:buChar char=""/>
                      </a:pPr>
                      <a:r>
                        <a:rPr lang="es-ES" sz="700" dirty="0">
                          <a:effectLst/>
                        </a:rPr>
                        <a:t>Cada vez que el usuario ingrese un dato el sistema los guardara.</a:t>
                      </a:r>
                      <a:endParaRPr lang="es-CO" sz="700" dirty="0">
                        <a:effectLst/>
                        <a:latin typeface="Calibri"/>
                        <a:ea typeface="Calibri"/>
                        <a:cs typeface="Times New Roman"/>
                      </a:endParaRPr>
                    </a:p>
                  </a:txBody>
                  <a:tcPr marL="32292" marR="32292" marT="0" marB="0"/>
                </a:tc>
                <a:tc hMerge="1">
                  <a:txBody>
                    <a:bodyPr/>
                    <a:lstStyle/>
                    <a:p>
                      <a:endParaRPr lang="es-CO"/>
                    </a:p>
                  </a:txBody>
                  <a:tcPr/>
                </a:tc>
                <a:extLst>
                  <a:ext uri="{0D108BD9-81ED-4DB2-BD59-A6C34878D82A}">
                    <a16:rowId xmlns:a16="http://schemas.microsoft.com/office/drawing/2014/main" xmlns="" val="10017"/>
                  </a:ext>
                </a:extLst>
              </a:tr>
            </a:tbl>
          </a:graphicData>
        </a:graphic>
      </p:graphicFrame>
      <p:sp>
        <p:nvSpPr>
          <p:cNvPr id="7" name="6 Rectángulo"/>
          <p:cNvSpPr/>
          <p:nvPr/>
        </p:nvSpPr>
        <p:spPr>
          <a:xfrm>
            <a:off x="1115616" y="476672"/>
            <a:ext cx="1651414" cy="369332"/>
          </a:xfrm>
          <a:prstGeom prst="rect">
            <a:avLst/>
          </a:prstGeom>
        </p:spPr>
        <p:txBody>
          <a:bodyPr wrap="none">
            <a:spAutoFit/>
          </a:bodyPr>
          <a:lstStyle/>
          <a:p>
            <a:r>
              <a:rPr lang="es-ES" b="1" dirty="0"/>
              <a:t>CASOS DE USO </a:t>
            </a:r>
            <a:endParaRPr lang="es-CO" dirty="0"/>
          </a:p>
        </p:txBody>
      </p:sp>
    </p:spTree>
    <p:extLst>
      <p:ext uri="{BB962C8B-B14F-4D97-AF65-F5344CB8AC3E}">
        <p14:creationId xmlns:p14="http://schemas.microsoft.com/office/powerpoint/2010/main" val="15550897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extLst>
              <p:ext uri="{D42A27DB-BD31-4B8C-83A1-F6EECF244321}">
                <p14:modId xmlns:p14="http://schemas.microsoft.com/office/powerpoint/2010/main" val="4030472989"/>
              </p:ext>
            </p:extLst>
          </p:nvPr>
        </p:nvGraphicFramePr>
        <p:xfrm>
          <a:off x="2483768" y="188640"/>
          <a:ext cx="5372397" cy="6554724"/>
        </p:xfrm>
        <a:graphic>
          <a:graphicData uri="http://schemas.openxmlformats.org/drawingml/2006/table">
            <a:tbl>
              <a:tblPr firstRow="1" firstCol="1" bandRow="1">
                <a:tableStyleId>{69012ECD-51FC-41F1-AA8D-1B2483CD663E}</a:tableStyleId>
              </a:tblPr>
              <a:tblGrid>
                <a:gridCol w="1461053">
                  <a:extLst>
                    <a:ext uri="{9D8B030D-6E8A-4147-A177-3AD203B41FA5}">
                      <a16:colId xmlns:a16="http://schemas.microsoft.com/office/drawing/2014/main" xmlns="" val="20000"/>
                    </a:ext>
                  </a:extLst>
                </a:gridCol>
                <a:gridCol w="1955672">
                  <a:extLst>
                    <a:ext uri="{9D8B030D-6E8A-4147-A177-3AD203B41FA5}">
                      <a16:colId xmlns:a16="http://schemas.microsoft.com/office/drawing/2014/main" xmlns="" val="20001"/>
                    </a:ext>
                  </a:extLst>
                </a:gridCol>
                <a:gridCol w="1955672">
                  <a:extLst>
                    <a:ext uri="{9D8B030D-6E8A-4147-A177-3AD203B41FA5}">
                      <a16:colId xmlns:a16="http://schemas.microsoft.com/office/drawing/2014/main" xmlns="" val="20002"/>
                    </a:ext>
                  </a:extLst>
                </a:gridCol>
              </a:tblGrid>
              <a:tr h="183464">
                <a:tc>
                  <a:txBody>
                    <a:bodyPr/>
                    <a:lstStyle/>
                    <a:p>
                      <a:pPr algn="l">
                        <a:lnSpc>
                          <a:spcPct val="115000"/>
                        </a:lnSpc>
                        <a:spcAft>
                          <a:spcPts val="0"/>
                        </a:spcAft>
                      </a:pPr>
                      <a:r>
                        <a:rPr lang="es-ES" sz="1100" dirty="0">
                          <a:effectLst/>
                        </a:rPr>
                        <a:t> </a:t>
                      </a:r>
                      <a:endParaRPr lang="es-CO" sz="1600" dirty="0">
                        <a:effectLst/>
                        <a:latin typeface="Calibri"/>
                        <a:ea typeface="Calibri"/>
                        <a:cs typeface="Times New Roman"/>
                      </a:endParaRPr>
                    </a:p>
                  </a:txBody>
                  <a:tcPr marL="67365" marR="67365" marT="0" marB="0"/>
                </a:tc>
                <a:tc gridSpan="2">
                  <a:txBody>
                    <a:bodyPr/>
                    <a:lstStyle/>
                    <a:p>
                      <a:pPr algn="ctr">
                        <a:lnSpc>
                          <a:spcPct val="115000"/>
                        </a:lnSpc>
                        <a:spcAft>
                          <a:spcPts val="0"/>
                        </a:spcAft>
                      </a:pPr>
                      <a:r>
                        <a:rPr lang="es-ES" sz="1100" dirty="0">
                          <a:effectLst/>
                        </a:rPr>
                        <a:t>SOLICITUD DE INGRESO</a:t>
                      </a:r>
                      <a:endParaRPr lang="es-CO" sz="1600" dirty="0">
                        <a:effectLst/>
                        <a:latin typeface="Calibri"/>
                        <a:ea typeface="Calibri"/>
                        <a:cs typeface="Times New Roman"/>
                      </a:endParaRPr>
                    </a:p>
                  </a:txBody>
                  <a:tcPr marL="67365" marR="67365" marT="0" marB="0"/>
                </a:tc>
                <a:tc hMerge="1">
                  <a:txBody>
                    <a:bodyPr/>
                    <a:lstStyle/>
                    <a:p>
                      <a:endParaRPr lang="es-CO"/>
                    </a:p>
                  </a:txBody>
                  <a:tcPr/>
                </a:tc>
                <a:extLst>
                  <a:ext uri="{0D108BD9-81ED-4DB2-BD59-A6C34878D82A}">
                    <a16:rowId xmlns:a16="http://schemas.microsoft.com/office/drawing/2014/main" xmlns="" val="10000"/>
                  </a:ext>
                </a:extLst>
              </a:tr>
              <a:tr h="373111">
                <a:tc>
                  <a:txBody>
                    <a:bodyPr/>
                    <a:lstStyle/>
                    <a:p>
                      <a:pPr algn="l">
                        <a:lnSpc>
                          <a:spcPct val="115000"/>
                        </a:lnSpc>
                        <a:spcAft>
                          <a:spcPts val="0"/>
                        </a:spcAft>
                      </a:pPr>
                      <a:r>
                        <a:rPr lang="es-ES" sz="1100" dirty="0">
                          <a:effectLst/>
                        </a:rPr>
                        <a:t>DESCRIPCION </a:t>
                      </a:r>
                      <a:endParaRPr lang="es-CO" sz="1600" dirty="0">
                        <a:effectLst/>
                        <a:latin typeface="Calibri"/>
                        <a:ea typeface="Calibri"/>
                        <a:cs typeface="Times New Roman"/>
                      </a:endParaRPr>
                    </a:p>
                  </a:txBody>
                  <a:tcPr marL="67365" marR="67365" marT="0" marB="0"/>
                </a:tc>
                <a:tc gridSpan="2">
                  <a:txBody>
                    <a:bodyPr/>
                    <a:lstStyle/>
                    <a:p>
                      <a:pPr algn="l">
                        <a:lnSpc>
                          <a:spcPct val="115000"/>
                        </a:lnSpc>
                        <a:spcAft>
                          <a:spcPts val="0"/>
                        </a:spcAft>
                      </a:pPr>
                      <a:r>
                        <a:rPr lang="es-ES" sz="1100" dirty="0">
                          <a:effectLst/>
                        </a:rPr>
                        <a:t>El usuario debe tener una cuenta para trabajar en el programa-web</a:t>
                      </a:r>
                      <a:endParaRPr lang="es-CO" sz="1600" dirty="0">
                        <a:effectLst/>
                        <a:latin typeface="Calibri"/>
                        <a:ea typeface="Calibri"/>
                        <a:cs typeface="Times New Roman"/>
                      </a:endParaRPr>
                    </a:p>
                  </a:txBody>
                  <a:tcPr marL="67365" marR="67365" marT="0" marB="0"/>
                </a:tc>
                <a:tc hMerge="1">
                  <a:txBody>
                    <a:bodyPr/>
                    <a:lstStyle/>
                    <a:p>
                      <a:endParaRPr lang="es-CO"/>
                    </a:p>
                  </a:txBody>
                  <a:tcPr/>
                </a:tc>
                <a:extLst>
                  <a:ext uri="{0D108BD9-81ED-4DB2-BD59-A6C34878D82A}">
                    <a16:rowId xmlns:a16="http://schemas.microsoft.com/office/drawing/2014/main" xmlns="" val="10001"/>
                  </a:ext>
                </a:extLst>
              </a:tr>
              <a:tr h="183464">
                <a:tc>
                  <a:txBody>
                    <a:bodyPr/>
                    <a:lstStyle/>
                    <a:p>
                      <a:pPr algn="l">
                        <a:lnSpc>
                          <a:spcPct val="115000"/>
                        </a:lnSpc>
                        <a:spcAft>
                          <a:spcPts val="0"/>
                        </a:spcAft>
                      </a:pPr>
                      <a:r>
                        <a:rPr lang="es-ES" sz="1100" dirty="0">
                          <a:effectLst/>
                        </a:rPr>
                        <a:t>DEPENDENCIA </a:t>
                      </a:r>
                      <a:endParaRPr lang="es-CO" sz="1600" dirty="0">
                        <a:effectLst/>
                        <a:latin typeface="Calibri"/>
                        <a:ea typeface="Calibri"/>
                        <a:cs typeface="Times New Roman"/>
                      </a:endParaRPr>
                    </a:p>
                  </a:txBody>
                  <a:tcPr marL="67365" marR="67365" marT="0" marB="0"/>
                </a:tc>
                <a:tc gridSpan="2">
                  <a:txBody>
                    <a:bodyPr/>
                    <a:lstStyle/>
                    <a:p>
                      <a:pPr algn="l">
                        <a:lnSpc>
                          <a:spcPct val="115000"/>
                        </a:lnSpc>
                        <a:spcAft>
                          <a:spcPts val="0"/>
                        </a:spcAft>
                      </a:pPr>
                      <a:r>
                        <a:rPr lang="es-ES" sz="1100">
                          <a:effectLst/>
                        </a:rPr>
                        <a:t>autentificación del usuario </a:t>
                      </a:r>
                      <a:endParaRPr lang="es-CO" sz="1600">
                        <a:effectLst/>
                        <a:latin typeface="Calibri"/>
                        <a:ea typeface="Calibri"/>
                        <a:cs typeface="Times New Roman"/>
                      </a:endParaRPr>
                    </a:p>
                  </a:txBody>
                  <a:tcPr marL="67365" marR="67365" marT="0" marB="0"/>
                </a:tc>
                <a:tc hMerge="1">
                  <a:txBody>
                    <a:bodyPr/>
                    <a:lstStyle/>
                    <a:p>
                      <a:endParaRPr lang="es-CO"/>
                    </a:p>
                  </a:txBody>
                  <a:tcPr/>
                </a:tc>
                <a:extLst>
                  <a:ext uri="{0D108BD9-81ED-4DB2-BD59-A6C34878D82A}">
                    <a16:rowId xmlns:a16="http://schemas.microsoft.com/office/drawing/2014/main" xmlns="" val="10002"/>
                  </a:ext>
                </a:extLst>
              </a:tr>
              <a:tr h="183464">
                <a:tc>
                  <a:txBody>
                    <a:bodyPr/>
                    <a:lstStyle/>
                    <a:p>
                      <a:pPr algn="l">
                        <a:lnSpc>
                          <a:spcPct val="115000"/>
                        </a:lnSpc>
                        <a:spcAft>
                          <a:spcPts val="0"/>
                        </a:spcAft>
                      </a:pPr>
                      <a:r>
                        <a:rPr lang="es-ES" sz="1100">
                          <a:effectLst/>
                        </a:rPr>
                        <a:t>ACTORES</a:t>
                      </a:r>
                      <a:endParaRPr lang="es-CO" sz="1600">
                        <a:effectLst/>
                        <a:latin typeface="Calibri"/>
                        <a:ea typeface="Calibri"/>
                        <a:cs typeface="Times New Roman"/>
                      </a:endParaRPr>
                    </a:p>
                  </a:txBody>
                  <a:tcPr marL="67365" marR="67365" marT="0" marB="0"/>
                </a:tc>
                <a:tc gridSpan="2">
                  <a:txBody>
                    <a:bodyPr/>
                    <a:lstStyle/>
                    <a:p>
                      <a:pPr algn="l">
                        <a:lnSpc>
                          <a:spcPct val="115000"/>
                        </a:lnSpc>
                        <a:spcAft>
                          <a:spcPts val="0"/>
                        </a:spcAft>
                      </a:pPr>
                      <a:r>
                        <a:rPr lang="es-ES" sz="1100" dirty="0">
                          <a:effectLst/>
                        </a:rPr>
                        <a:t>el usuario</a:t>
                      </a:r>
                      <a:endParaRPr lang="es-CO" sz="1600" dirty="0">
                        <a:effectLst/>
                        <a:latin typeface="Calibri"/>
                        <a:ea typeface="Calibri"/>
                        <a:cs typeface="Times New Roman"/>
                      </a:endParaRPr>
                    </a:p>
                  </a:txBody>
                  <a:tcPr marL="67365" marR="67365" marT="0" marB="0"/>
                </a:tc>
                <a:tc hMerge="1">
                  <a:txBody>
                    <a:bodyPr/>
                    <a:lstStyle/>
                    <a:p>
                      <a:endParaRPr lang="es-CO"/>
                    </a:p>
                  </a:txBody>
                  <a:tcPr/>
                </a:tc>
                <a:extLst>
                  <a:ext uri="{0D108BD9-81ED-4DB2-BD59-A6C34878D82A}">
                    <a16:rowId xmlns:a16="http://schemas.microsoft.com/office/drawing/2014/main" xmlns="" val="10003"/>
                  </a:ext>
                </a:extLst>
              </a:tr>
              <a:tr h="373111">
                <a:tc>
                  <a:txBody>
                    <a:bodyPr/>
                    <a:lstStyle/>
                    <a:p>
                      <a:pPr algn="l">
                        <a:lnSpc>
                          <a:spcPct val="115000"/>
                        </a:lnSpc>
                        <a:spcAft>
                          <a:spcPts val="0"/>
                        </a:spcAft>
                      </a:pPr>
                      <a:r>
                        <a:rPr lang="es-ES" sz="1100">
                          <a:effectLst/>
                        </a:rPr>
                        <a:t>PRECONDICIONES</a:t>
                      </a:r>
                      <a:endParaRPr lang="es-CO" sz="1600">
                        <a:effectLst/>
                        <a:latin typeface="Calibri"/>
                        <a:ea typeface="Calibri"/>
                        <a:cs typeface="Times New Roman"/>
                      </a:endParaRPr>
                    </a:p>
                  </a:txBody>
                  <a:tcPr marL="67365" marR="67365" marT="0" marB="0"/>
                </a:tc>
                <a:tc gridSpan="2">
                  <a:txBody>
                    <a:bodyPr/>
                    <a:lstStyle/>
                    <a:p>
                      <a:pPr algn="l">
                        <a:lnSpc>
                          <a:spcPct val="115000"/>
                        </a:lnSpc>
                        <a:spcAft>
                          <a:spcPts val="0"/>
                        </a:spcAft>
                      </a:pPr>
                      <a:r>
                        <a:rPr lang="es-ES" sz="1100" dirty="0">
                          <a:effectLst/>
                        </a:rPr>
                        <a:t>El usuario después de tener la cuenta y la licencia ya puede trabajar con este programa-web </a:t>
                      </a:r>
                      <a:endParaRPr lang="es-CO" sz="1600" dirty="0">
                        <a:effectLst/>
                        <a:latin typeface="Calibri"/>
                        <a:ea typeface="Calibri"/>
                        <a:cs typeface="Times New Roman"/>
                      </a:endParaRPr>
                    </a:p>
                  </a:txBody>
                  <a:tcPr marL="67365" marR="67365" marT="0" marB="0"/>
                </a:tc>
                <a:tc hMerge="1">
                  <a:txBody>
                    <a:bodyPr/>
                    <a:lstStyle/>
                    <a:p>
                      <a:endParaRPr lang="es-CO"/>
                    </a:p>
                  </a:txBody>
                  <a:tcPr/>
                </a:tc>
                <a:extLst>
                  <a:ext uri="{0D108BD9-81ED-4DB2-BD59-A6C34878D82A}">
                    <a16:rowId xmlns:a16="http://schemas.microsoft.com/office/drawing/2014/main" xmlns="" val="10004"/>
                  </a:ext>
                </a:extLst>
              </a:tr>
              <a:tr h="183464">
                <a:tc>
                  <a:txBody>
                    <a:bodyPr/>
                    <a:lstStyle/>
                    <a:p>
                      <a:pPr algn="l">
                        <a:lnSpc>
                          <a:spcPct val="115000"/>
                        </a:lnSpc>
                        <a:spcAft>
                          <a:spcPts val="0"/>
                        </a:spcAft>
                      </a:pPr>
                      <a:r>
                        <a:rPr lang="es-ES" sz="1100">
                          <a:effectLst/>
                        </a:rPr>
                        <a:t>POSTCONDICIONES </a:t>
                      </a:r>
                      <a:endParaRPr lang="es-CO" sz="1600">
                        <a:effectLst/>
                        <a:latin typeface="Calibri"/>
                        <a:ea typeface="Calibri"/>
                        <a:cs typeface="Times New Roman"/>
                      </a:endParaRPr>
                    </a:p>
                  </a:txBody>
                  <a:tcPr marL="67365" marR="67365" marT="0" marB="0"/>
                </a:tc>
                <a:tc gridSpan="2">
                  <a:txBody>
                    <a:bodyPr/>
                    <a:lstStyle/>
                    <a:p>
                      <a:pPr algn="l">
                        <a:lnSpc>
                          <a:spcPct val="115000"/>
                        </a:lnSpc>
                        <a:spcAft>
                          <a:spcPts val="0"/>
                        </a:spcAft>
                      </a:pPr>
                      <a:r>
                        <a:rPr lang="es-ES" sz="1100" dirty="0">
                          <a:effectLst/>
                        </a:rPr>
                        <a:t>Si el usuario no tiene cuenta deberá registrarse</a:t>
                      </a:r>
                      <a:endParaRPr lang="es-CO" sz="1600" dirty="0">
                        <a:effectLst/>
                        <a:latin typeface="Calibri"/>
                        <a:ea typeface="Calibri"/>
                        <a:cs typeface="Times New Roman"/>
                      </a:endParaRPr>
                    </a:p>
                  </a:txBody>
                  <a:tcPr marL="67365" marR="67365" marT="0" marB="0"/>
                </a:tc>
                <a:tc hMerge="1">
                  <a:txBody>
                    <a:bodyPr/>
                    <a:lstStyle/>
                    <a:p>
                      <a:endParaRPr lang="es-CO"/>
                    </a:p>
                  </a:txBody>
                  <a:tcPr/>
                </a:tc>
                <a:extLst>
                  <a:ext uri="{0D108BD9-81ED-4DB2-BD59-A6C34878D82A}">
                    <a16:rowId xmlns:a16="http://schemas.microsoft.com/office/drawing/2014/main" xmlns="" val="10005"/>
                  </a:ext>
                </a:extLst>
              </a:tr>
              <a:tr h="183464">
                <a:tc>
                  <a:txBody>
                    <a:bodyPr/>
                    <a:lstStyle/>
                    <a:p>
                      <a:pPr algn="l">
                        <a:lnSpc>
                          <a:spcPct val="115000"/>
                        </a:lnSpc>
                        <a:spcAft>
                          <a:spcPts val="0"/>
                        </a:spcAft>
                      </a:pPr>
                      <a:r>
                        <a:rPr lang="es-ES" sz="1100">
                          <a:effectLst/>
                        </a:rPr>
                        <a:t> </a:t>
                      </a:r>
                      <a:endParaRPr lang="es-CO" sz="1600">
                        <a:effectLst/>
                        <a:latin typeface="Calibri"/>
                        <a:ea typeface="Calibri"/>
                        <a:cs typeface="Times New Roman"/>
                      </a:endParaRPr>
                    </a:p>
                  </a:txBody>
                  <a:tcPr marL="67365" marR="67365" marT="0" marB="0"/>
                </a:tc>
                <a:tc>
                  <a:txBody>
                    <a:bodyPr/>
                    <a:lstStyle/>
                    <a:p>
                      <a:pPr algn="l">
                        <a:lnSpc>
                          <a:spcPct val="115000"/>
                        </a:lnSpc>
                        <a:spcAft>
                          <a:spcPts val="0"/>
                        </a:spcAft>
                      </a:pPr>
                      <a:r>
                        <a:rPr lang="es-ES" sz="1100" dirty="0">
                          <a:effectLst/>
                        </a:rPr>
                        <a:t>USUARIO         </a:t>
                      </a:r>
                      <a:endParaRPr lang="es-CO" sz="1600" dirty="0">
                        <a:effectLst/>
                        <a:latin typeface="Calibri"/>
                        <a:ea typeface="Calibri"/>
                        <a:cs typeface="Times New Roman"/>
                      </a:endParaRPr>
                    </a:p>
                  </a:txBody>
                  <a:tcPr marL="67365" marR="67365" marT="0" marB="0"/>
                </a:tc>
                <a:tc>
                  <a:txBody>
                    <a:bodyPr/>
                    <a:lstStyle/>
                    <a:p>
                      <a:pPr algn="l">
                        <a:lnSpc>
                          <a:spcPct val="115000"/>
                        </a:lnSpc>
                        <a:spcAft>
                          <a:spcPts val="0"/>
                        </a:spcAft>
                      </a:pPr>
                      <a:r>
                        <a:rPr lang="es-ES" sz="1100">
                          <a:effectLst/>
                        </a:rPr>
                        <a:t>SISTEMA</a:t>
                      </a:r>
                      <a:endParaRPr lang="es-CO" sz="1600">
                        <a:effectLst/>
                        <a:latin typeface="Calibri"/>
                        <a:ea typeface="Calibri"/>
                        <a:cs typeface="Times New Roman"/>
                      </a:endParaRPr>
                    </a:p>
                  </a:txBody>
                  <a:tcPr marL="67365" marR="67365" marT="0" marB="0"/>
                </a:tc>
                <a:extLst>
                  <a:ext uri="{0D108BD9-81ED-4DB2-BD59-A6C34878D82A}">
                    <a16:rowId xmlns:a16="http://schemas.microsoft.com/office/drawing/2014/main" xmlns="" val="10006"/>
                  </a:ext>
                </a:extLst>
              </a:tr>
              <a:tr h="373111">
                <a:tc rowSpan="8">
                  <a:txBody>
                    <a:bodyPr/>
                    <a:lstStyle/>
                    <a:p>
                      <a:pPr algn="l">
                        <a:lnSpc>
                          <a:spcPct val="115000"/>
                        </a:lnSpc>
                        <a:spcAft>
                          <a:spcPts val="0"/>
                        </a:spcAft>
                      </a:pPr>
                      <a:r>
                        <a:rPr lang="es-ES" sz="1100" dirty="0">
                          <a:effectLst/>
                        </a:rPr>
                        <a:t>ESENARIO PRINCIPAL </a:t>
                      </a:r>
                      <a:endParaRPr lang="es-CO" sz="1600" dirty="0">
                        <a:effectLst/>
                        <a:latin typeface="Calibri"/>
                        <a:ea typeface="Calibri"/>
                        <a:cs typeface="Times New Roman"/>
                      </a:endParaRPr>
                    </a:p>
                  </a:txBody>
                  <a:tcPr marL="67365" marR="67365" marT="0" marB="0"/>
                </a:tc>
                <a:tc>
                  <a:txBody>
                    <a:bodyPr/>
                    <a:lstStyle/>
                    <a:p>
                      <a:pPr algn="ctr">
                        <a:lnSpc>
                          <a:spcPct val="115000"/>
                        </a:lnSpc>
                        <a:spcAft>
                          <a:spcPts val="0"/>
                        </a:spcAft>
                      </a:pPr>
                      <a:r>
                        <a:rPr lang="es-ES" sz="1100" dirty="0">
                          <a:effectLst/>
                        </a:rPr>
                        <a:t>El empleado ingresa sus datos personales</a:t>
                      </a:r>
                      <a:endParaRPr lang="es-CO" sz="1600" dirty="0">
                        <a:effectLst/>
                        <a:latin typeface="Calibri"/>
                        <a:ea typeface="Calibri"/>
                        <a:cs typeface="Times New Roman"/>
                      </a:endParaRPr>
                    </a:p>
                  </a:txBody>
                  <a:tcPr marL="67365" marR="67365" marT="0" marB="0"/>
                </a:tc>
                <a:tc>
                  <a:txBody>
                    <a:bodyPr/>
                    <a:lstStyle/>
                    <a:p>
                      <a:pPr algn="l">
                        <a:lnSpc>
                          <a:spcPct val="115000"/>
                        </a:lnSpc>
                        <a:spcAft>
                          <a:spcPts val="0"/>
                        </a:spcAft>
                      </a:pPr>
                      <a:r>
                        <a:rPr lang="es-ES" sz="1100">
                          <a:effectLst/>
                        </a:rPr>
                        <a:t> </a:t>
                      </a:r>
                      <a:endParaRPr lang="es-CO" sz="1600">
                        <a:effectLst/>
                        <a:latin typeface="Calibri"/>
                        <a:ea typeface="Calibri"/>
                        <a:cs typeface="Times New Roman"/>
                      </a:endParaRPr>
                    </a:p>
                  </a:txBody>
                  <a:tcPr marL="67365" marR="67365" marT="0" marB="0"/>
                </a:tc>
                <a:extLst>
                  <a:ext uri="{0D108BD9-81ED-4DB2-BD59-A6C34878D82A}">
                    <a16:rowId xmlns:a16="http://schemas.microsoft.com/office/drawing/2014/main" xmlns="" val="10007"/>
                  </a:ext>
                </a:extLst>
              </a:tr>
              <a:tr h="373111">
                <a:tc vMerge="1">
                  <a:txBody>
                    <a:bodyPr/>
                    <a:lstStyle/>
                    <a:p>
                      <a:endParaRPr lang="es-CO"/>
                    </a:p>
                  </a:txBody>
                  <a:tcPr/>
                </a:tc>
                <a:tc>
                  <a:txBody>
                    <a:bodyPr/>
                    <a:lstStyle/>
                    <a:p>
                      <a:pPr algn="l">
                        <a:lnSpc>
                          <a:spcPct val="115000"/>
                        </a:lnSpc>
                        <a:spcAft>
                          <a:spcPts val="0"/>
                        </a:spcAft>
                      </a:pPr>
                      <a:r>
                        <a:rPr lang="es-ES" sz="1100" dirty="0">
                          <a:effectLst/>
                        </a:rPr>
                        <a:t> </a:t>
                      </a:r>
                      <a:endParaRPr lang="es-CO" sz="1600" dirty="0">
                        <a:effectLst/>
                        <a:latin typeface="Calibri"/>
                        <a:ea typeface="Calibri"/>
                        <a:cs typeface="Times New Roman"/>
                      </a:endParaRPr>
                    </a:p>
                  </a:txBody>
                  <a:tcPr marL="67365" marR="67365" marT="0" marB="0"/>
                </a:tc>
                <a:tc>
                  <a:txBody>
                    <a:bodyPr/>
                    <a:lstStyle/>
                    <a:p>
                      <a:pPr algn="ctr">
                        <a:lnSpc>
                          <a:spcPct val="115000"/>
                        </a:lnSpc>
                        <a:spcAft>
                          <a:spcPts val="0"/>
                        </a:spcAft>
                      </a:pPr>
                      <a:r>
                        <a:rPr lang="es-ES" sz="1100">
                          <a:effectLst/>
                        </a:rPr>
                        <a:t>El sistema guarda esos datos y crea una cuenta.</a:t>
                      </a:r>
                      <a:endParaRPr lang="es-CO" sz="1600">
                        <a:effectLst/>
                        <a:latin typeface="Calibri"/>
                        <a:ea typeface="Calibri"/>
                        <a:cs typeface="Times New Roman"/>
                      </a:endParaRPr>
                    </a:p>
                  </a:txBody>
                  <a:tcPr marL="67365" marR="67365" marT="0" marB="0"/>
                </a:tc>
                <a:extLst>
                  <a:ext uri="{0D108BD9-81ED-4DB2-BD59-A6C34878D82A}">
                    <a16:rowId xmlns:a16="http://schemas.microsoft.com/office/drawing/2014/main" xmlns="" val="10008"/>
                  </a:ext>
                </a:extLst>
              </a:tr>
              <a:tr h="562758">
                <a:tc vMerge="1">
                  <a:txBody>
                    <a:bodyPr/>
                    <a:lstStyle/>
                    <a:p>
                      <a:endParaRPr lang="es-CO"/>
                    </a:p>
                  </a:txBody>
                  <a:tcPr/>
                </a:tc>
                <a:tc>
                  <a:txBody>
                    <a:bodyPr/>
                    <a:lstStyle/>
                    <a:p>
                      <a:pPr algn="ctr">
                        <a:lnSpc>
                          <a:spcPct val="115000"/>
                        </a:lnSpc>
                        <a:spcAft>
                          <a:spcPts val="0"/>
                        </a:spcAft>
                      </a:pPr>
                      <a:r>
                        <a:rPr lang="es-ES" sz="1100" dirty="0">
                          <a:effectLst/>
                        </a:rPr>
                        <a:t>El usuario ingresa</a:t>
                      </a:r>
                      <a:endParaRPr lang="es-CO" sz="1600" dirty="0">
                        <a:effectLst/>
                      </a:endParaRPr>
                    </a:p>
                    <a:p>
                      <a:pPr algn="ctr">
                        <a:lnSpc>
                          <a:spcPct val="115000"/>
                        </a:lnSpc>
                        <a:spcAft>
                          <a:spcPts val="0"/>
                        </a:spcAft>
                      </a:pPr>
                      <a:r>
                        <a:rPr lang="es-ES" sz="1100" dirty="0">
                          <a:effectLst/>
                        </a:rPr>
                        <a:t>Su nombre de usuario y contraseña</a:t>
                      </a:r>
                      <a:endParaRPr lang="es-CO" sz="1600" dirty="0">
                        <a:effectLst/>
                        <a:latin typeface="Calibri"/>
                        <a:ea typeface="Calibri"/>
                        <a:cs typeface="Times New Roman"/>
                      </a:endParaRPr>
                    </a:p>
                  </a:txBody>
                  <a:tcPr marL="67365" marR="67365" marT="0" marB="0"/>
                </a:tc>
                <a:tc>
                  <a:txBody>
                    <a:bodyPr/>
                    <a:lstStyle/>
                    <a:p>
                      <a:pPr algn="ctr">
                        <a:lnSpc>
                          <a:spcPct val="115000"/>
                        </a:lnSpc>
                        <a:spcAft>
                          <a:spcPts val="0"/>
                        </a:spcAft>
                      </a:pPr>
                      <a:r>
                        <a:rPr lang="es-ES" sz="1100">
                          <a:effectLst/>
                        </a:rPr>
                        <a:t> </a:t>
                      </a:r>
                      <a:endParaRPr lang="es-CO" sz="1600">
                        <a:effectLst/>
                        <a:latin typeface="Calibri"/>
                        <a:ea typeface="Calibri"/>
                        <a:cs typeface="Times New Roman"/>
                      </a:endParaRPr>
                    </a:p>
                  </a:txBody>
                  <a:tcPr marL="67365" marR="67365" marT="0" marB="0"/>
                </a:tc>
                <a:extLst>
                  <a:ext uri="{0D108BD9-81ED-4DB2-BD59-A6C34878D82A}">
                    <a16:rowId xmlns:a16="http://schemas.microsoft.com/office/drawing/2014/main" xmlns="" val="10009"/>
                  </a:ext>
                </a:extLst>
              </a:tr>
              <a:tr h="373111">
                <a:tc vMerge="1">
                  <a:txBody>
                    <a:bodyPr/>
                    <a:lstStyle/>
                    <a:p>
                      <a:endParaRPr lang="es-CO"/>
                    </a:p>
                  </a:txBody>
                  <a:tcPr/>
                </a:tc>
                <a:tc>
                  <a:txBody>
                    <a:bodyPr/>
                    <a:lstStyle/>
                    <a:p>
                      <a:pPr algn="ctr">
                        <a:lnSpc>
                          <a:spcPct val="115000"/>
                        </a:lnSpc>
                        <a:spcAft>
                          <a:spcPts val="0"/>
                        </a:spcAft>
                      </a:pPr>
                      <a:r>
                        <a:rPr lang="es-ES" sz="1100" dirty="0">
                          <a:effectLst/>
                        </a:rPr>
                        <a:t> </a:t>
                      </a:r>
                      <a:endParaRPr lang="es-CO" sz="1600" dirty="0">
                        <a:effectLst/>
                        <a:latin typeface="Calibri"/>
                        <a:ea typeface="Calibri"/>
                        <a:cs typeface="Times New Roman"/>
                      </a:endParaRPr>
                    </a:p>
                  </a:txBody>
                  <a:tcPr marL="67365" marR="67365" marT="0" marB="0"/>
                </a:tc>
                <a:tc>
                  <a:txBody>
                    <a:bodyPr/>
                    <a:lstStyle/>
                    <a:p>
                      <a:pPr algn="ctr">
                        <a:lnSpc>
                          <a:spcPct val="115000"/>
                        </a:lnSpc>
                        <a:spcAft>
                          <a:spcPts val="0"/>
                        </a:spcAft>
                      </a:pPr>
                      <a:r>
                        <a:rPr lang="es-ES" sz="1100">
                          <a:effectLst/>
                        </a:rPr>
                        <a:t>El sistema pide una licencia</a:t>
                      </a:r>
                      <a:endParaRPr lang="es-CO" sz="1600">
                        <a:effectLst/>
                        <a:latin typeface="Calibri"/>
                        <a:ea typeface="Calibri"/>
                        <a:cs typeface="Times New Roman"/>
                      </a:endParaRPr>
                    </a:p>
                  </a:txBody>
                  <a:tcPr marL="67365" marR="67365" marT="0" marB="0"/>
                </a:tc>
                <a:extLst>
                  <a:ext uri="{0D108BD9-81ED-4DB2-BD59-A6C34878D82A}">
                    <a16:rowId xmlns:a16="http://schemas.microsoft.com/office/drawing/2014/main" xmlns="" val="10010"/>
                  </a:ext>
                </a:extLst>
              </a:tr>
              <a:tr h="562758">
                <a:tc vMerge="1">
                  <a:txBody>
                    <a:bodyPr/>
                    <a:lstStyle/>
                    <a:p>
                      <a:endParaRPr lang="es-CO"/>
                    </a:p>
                  </a:txBody>
                  <a:tcPr/>
                </a:tc>
                <a:tc>
                  <a:txBody>
                    <a:bodyPr/>
                    <a:lstStyle/>
                    <a:p>
                      <a:pPr algn="ctr">
                        <a:lnSpc>
                          <a:spcPct val="115000"/>
                        </a:lnSpc>
                        <a:spcAft>
                          <a:spcPts val="0"/>
                        </a:spcAft>
                      </a:pPr>
                      <a:r>
                        <a:rPr lang="es-ES" sz="1100" dirty="0">
                          <a:effectLst/>
                        </a:rPr>
                        <a:t>El usuario digita la licencia y ya podrá manejar este programa</a:t>
                      </a:r>
                      <a:endParaRPr lang="es-CO" sz="1600" dirty="0">
                        <a:effectLst/>
                        <a:latin typeface="Calibri"/>
                        <a:ea typeface="Calibri"/>
                        <a:cs typeface="Times New Roman"/>
                      </a:endParaRPr>
                    </a:p>
                  </a:txBody>
                  <a:tcPr marL="67365" marR="67365" marT="0" marB="0"/>
                </a:tc>
                <a:tc>
                  <a:txBody>
                    <a:bodyPr/>
                    <a:lstStyle/>
                    <a:p>
                      <a:pPr algn="ctr">
                        <a:lnSpc>
                          <a:spcPct val="115000"/>
                        </a:lnSpc>
                        <a:spcAft>
                          <a:spcPts val="0"/>
                        </a:spcAft>
                      </a:pPr>
                      <a:r>
                        <a:rPr lang="es-ES" sz="1100">
                          <a:effectLst/>
                        </a:rPr>
                        <a:t> </a:t>
                      </a:r>
                      <a:endParaRPr lang="es-CO" sz="1600">
                        <a:effectLst/>
                        <a:latin typeface="Calibri"/>
                        <a:ea typeface="Calibri"/>
                        <a:cs typeface="Times New Roman"/>
                      </a:endParaRPr>
                    </a:p>
                  </a:txBody>
                  <a:tcPr marL="67365" marR="67365" marT="0" marB="0"/>
                </a:tc>
                <a:extLst>
                  <a:ext uri="{0D108BD9-81ED-4DB2-BD59-A6C34878D82A}">
                    <a16:rowId xmlns:a16="http://schemas.microsoft.com/office/drawing/2014/main" xmlns="" val="10011"/>
                  </a:ext>
                </a:extLst>
              </a:tr>
              <a:tr h="373111">
                <a:tc vMerge="1">
                  <a:txBody>
                    <a:bodyPr/>
                    <a:lstStyle/>
                    <a:p>
                      <a:endParaRPr lang="es-CO"/>
                    </a:p>
                  </a:txBody>
                  <a:tcPr/>
                </a:tc>
                <a:tc>
                  <a:txBody>
                    <a:bodyPr/>
                    <a:lstStyle/>
                    <a:p>
                      <a:pPr algn="ctr">
                        <a:lnSpc>
                          <a:spcPct val="115000"/>
                        </a:lnSpc>
                        <a:spcAft>
                          <a:spcPts val="0"/>
                        </a:spcAft>
                      </a:pPr>
                      <a:r>
                        <a:rPr lang="es-ES" sz="1100" dirty="0">
                          <a:effectLst/>
                        </a:rPr>
                        <a:t> </a:t>
                      </a:r>
                      <a:endParaRPr lang="es-CO" sz="1600" dirty="0">
                        <a:effectLst/>
                        <a:latin typeface="Calibri"/>
                        <a:ea typeface="Calibri"/>
                        <a:cs typeface="Times New Roman"/>
                      </a:endParaRPr>
                    </a:p>
                  </a:txBody>
                  <a:tcPr marL="67365" marR="67365" marT="0" marB="0"/>
                </a:tc>
                <a:tc>
                  <a:txBody>
                    <a:bodyPr/>
                    <a:lstStyle/>
                    <a:p>
                      <a:pPr algn="ctr">
                        <a:lnSpc>
                          <a:spcPct val="115000"/>
                        </a:lnSpc>
                        <a:spcAft>
                          <a:spcPts val="0"/>
                        </a:spcAft>
                      </a:pPr>
                      <a:r>
                        <a:rPr lang="es-ES" sz="1100">
                          <a:effectLst/>
                        </a:rPr>
                        <a:t>El sistema estará listo para usarse</a:t>
                      </a:r>
                      <a:endParaRPr lang="es-CO" sz="1600">
                        <a:effectLst/>
                        <a:latin typeface="Calibri"/>
                        <a:ea typeface="Calibri"/>
                        <a:cs typeface="Times New Roman"/>
                      </a:endParaRPr>
                    </a:p>
                  </a:txBody>
                  <a:tcPr marL="67365" marR="67365" marT="0" marB="0"/>
                </a:tc>
                <a:extLst>
                  <a:ext uri="{0D108BD9-81ED-4DB2-BD59-A6C34878D82A}">
                    <a16:rowId xmlns:a16="http://schemas.microsoft.com/office/drawing/2014/main" xmlns="" val="10012"/>
                  </a:ext>
                </a:extLst>
              </a:tr>
              <a:tr h="373111">
                <a:tc vMerge="1">
                  <a:txBody>
                    <a:bodyPr/>
                    <a:lstStyle/>
                    <a:p>
                      <a:endParaRPr lang="es-CO"/>
                    </a:p>
                  </a:txBody>
                  <a:tcPr/>
                </a:tc>
                <a:tc>
                  <a:txBody>
                    <a:bodyPr/>
                    <a:lstStyle/>
                    <a:p>
                      <a:pPr algn="ctr">
                        <a:lnSpc>
                          <a:spcPct val="115000"/>
                        </a:lnSpc>
                        <a:spcAft>
                          <a:spcPts val="0"/>
                        </a:spcAft>
                      </a:pPr>
                      <a:r>
                        <a:rPr lang="es-ES" sz="1100">
                          <a:effectLst/>
                        </a:rPr>
                        <a:t>El usuario empezara a trabajar con data-mundo</a:t>
                      </a:r>
                      <a:endParaRPr lang="es-CO" sz="1600">
                        <a:effectLst/>
                        <a:latin typeface="Calibri"/>
                        <a:ea typeface="Calibri"/>
                        <a:cs typeface="Times New Roman"/>
                      </a:endParaRPr>
                    </a:p>
                  </a:txBody>
                  <a:tcPr marL="67365" marR="67365" marT="0" marB="0"/>
                </a:tc>
                <a:tc>
                  <a:txBody>
                    <a:bodyPr/>
                    <a:lstStyle/>
                    <a:p>
                      <a:pPr algn="ctr">
                        <a:lnSpc>
                          <a:spcPct val="115000"/>
                        </a:lnSpc>
                        <a:spcAft>
                          <a:spcPts val="0"/>
                        </a:spcAft>
                      </a:pPr>
                      <a:r>
                        <a:rPr lang="es-ES" sz="1100" dirty="0">
                          <a:effectLst/>
                        </a:rPr>
                        <a:t> </a:t>
                      </a:r>
                      <a:endParaRPr lang="es-CO" sz="1600" dirty="0">
                        <a:effectLst/>
                        <a:latin typeface="Calibri"/>
                        <a:ea typeface="Calibri"/>
                        <a:cs typeface="Times New Roman"/>
                      </a:endParaRPr>
                    </a:p>
                  </a:txBody>
                  <a:tcPr marL="67365" marR="67365" marT="0" marB="0"/>
                </a:tc>
                <a:extLst>
                  <a:ext uri="{0D108BD9-81ED-4DB2-BD59-A6C34878D82A}">
                    <a16:rowId xmlns:a16="http://schemas.microsoft.com/office/drawing/2014/main" xmlns="" val="10013"/>
                  </a:ext>
                </a:extLst>
              </a:tr>
              <a:tr h="373111">
                <a:tc vMerge="1">
                  <a:txBody>
                    <a:bodyPr/>
                    <a:lstStyle/>
                    <a:p>
                      <a:endParaRPr lang="es-CO"/>
                    </a:p>
                  </a:txBody>
                  <a:tcPr/>
                </a:tc>
                <a:tc>
                  <a:txBody>
                    <a:bodyPr/>
                    <a:lstStyle/>
                    <a:p>
                      <a:pPr algn="ctr">
                        <a:lnSpc>
                          <a:spcPct val="115000"/>
                        </a:lnSpc>
                        <a:spcAft>
                          <a:spcPts val="0"/>
                        </a:spcAft>
                      </a:pPr>
                      <a:r>
                        <a:rPr lang="es-ES" sz="1100">
                          <a:effectLst/>
                        </a:rPr>
                        <a:t> </a:t>
                      </a:r>
                      <a:endParaRPr lang="es-CO" sz="1600">
                        <a:effectLst/>
                        <a:latin typeface="Calibri"/>
                        <a:ea typeface="Calibri"/>
                        <a:cs typeface="Times New Roman"/>
                      </a:endParaRPr>
                    </a:p>
                  </a:txBody>
                  <a:tcPr marL="67365" marR="67365" marT="0" marB="0"/>
                </a:tc>
                <a:tc>
                  <a:txBody>
                    <a:bodyPr/>
                    <a:lstStyle/>
                    <a:p>
                      <a:pPr algn="ctr">
                        <a:lnSpc>
                          <a:spcPct val="115000"/>
                        </a:lnSpc>
                        <a:spcAft>
                          <a:spcPts val="0"/>
                        </a:spcAft>
                      </a:pPr>
                      <a:r>
                        <a:rPr lang="es-ES" sz="1100" dirty="0">
                          <a:effectLst/>
                        </a:rPr>
                        <a:t>Ejecuta la opción que solicita el empleado</a:t>
                      </a:r>
                      <a:endParaRPr lang="es-CO" sz="1600" dirty="0">
                        <a:effectLst/>
                        <a:latin typeface="Calibri"/>
                        <a:ea typeface="Calibri"/>
                        <a:cs typeface="Times New Roman"/>
                      </a:endParaRPr>
                    </a:p>
                  </a:txBody>
                  <a:tcPr marL="67365" marR="67365" marT="0" marB="0"/>
                </a:tc>
                <a:extLst>
                  <a:ext uri="{0D108BD9-81ED-4DB2-BD59-A6C34878D82A}">
                    <a16:rowId xmlns:a16="http://schemas.microsoft.com/office/drawing/2014/main" xmlns="" val="10014"/>
                  </a:ext>
                </a:extLst>
              </a:tr>
              <a:tr h="373111">
                <a:tc>
                  <a:txBody>
                    <a:bodyPr/>
                    <a:lstStyle/>
                    <a:p>
                      <a:pPr algn="l">
                        <a:lnSpc>
                          <a:spcPct val="115000"/>
                        </a:lnSpc>
                        <a:spcAft>
                          <a:spcPts val="0"/>
                        </a:spcAft>
                      </a:pPr>
                      <a:r>
                        <a:rPr lang="es-ES" sz="1100">
                          <a:effectLst/>
                        </a:rPr>
                        <a:t>ALTERNATIVAS </a:t>
                      </a:r>
                      <a:endParaRPr lang="es-CO" sz="1600">
                        <a:effectLst/>
                        <a:latin typeface="Calibri"/>
                        <a:ea typeface="Calibri"/>
                        <a:cs typeface="Times New Roman"/>
                      </a:endParaRPr>
                    </a:p>
                  </a:txBody>
                  <a:tcPr marL="67365" marR="67365" marT="0" marB="0"/>
                </a:tc>
                <a:tc gridSpan="2">
                  <a:txBody>
                    <a:bodyPr/>
                    <a:lstStyle/>
                    <a:p>
                      <a:pPr algn="l">
                        <a:lnSpc>
                          <a:spcPct val="115000"/>
                        </a:lnSpc>
                        <a:spcAft>
                          <a:spcPts val="0"/>
                        </a:spcAft>
                      </a:pPr>
                      <a:r>
                        <a:rPr lang="es-ES" sz="1100" dirty="0">
                          <a:effectLst/>
                        </a:rPr>
                        <a:t>En caso de no digitar el código de la licencia no podrá utilizarlo hasta que lo adquiera </a:t>
                      </a:r>
                      <a:endParaRPr lang="es-CO" sz="1600" dirty="0">
                        <a:effectLst/>
                        <a:latin typeface="Calibri"/>
                        <a:ea typeface="Calibri"/>
                        <a:cs typeface="Times New Roman"/>
                      </a:endParaRPr>
                    </a:p>
                  </a:txBody>
                  <a:tcPr marL="67365" marR="67365" marT="0" marB="0"/>
                </a:tc>
                <a:tc hMerge="1">
                  <a:txBody>
                    <a:bodyPr/>
                    <a:lstStyle/>
                    <a:p>
                      <a:endParaRPr lang="es-CO"/>
                    </a:p>
                  </a:txBody>
                  <a:tcPr/>
                </a:tc>
                <a:extLst>
                  <a:ext uri="{0D108BD9-81ED-4DB2-BD59-A6C34878D82A}">
                    <a16:rowId xmlns:a16="http://schemas.microsoft.com/office/drawing/2014/main" xmlns="" val="10015"/>
                  </a:ext>
                </a:extLst>
              </a:tr>
              <a:tr h="373111">
                <a:tc>
                  <a:txBody>
                    <a:bodyPr/>
                    <a:lstStyle/>
                    <a:p>
                      <a:pPr algn="l">
                        <a:lnSpc>
                          <a:spcPct val="115000"/>
                        </a:lnSpc>
                        <a:spcAft>
                          <a:spcPts val="0"/>
                        </a:spcAft>
                      </a:pPr>
                      <a:r>
                        <a:rPr lang="es-ES" sz="1100">
                          <a:effectLst/>
                        </a:rPr>
                        <a:t>OBSERVACIONES </a:t>
                      </a:r>
                      <a:endParaRPr lang="es-CO" sz="1600">
                        <a:effectLst/>
                        <a:latin typeface="Calibri"/>
                        <a:ea typeface="Calibri"/>
                        <a:cs typeface="Times New Roman"/>
                      </a:endParaRPr>
                    </a:p>
                  </a:txBody>
                  <a:tcPr marL="67365" marR="67365" marT="0" marB="0"/>
                </a:tc>
                <a:tc gridSpan="2">
                  <a:txBody>
                    <a:bodyPr/>
                    <a:lstStyle/>
                    <a:p>
                      <a:pPr algn="l">
                        <a:lnSpc>
                          <a:spcPct val="115000"/>
                        </a:lnSpc>
                        <a:spcAft>
                          <a:spcPts val="0"/>
                        </a:spcAft>
                      </a:pPr>
                      <a:r>
                        <a:rPr lang="es-ES" sz="1100" dirty="0">
                          <a:effectLst/>
                        </a:rPr>
                        <a:t>El sistema me mostrara un mensaje diciendo como puede adquirir la licencia </a:t>
                      </a:r>
                      <a:endParaRPr lang="es-CO" sz="1600" dirty="0">
                        <a:effectLst/>
                        <a:latin typeface="Calibri"/>
                        <a:ea typeface="Calibri"/>
                        <a:cs typeface="Times New Roman"/>
                      </a:endParaRPr>
                    </a:p>
                  </a:txBody>
                  <a:tcPr marL="67365" marR="67365" marT="0" marB="0"/>
                </a:tc>
                <a:tc hMerge="1">
                  <a:txBody>
                    <a:bodyPr/>
                    <a:lstStyle/>
                    <a:p>
                      <a:endParaRPr lang="es-CO"/>
                    </a:p>
                  </a:txBody>
                  <a:tcPr/>
                </a:tc>
                <a:extLst>
                  <a:ext uri="{0D108BD9-81ED-4DB2-BD59-A6C34878D82A}">
                    <a16:rowId xmlns:a16="http://schemas.microsoft.com/office/drawing/2014/main" xmlns="" val="10016"/>
                  </a:ext>
                </a:extLst>
              </a:tr>
              <a:tr h="562758">
                <a:tc>
                  <a:txBody>
                    <a:bodyPr/>
                    <a:lstStyle/>
                    <a:p>
                      <a:pPr algn="l">
                        <a:lnSpc>
                          <a:spcPct val="115000"/>
                        </a:lnSpc>
                        <a:spcAft>
                          <a:spcPts val="0"/>
                        </a:spcAft>
                      </a:pPr>
                      <a:r>
                        <a:rPr lang="es-ES" sz="1100" dirty="0">
                          <a:effectLst/>
                        </a:rPr>
                        <a:t>REQUISITOS NO FUNCIONALES</a:t>
                      </a:r>
                      <a:endParaRPr lang="es-CO" sz="1600" dirty="0">
                        <a:effectLst/>
                        <a:latin typeface="Calibri"/>
                        <a:ea typeface="Calibri"/>
                        <a:cs typeface="Times New Roman"/>
                      </a:endParaRPr>
                    </a:p>
                  </a:txBody>
                  <a:tcPr marL="67365" marR="67365" marT="0" marB="0"/>
                </a:tc>
                <a:tc gridSpan="2">
                  <a:txBody>
                    <a:bodyPr/>
                    <a:lstStyle/>
                    <a:p>
                      <a:pPr marL="342900" lvl="0" indent="-342900" algn="l">
                        <a:lnSpc>
                          <a:spcPct val="115000"/>
                        </a:lnSpc>
                        <a:spcAft>
                          <a:spcPts val="0"/>
                        </a:spcAft>
                        <a:buFont typeface="Symbol"/>
                        <a:buChar char=""/>
                      </a:pPr>
                      <a:r>
                        <a:rPr lang="es-ES" sz="1100" dirty="0">
                          <a:effectLst/>
                        </a:rPr>
                        <a:t>El mensaje para adquirir la licencia se mostrara apenas el sistema sede de cuenta que el usuario no tiene una licencia.</a:t>
                      </a:r>
                      <a:endParaRPr lang="es-CO" sz="1600" dirty="0">
                        <a:effectLst/>
                        <a:latin typeface="Calibri"/>
                        <a:ea typeface="Calibri"/>
                        <a:cs typeface="Times New Roman"/>
                      </a:endParaRPr>
                    </a:p>
                  </a:txBody>
                  <a:tcPr marL="67365" marR="67365" marT="0" marB="0"/>
                </a:tc>
                <a:tc hMerge="1">
                  <a:txBody>
                    <a:bodyPr/>
                    <a:lstStyle/>
                    <a:p>
                      <a:endParaRPr lang="es-CO"/>
                    </a:p>
                  </a:txBody>
                  <a:tcPr/>
                </a:tc>
                <a:extLst>
                  <a:ext uri="{0D108BD9-81ED-4DB2-BD59-A6C34878D82A}">
                    <a16:rowId xmlns:a16="http://schemas.microsoft.com/office/drawing/2014/main" xmlns="" val="10017"/>
                  </a:ext>
                </a:extLst>
              </a:tr>
            </a:tbl>
          </a:graphicData>
        </a:graphic>
      </p:graphicFrame>
    </p:spTree>
    <p:extLst>
      <p:ext uri="{BB962C8B-B14F-4D97-AF65-F5344CB8AC3E}">
        <p14:creationId xmlns:p14="http://schemas.microsoft.com/office/powerpoint/2010/main" val="9682810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extLst>
              <p:ext uri="{D42A27DB-BD31-4B8C-83A1-F6EECF244321}">
                <p14:modId xmlns:p14="http://schemas.microsoft.com/office/powerpoint/2010/main" val="266615832"/>
              </p:ext>
            </p:extLst>
          </p:nvPr>
        </p:nvGraphicFramePr>
        <p:xfrm>
          <a:off x="1763688" y="188640"/>
          <a:ext cx="6624737" cy="6491478"/>
        </p:xfrm>
        <a:graphic>
          <a:graphicData uri="http://schemas.openxmlformats.org/drawingml/2006/table">
            <a:tbl>
              <a:tblPr firstRow="1" firstCol="1" bandRow="1">
                <a:tableStyleId>{69012ECD-51FC-41F1-AA8D-1B2483CD663E}</a:tableStyleId>
              </a:tblPr>
              <a:tblGrid>
                <a:gridCol w="2413054">
                  <a:extLst>
                    <a:ext uri="{9D8B030D-6E8A-4147-A177-3AD203B41FA5}">
                      <a16:colId xmlns:a16="http://schemas.microsoft.com/office/drawing/2014/main" xmlns="" val="20000"/>
                    </a:ext>
                  </a:extLst>
                </a:gridCol>
                <a:gridCol w="2413054">
                  <a:extLst>
                    <a:ext uri="{9D8B030D-6E8A-4147-A177-3AD203B41FA5}">
                      <a16:colId xmlns:a16="http://schemas.microsoft.com/office/drawing/2014/main" xmlns="" val="20001"/>
                    </a:ext>
                  </a:extLst>
                </a:gridCol>
                <a:gridCol w="1798629">
                  <a:extLst>
                    <a:ext uri="{9D8B030D-6E8A-4147-A177-3AD203B41FA5}">
                      <a16:colId xmlns:a16="http://schemas.microsoft.com/office/drawing/2014/main" xmlns="" val="20002"/>
                    </a:ext>
                  </a:extLst>
                </a:gridCol>
              </a:tblGrid>
              <a:tr h="44624">
                <a:tc>
                  <a:txBody>
                    <a:bodyPr/>
                    <a:lstStyle/>
                    <a:p>
                      <a:pPr algn="l">
                        <a:lnSpc>
                          <a:spcPct val="115000"/>
                        </a:lnSpc>
                        <a:spcAft>
                          <a:spcPts val="0"/>
                        </a:spcAft>
                      </a:pPr>
                      <a:r>
                        <a:rPr lang="es-ES" sz="500" dirty="0">
                          <a:effectLst/>
                        </a:rPr>
                        <a:t> </a:t>
                      </a:r>
                      <a:endParaRPr lang="es-CO" sz="500" dirty="0">
                        <a:effectLst/>
                        <a:latin typeface="Calibri"/>
                        <a:ea typeface="Calibri"/>
                        <a:cs typeface="Times New Roman"/>
                      </a:endParaRPr>
                    </a:p>
                  </a:txBody>
                  <a:tcPr marL="40082" marR="40082" marT="0" marB="0"/>
                </a:tc>
                <a:tc gridSpan="2">
                  <a:txBody>
                    <a:bodyPr/>
                    <a:lstStyle/>
                    <a:p>
                      <a:pPr algn="ctr">
                        <a:lnSpc>
                          <a:spcPct val="115000"/>
                        </a:lnSpc>
                        <a:spcAft>
                          <a:spcPts val="0"/>
                        </a:spcAft>
                      </a:pPr>
                      <a:r>
                        <a:rPr lang="es-ES" sz="700">
                          <a:effectLst/>
                        </a:rPr>
                        <a:t>SEGURIDAD DE ALTO NIVEL </a:t>
                      </a:r>
                      <a:endParaRPr lang="es-CO" sz="700">
                        <a:effectLst/>
                        <a:latin typeface="Calibri"/>
                        <a:ea typeface="Calibri"/>
                        <a:cs typeface="Times New Roman"/>
                      </a:endParaRPr>
                    </a:p>
                  </a:txBody>
                  <a:tcPr marL="40082" marR="40082" marT="0" marB="0"/>
                </a:tc>
                <a:tc hMerge="1">
                  <a:txBody>
                    <a:bodyPr/>
                    <a:lstStyle/>
                    <a:p>
                      <a:endParaRPr lang="es-CO"/>
                    </a:p>
                  </a:txBody>
                  <a:tcPr/>
                </a:tc>
                <a:extLst>
                  <a:ext uri="{0D108BD9-81ED-4DB2-BD59-A6C34878D82A}">
                    <a16:rowId xmlns:a16="http://schemas.microsoft.com/office/drawing/2014/main" xmlns="" val="10000"/>
                  </a:ext>
                </a:extLst>
              </a:tr>
              <a:tr h="185193">
                <a:tc>
                  <a:txBody>
                    <a:bodyPr/>
                    <a:lstStyle/>
                    <a:p>
                      <a:pPr algn="l">
                        <a:lnSpc>
                          <a:spcPct val="115000"/>
                        </a:lnSpc>
                        <a:spcAft>
                          <a:spcPts val="0"/>
                        </a:spcAft>
                      </a:pPr>
                      <a:r>
                        <a:rPr lang="es-ES" sz="1050" dirty="0">
                          <a:effectLst/>
                        </a:rPr>
                        <a:t>DESCRIPCION </a:t>
                      </a:r>
                      <a:endParaRPr lang="es-CO" sz="1050" dirty="0">
                        <a:effectLst/>
                        <a:latin typeface="Calibri"/>
                        <a:ea typeface="Calibri"/>
                        <a:cs typeface="Times New Roman"/>
                      </a:endParaRPr>
                    </a:p>
                  </a:txBody>
                  <a:tcPr marL="40082" marR="40082" marT="0" marB="0"/>
                </a:tc>
                <a:tc gridSpan="2">
                  <a:txBody>
                    <a:bodyPr/>
                    <a:lstStyle/>
                    <a:p>
                      <a:pPr algn="l">
                        <a:lnSpc>
                          <a:spcPct val="115000"/>
                        </a:lnSpc>
                        <a:spcAft>
                          <a:spcPts val="0"/>
                        </a:spcAft>
                      </a:pPr>
                      <a:r>
                        <a:rPr lang="es-ES" sz="1050" dirty="0">
                          <a:effectLst/>
                        </a:rPr>
                        <a:t>El programa web manejara seguridad de alto nivel con el fin de conservar y generar confianza a los usuarios que almacenen información</a:t>
                      </a:r>
                      <a:endParaRPr lang="es-CO" sz="1050" dirty="0">
                        <a:effectLst/>
                        <a:latin typeface="Calibri"/>
                        <a:ea typeface="Calibri"/>
                        <a:cs typeface="Times New Roman"/>
                      </a:endParaRPr>
                    </a:p>
                  </a:txBody>
                  <a:tcPr marL="40082" marR="40082" marT="0" marB="0"/>
                </a:tc>
                <a:tc hMerge="1">
                  <a:txBody>
                    <a:bodyPr/>
                    <a:lstStyle/>
                    <a:p>
                      <a:endParaRPr lang="es-CO"/>
                    </a:p>
                  </a:txBody>
                  <a:tcPr/>
                </a:tc>
                <a:extLst>
                  <a:ext uri="{0D108BD9-81ED-4DB2-BD59-A6C34878D82A}">
                    <a16:rowId xmlns:a16="http://schemas.microsoft.com/office/drawing/2014/main" xmlns="" val="10001"/>
                  </a:ext>
                </a:extLst>
              </a:tr>
              <a:tr h="60374">
                <a:tc>
                  <a:txBody>
                    <a:bodyPr/>
                    <a:lstStyle/>
                    <a:p>
                      <a:pPr algn="l">
                        <a:lnSpc>
                          <a:spcPct val="115000"/>
                        </a:lnSpc>
                        <a:spcAft>
                          <a:spcPts val="0"/>
                        </a:spcAft>
                      </a:pPr>
                      <a:r>
                        <a:rPr lang="es-ES" sz="1050">
                          <a:effectLst/>
                        </a:rPr>
                        <a:t>DEPENDENCIA </a:t>
                      </a:r>
                      <a:endParaRPr lang="es-CO" sz="1050">
                        <a:effectLst/>
                        <a:latin typeface="Calibri"/>
                        <a:ea typeface="Calibri"/>
                        <a:cs typeface="Times New Roman"/>
                      </a:endParaRPr>
                    </a:p>
                  </a:txBody>
                  <a:tcPr marL="40082" marR="40082" marT="0" marB="0"/>
                </a:tc>
                <a:tc gridSpan="2">
                  <a:txBody>
                    <a:bodyPr/>
                    <a:lstStyle/>
                    <a:p>
                      <a:pPr algn="l">
                        <a:lnSpc>
                          <a:spcPct val="115000"/>
                        </a:lnSpc>
                        <a:spcAft>
                          <a:spcPts val="0"/>
                        </a:spcAft>
                      </a:pPr>
                      <a:r>
                        <a:rPr lang="es-ES" sz="1050">
                          <a:effectLst/>
                        </a:rPr>
                        <a:t>Almacenamiento de datos de forma segura </a:t>
                      </a:r>
                      <a:endParaRPr lang="es-CO" sz="1050">
                        <a:effectLst/>
                        <a:latin typeface="Calibri"/>
                        <a:ea typeface="Calibri"/>
                        <a:cs typeface="Times New Roman"/>
                      </a:endParaRPr>
                    </a:p>
                  </a:txBody>
                  <a:tcPr marL="40082" marR="40082" marT="0" marB="0"/>
                </a:tc>
                <a:tc hMerge="1">
                  <a:txBody>
                    <a:bodyPr/>
                    <a:lstStyle/>
                    <a:p>
                      <a:endParaRPr lang="es-CO"/>
                    </a:p>
                  </a:txBody>
                  <a:tcPr/>
                </a:tc>
                <a:extLst>
                  <a:ext uri="{0D108BD9-81ED-4DB2-BD59-A6C34878D82A}">
                    <a16:rowId xmlns:a16="http://schemas.microsoft.com/office/drawing/2014/main" xmlns="" val="10002"/>
                  </a:ext>
                </a:extLst>
              </a:tr>
              <a:tr h="60374">
                <a:tc>
                  <a:txBody>
                    <a:bodyPr/>
                    <a:lstStyle/>
                    <a:p>
                      <a:pPr algn="l">
                        <a:lnSpc>
                          <a:spcPct val="115000"/>
                        </a:lnSpc>
                        <a:spcAft>
                          <a:spcPts val="0"/>
                        </a:spcAft>
                      </a:pPr>
                      <a:r>
                        <a:rPr lang="es-ES" sz="1050">
                          <a:effectLst/>
                        </a:rPr>
                        <a:t>ACTORES</a:t>
                      </a:r>
                      <a:endParaRPr lang="es-CO" sz="1050">
                        <a:effectLst/>
                        <a:latin typeface="Calibri"/>
                        <a:ea typeface="Calibri"/>
                        <a:cs typeface="Times New Roman"/>
                      </a:endParaRPr>
                    </a:p>
                  </a:txBody>
                  <a:tcPr marL="40082" marR="40082" marT="0" marB="0"/>
                </a:tc>
                <a:tc gridSpan="2">
                  <a:txBody>
                    <a:bodyPr/>
                    <a:lstStyle/>
                    <a:p>
                      <a:pPr algn="l">
                        <a:lnSpc>
                          <a:spcPct val="115000"/>
                        </a:lnSpc>
                        <a:spcAft>
                          <a:spcPts val="0"/>
                        </a:spcAft>
                      </a:pPr>
                      <a:r>
                        <a:rPr lang="es-ES" sz="1050">
                          <a:effectLst/>
                        </a:rPr>
                        <a:t>Los usuarios</a:t>
                      </a:r>
                      <a:endParaRPr lang="es-CO" sz="1050">
                        <a:effectLst/>
                        <a:latin typeface="Calibri"/>
                        <a:ea typeface="Calibri"/>
                        <a:cs typeface="Times New Roman"/>
                      </a:endParaRPr>
                    </a:p>
                  </a:txBody>
                  <a:tcPr marL="40082" marR="40082" marT="0" marB="0"/>
                </a:tc>
                <a:tc hMerge="1">
                  <a:txBody>
                    <a:bodyPr/>
                    <a:lstStyle/>
                    <a:p>
                      <a:endParaRPr lang="es-CO"/>
                    </a:p>
                  </a:txBody>
                  <a:tcPr/>
                </a:tc>
                <a:extLst>
                  <a:ext uri="{0D108BD9-81ED-4DB2-BD59-A6C34878D82A}">
                    <a16:rowId xmlns:a16="http://schemas.microsoft.com/office/drawing/2014/main" xmlns="" val="10003"/>
                  </a:ext>
                </a:extLst>
              </a:tr>
              <a:tr h="60374">
                <a:tc>
                  <a:txBody>
                    <a:bodyPr/>
                    <a:lstStyle/>
                    <a:p>
                      <a:pPr algn="l">
                        <a:lnSpc>
                          <a:spcPct val="115000"/>
                        </a:lnSpc>
                        <a:spcAft>
                          <a:spcPts val="0"/>
                        </a:spcAft>
                      </a:pPr>
                      <a:r>
                        <a:rPr lang="es-ES" sz="1050">
                          <a:effectLst/>
                        </a:rPr>
                        <a:t>PRECONDICIONES</a:t>
                      </a:r>
                      <a:endParaRPr lang="es-CO" sz="1050">
                        <a:effectLst/>
                        <a:latin typeface="Calibri"/>
                        <a:ea typeface="Calibri"/>
                        <a:cs typeface="Times New Roman"/>
                      </a:endParaRPr>
                    </a:p>
                  </a:txBody>
                  <a:tcPr marL="40082" marR="40082" marT="0" marB="0"/>
                </a:tc>
                <a:tc gridSpan="2">
                  <a:txBody>
                    <a:bodyPr/>
                    <a:lstStyle/>
                    <a:p>
                      <a:pPr algn="l">
                        <a:lnSpc>
                          <a:spcPct val="115000"/>
                        </a:lnSpc>
                        <a:spcAft>
                          <a:spcPts val="0"/>
                        </a:spcAft>
                      </a:pPr>
                      <a:r>
                        <a:rPr lang="es-ES" sz="1050">
                          <a:effectLst/>
                        </a:rPr>
                        <a:t>El usuario deberá guardar los datos cada vez que los ingrese  </a:t>
                      </a:r>
                      <a:endParaRPr lang="es-CO" sz="1050">
                        <a:effectLst/>
                        <a:latin typeface="Calibri"/>
                        <a:ea typeface="Calibri"/>
                        <a:cs typeface="Times New Roman"/>
                      </a:endParaRPr>
                    </a:p>
                  </a:txBody>
                  <a:tcPr marL="40082" marR="40082" marT="0" marB="0"/>
                </a:tc>
                <a:tc hMerge="1">
                  <a:txBody>
                    <a:bodyPr/>
                    <a:lstStyle/>
                    <a:p>
                      <a:endParaRPr lang="es-CO"/>
                    </a:p>
                  </a:txBody>
                  <a:tcPr/>
                </a:tc>
                <a:extLst>
                  <a:ext uri="{0D108BD9-81ED-4DB2-BD59-A6C34878D82A}">
                    <a16:rowId xmlns:a16="http://schemas.microsoft.com/office/drawing/2014/main" xmlns="" val="10004"/>
                  </a:ext>
                </a:extLst>
              </a:tr>
              <a:tr h="60374">
                <a:tc>
                  <a:txBody>
                    <a:bodyPr/>
                    <a:lstStyle/>
                    <a:p>
                      <a:pPr algn="l">
                        <a:lnSpc>
                          <a:spcPct val="115000"/>
                        </a:lnSpc>
                        <a:spcAft>
                          <a:spcPts val="0"/>
                        </a:spcAft>
                      </a:pPr>
                      <a:r>
                        <a:rPr lang="es-ES" sz="1050">
                          <a:effectLst/>
                        </a:rPr>
                        <a:t>POSTCONDICIONES </a:t>
                      </a:r>
                      <a:endParaRPr lang="es-CO" sz="1050">
                        <a:effectLst/>
                        <a:latin typeface="Calibri"/>
                        <a:ea typeface="Calibri"/>
                        <a:cs typeface="Times New Roman"/>
                      </a:endParaRPr>
                    </a:p>
                  </a:txBody>
                  <a:tcPr marL="40082" marR="40082" marT="0" marB="0"/>
                </a:tc>
                <a:tc gridSpan="2">
                  <a:txBody>
                    <a:bodyPr/>
                    <a:lstStyle/>
                    <a:p>
                      <a:pPr algn="l">
                        <a:lnSpc>
                          <a:spcPct val="115000"/>
                        </a:lnSpc>
                        <a:spcAft>
                          <a:spcPts val="0"/>
                        </a:spcAft>
                      </a:pPr>
                      <a:r>
                        <a:rPr lang="es-ES" sz="1050">
                          <a:effectLst/>
                        </a:rPr>
                        <a:t>El usuario tendrá que introducir información</a:t>
                      </a:r>
                      <a:endParaRPr lang="es-CO" sz="1050">
                        <a:effectLst/>
                        <a:latin typeface="Calibri"/>
                        <a:ea typeface="Calibri"/>
                        <a:cs typeface="Times New Roman"/>
                      </a:endParaRPr>
                    </a:p>
                  </a:txBody>
                  <a:tcPr marL="40082" marR="40082" marT="0" marB="0"/>
                </a:tc>
                <a:tc hMerge="1">
                  <a:txBody>
                    <a:bodyPr/>
                    <a:lstStyle/>
                    <a:p>
                      <a:endParaRPr lang="es-CO"/>
                    </a:p>
                  </a:txBody>
                  <a:tcPr/>
                </a:tc>
                <a:extLst>
                  <a:ext uri="{0D108BD9-81ED-4DB2-BD59-A6C34878D82A}">
                    <a16:rowId xmlns:a16="http://schemas.microsoft.com/office/drawing/2014/main" xmlns="" val="10005"/>
                  </a:ext>
                </a:extLst>
              </a:tr>
              <a:tr h="60374">
                <a:tc>
                  <a:txBody>
                    <a:bodyPr/>
                    <a:lstStyle/>
                    <a:p>
                      <a:pPr algn="l">
                        <a:lnSpc>
                          <a:spcPct val="115000"/>
                        </a:lnSpc>
                        <a:spcAft>
                          <a:spcPts val="0"/>
                        </a:spcAft>
                      </a:pPr>
                      <a:r>
                        <a:rPr lang="es-ES" sz="1050">
                          <a:effectLst/>
                        </a:rPr>
                        <a:t> </a:t>
                      </a:r>
                      <a:endParaRPr lang="es-CO" sz="1050">
                        <a:effectLst/>
                        <a:latin typeface="Calibri"/>
                        <a:ea typeface="Calibri"/>
                        <a:cs typeface="Times New Roman"/>
                      </a:endParaRPr>
                    </a:p>
                  </a:txBody>
                  <a:tcPr marL="40082" marR="40082" marT="0" marB="0"/>
                </a:tc>
                <a:tc>
                  <a:txBody>
                    <a:bodyPr/>
                    <a:lstStyle/>
                    <a:p>
                      <a:pPr algn="l">
                        <a:lnSpc>
                          <a:spcPct val="115000"/>
                        </a:lnSpc>
                        <a:spcAft>
                          <a:spcPts val="0"/>
                        </a:spcAft>
                      </a:pPr>
                      <a:r>
                        <a:rPr lang="es-ES" sz="1050">
                          <a:effectLst/>
                        </a:rPr>
                        <a:t>USUARIO         </a:t>
                      </a:r>
                      <a:endParaRPr lang="es-CO" sz="1050">
                        <a:effectLst/>
                        <a:latin typeface="Calibri"/>
                        <a:ea typeface="Calibri"/>
                        <a:cs typeface="Times New Roman"/>
                      </a:endParaRPr>
                    </a:p>
                  </a:txBody>
                  <a:tcPr marL="40082" marR="40082" marT="0" marB="0"/>
                </a:tc>
                <a:tc>
                  <a:txBody>
                    <a:bodyPr/>
                    <a:lstStyle/>
                    <a:p>
                      <a:pPr algn="l">
                        <a:lnSpc>
                          <a:spcPct val="115000"/>
                        </a:lnSpc>
                        <a:spcAft>
                          <a:spcPts val="0"/>
                        </a:spcAft>
                      </a:pPr>
                      <a:r>
                        <a:rPr lang="es-ES" sz="1050">
                          <a:effectLst/>
                        </a:rPr>
                        <a:t>SISTEMA</a:t>
                      </a:r>
                      <a:endParaRPr lang="es-CO" sz="1050">
                        <a:effectLst/>
                        <a:latin typeface="Calibri"/>
                        <a:ea typeface="Calibri"/>
                        <a:cs typeface="Times New Roman"/>
                      </a:endParaRPr>
                    </a:p>
                  </a:txBody>
                  <a:tcPr marL="40082" marR="40082" marT="0" marB="0"/>
                </a:tc>
                <a:extLst>
                  <a:ext uri="{0D108BD9-81ED-4DB2-BD59-A6C34878D82A}">
                    <a16:rowId xmlns:a16="http://schemas.microsoft.com/office/drawing/2014/main" xmlns="" val="10006"/>
                  </a:ext>
                </a:extLst>
              </a:tr>
              <a:tr h="122784">
                <a:tc rowSpan="8">
                  <a:txBody>
                    <a:bodyPr/>
                    <a:lstStyle/>
                    <a:p>
                      <a:pPr algn="l">
                        <a:lnSpc>
                          <a:spcPct val="115000"/>
                        </a:lnSpc>
                        <a:spcAft>
                          <a:spcPts val="0"/>
                        </a:spcAft>
                      </a:pPr>
                      <a:r>
                        <a:rPr lang="es-ES" sz="1050" dirty="0">
                          <a:effectLst/>
                        </a:rPr>
                        <a:t>ESENARIO PRINCIPAL </a:t>
                      </a:r>
                      <a:endParaRPr lang="es-CO" sz="1050" dirty="0">
                        <a:effectLst/>
                        <a:latin typeface="Calibri"/>
                        <a:ea typeface="Calibri"/>
                        <a:cs typeface="Times New Roman"/>
                      </a:endParaRPr>
                    </a:p>
                  </a:txBody>
                  <a:tcPr marL="40082" marR="40082" marT="0" marB="0"/>
                </a:tc>
                <a:tc>
                  <a:txBody>
                    <a:bodyPr/>
                    <a:lstStyle/>
                    <a:p>
                      <a:pPr algn="l">
                        <a:lnSpc>
                          <a:spcPct val="115000"/>
                        </a:lnSpc>
                        <a:spcAft>
                          <a:spcPts val="0"/>
                        </a:spcAft>
                      </a:pPr>
                      <a:r>
                        <a:rPr lang="es-ES" sz="1050">
                          <a:effectLst/>
                        </a:rPr>
                        <a:t>El usuario introduce la información.</a:t>
                      </a:r>
                      <a:endParaRPr lang="es-CO" sz="1050">
                        <a:effectLst/>
                        <a:latin typeface="Calibri"/>
                        <a:ea typeface="Calibri"/>
                        <a:cs typeface="Times New Roman"/>
                      </a:endParaRPr>
                    </a:p>
                  </a:txBody>
                  <a:tcPr marL="40082" marR="40082" marT="0" marB="0"/>
                </a:tc>
                <a:tc>
                  <a:txBody>
                    <a:bodyPr/>
                    <a:lstStyle/>
                    <a:p>
                      <a:pPr algn="l">
                        <a:lnSpc>
                          <a:spcPct val="115000"/>
                        </a:lnSpc>
                        <a:spcAft>
                          <a:spcPts val="0"/>
                        </a:spcAft>
                      </a:pPr>
                      <a:r>
                        <a:rPr lang="es-ES" sz="1050">
                          <a:effectLst/>
                        </a:rPr>
                        <a:t> </a:t>
                      </a:r>
                      <a:endParaRPr lang="es-CO" sz="1050">
                        <a:effectLst/>
                        <a:latin typeface="Calibri"/>
                        <a:ea typeface="Calibri"/>
                        <a:cs typeface="Times New Roman"/>
                      </a:endParaRPr>
                    </a:p>
                  </a:txBody>
                  <a:tcPr marL="40082" marR="40082" marT="0" marB="0"/>
                </a:tc>
                <a:extLst>
                  <a:ext uri="{0D108BD9-81ED-4DB2-BD59-A6C34878D82A}">
                    <a16:rowId xmlns:a16="http://schemas.microsoft.com/office/drawing/2014/main" xmlns="" val="10007"/>
                  </a:ext>
                </a:extLst>
              </a:tr>
              <a:tr h="617418">
                <a:tc vMerge="1">
                  <a:txBody>
                    <a:bodyPr/>
                    <a:lstStyle/>
                    <a:p>
                      <a:endParaRPr lang="es-CO"/>
                    </a:p>
                  </a:txBody>
                  <a:tcPr/>
                </a:tc>
                <a:tc>
                  <a:txBody>
                    <a:bodyPr/>
                    <a:lstStyle/>
                    <a:p>
                      <a:pPr algn="l">
                        <a:lnSpc>
                          <a:spcPct val="115000"/>
                        </a:lnSpc>
                        <a:spcAft>
                          <a:spcPts val="0"/>
                        </a:spcAft>
                      </a:pPr>
                      <a:r>
                        <a:rPr lang="es-ES" sz="1050" dirty="0">
                          <a:effectLst/>
                        </a:rPr>
                        <a:t> </a:t>
                      </a:r>
                      <a:endParaRPr lang="es-CO" sz="1050" dirty="0">
                        <a:effectLst/>
                        <a:latin typeface="Calibri"/>
                        <a:ea typeface="Calibri"/>
                        <a:cs typeface="Times New Roman"/>
                      </a:endParaRPr>
                    </a:p>
                  </a:txBody>
                  <a:tcPr marL="40082" marR="40082" marT="0" marB="0"/>
                </a:tc>
                <a:tc>
                  <a:txBody>
                    <a:bodyPr/>
                    <a:lstStyle/>
                    <a:p>
                      <a:pPr algn="ctr">
                        <a:lnSpc>
                          <a:spcPct val="115000"/>
                        </a:lnSpc>
                        <a:spcAft>
                          <a:spcPts val="0"/>
                        </a:spcAft>
                      </a:pPr>
                      <a:r>
                        <a:rPr lang="es-ES" sz="1050" dirty="0">
                          <a:effectLst/>
                        </a:rPr>
                        <a:t>El sistema almacenara a la base de datos la información adjuntada por el usuario.</a:t>
                      </a:r>
                      <a:endParaRPr lang="es-CO" sz="1050" dirty="0">
                        <a:effectLst/>
                        <a:latin typeface="Calibri"/>
                        <a:ea typeface="Calibri"/>
                        <a:cs typeface="Times New Roman"/>
                      </a:endParaRPr>
                    </a:p>
                  </a:txBody>
                  <a:tcPr marL="40082" marR="40082" marT="0" marB="0"/>
                </a:tc>
                <a:extLst>
                  <a:ext uri="{0D108BD9-81ED-4DB2-BD59-A6C34878D82A}">
                    <a16:rowId xmlns:a16="http://schemas.microsoft.com/office/drawing/2014/main" xmlns="" val="10008"/>
                  </a:ext>
                </a:extLst>
              </a:tr>
              <a:tr h="185193">
                <a:tc vMerge="1">
                  <a:txBody>
                    <a:bodyPr/>
                    <a:lstStyle/>
                    <a:p>
                      <a:endParaRPr lang="es-CO"/>
                    </a:p>
                  </a:txBody>
                  <a:tcPr/>
                </a:tc>
                <a:tc>
                  <a:txBody>
                    <a:bodyPr/>
                    <a:lstStyle/>
                    <a:p>
                      <a:pPr algn="l">
                        <a:lnSpc>
                          <a:spcPct val="115000"/>
                        </a:lnSpc>
                        <a:spcAft>
                          <a:spcPts val="0"/>
                        </a:spcAft>
                      </a:pPr>
                      <a:r>
                        <a:rPr lang="es-ES" sz="1050">
                          <a:effectLst/>
                        </a:rPr>
                        <a:t>El usuario podrá remplazar los datos que desee sin perder su información.</a:t>
                      </a:r>
                      <a:endParaRPr lang="es-CO" sz="1050">
                        <a:effectLst/>
                        <a:latin typeface="Calibri"/>
                        <a:ea typeface="Calibri"/>
                        <a:cs typeface="Times New Roman"/>
                      </a:endParaRPr>
                    </a:p>
                  </a:txBody>
                  <a:tcPr marL="40082" marR="40082" marT="0" marB="0"/>
                </a:tc>
                <a:tc>
                  <a:txBody>
                    <a:bodyPr/>
                    <a:lstStyle/>
                    <a:p>
                      <a:pPr algn="l">
                        <a:lnSpc>
                          <a:spcPct val="115000"/>
                        </a:lnSpc>
                        <a:spcAft>
                          <a:spcPts val="0"/>
                        </a:spcAft>
                      </a:pPr>
                      <a:r>
                        <a:rPr lang="es-ES" sz="1050">
                          <a:effectLst/>
                        </a:rPr>
                        <a:t> </a:t>
                      </a:r>
                      <a:endParaRPr lang="es-CO" sz="1050">
                        <a:effectLst/>
                        <a:latin typeface="Calibri"/>
                        <a:ea typeface="Calibri"/>
                        <a:cs typeface="Times New Roman"/>
                      </a:endParaRPr>
                    </a:p>
                  </a:txBody>
                  <a:tcPr marL="40082" marR="40082" marT="0" marB="0"/>
                </a:tc>
                <a:extLst>
                  <a:ext uri="{0D108BD9-81ED-4DB2-BD59-A6C34878D82A}">
                    <a16:rowId xmlns:a16="http://schemas.microsoft.com/office/drawing/2014/main" xmlns="" val="10009"/>
                  </a:ext>
                </a:extLst>
              </a:tr>
              <a:tr h="185193">
                <a:tc vMerge="1">
                  <a:txBody>
                    <a:bodyPr/>
                    <a:lstStyle/>
                    <a:p>
                      <a:endParaRPr lang="es-CO"/>
                    </a:p>
                  </a:txBody>
                  <a:tcPr/>
                </a:tc>
                <a:tc>
                  <a:txBody>
                    <a:bodyPr/>
                    <a:lstStyle/>
                    <a:p>
                      <a:pPr algn="l">
                        <a:lnSpc>
                          <a:spcPct val="115000"/>
                        </a:lnSpc>
                        <a:spcAft>
                          <a:spcPts val="0"/>
                        </a:spcAft>
                      </a:pPr>
                      <a:r>
                        <a:rPr lang="es-ES" sz="1050">
                          <a:effectLst/>
                        </a:rPr>
                        <a:t> </a:t>
                      </a:r>
                      <a:endParaRPr lang="es-CO" sz="1050">
                        <a:effectLst/>
                        <a:latin typeface="Calibri"/>
                        <a:ea typeface="Calibri"/>
                        <a:cs typeface="Times New Roman"/>
                      </a:endParaRPr>
                    </a:p>
                  </a:txBody>
                  <a:tcPr marL="40082" marR="40082" marT="0" marB="0"/>
                </a:tc>
                <a:tc>
                  <a:txBody>
                    <a:bodyPr/>
                    <a:lstStyle/>
                    <a:p>
                      <a:pPr algn="l">
                        <a:lnSpc>
                          <a:spcPct val="115000"/>
                        </a:lnSpc>
                        <a:spcAft>
                          <a:spcPts val="0"/>
                        </a:spcAft>
                      </a:pPr>
                      <a:r>
                        <a:rPr lang="es-ES" sz="1050">
                          <a:effectLst/>
                        </a:rPr>
                        <a:t>El sistema guardara los datos ingresados por el usuario </a:t>
                      </a:r>
                      <a:endParaRPr lang="es-CO" sz="1050">
                        <a:effectLst/>
                        <a:latin typeface="Calibri"/>
                        <a:ea typeface="Calibri"/>
                        <a:cs typeface="Times New Roman"/>
                      </a:endParaRPr>
                    </a:p>
                  </a:txBody>
                  <a:tcPr marL="40082" marR="40082" marT="0" marB="0"/>
                </a:tc>
                <a:extLst>
                  <a:ext uri="{0D108BD9-81ED-4DB2-BD59-A6C34878D82A}">
                    <a16:rowId xmlns:a16="http://schemas.microsoft.com/office/drawing/2014/main" xmlns="" val="10010"/>
                  </a:ext>
                </a:extLst>
              </a:tr>
              <a:tr h="247602">
                <a:tc vMerge="1">
                  <a:txBody>
                    <a:bodyPr/>
                    <a:lstStyle/>
                    <a:p>
                      <a:endParaRPr lang="es-CO"/>
                    </a:p>
                  </a:txBody>
                  <a:tcPr/>
                </a:tc>
                <a:tc>
                  <a:txBody>
                    <a:bodyPr/>
                    <a:lstStyle/>
                    <a:p>
                      <a:pPr algn="l">
                        <a:lnSpc>
                          <a:spcPct val="115000"/>
                        </a:lnSpc>
                        <a:spcAft>
                          <a:spcPts val="0"/>
                        </a:spcAft>
                      </a:pPr>
                      <a:r>
                        <a:rPr lang="es-ES" sz="1050" dirty="0">
                          <a:effectLst/>
                        </a:rPr>
                        <a:t>Si el usuario desea guardar tendrá que seleccionar la opción “Guardar Con Seguridad De Alto Nivel” </a:t>
                      </a:r>
                      <a:endParaRPr lang="es-CO" sz="1050" dirty="0">
                        <a:effectLst/>
                        <a:latin typeface="Calibri"/>
                        <a:ea typeface="Calibri"/>
                        <a:cs typeface="Times New Roman"/>
                      </a:endParaRPr>
                    </a:p>
                  </a:txBody>
                  <a:tcPr marL="40082" marR="40082" marT="0" marB="0"/>
                </a:tc>
                <a:tc>
                  <a:txBody>
                    <a:bodyPr/>
                    <a:lstStyle/>
                    <a:p>
                      <a:pPr algn="l">
                        <a:lnSpc>
                          <a:spcPct val="115000"/>
                        </a:lnSpc>
                        <a:spcAft>
                          <a:spcPts val="0"/>
                        </a:spcAft>
                      </a:pPr>
                      <a:r>
                        <a:rPr lang="es-ES" sz="1050">
                          <a:effectLst/>
                        </a:rPr>
                        <a:t> </a:t>
                      </a:r>
                      <a:endParaRPr lang="es-CO" sz="1050">
                        <a:effectLst/>
                        <a:latin typeface="Calibri"/>
                        <a:ea typeface="Calibri"/>
                        <a:cs typeface="Times New Roman"/>
                      </a:endParaRPr>
                    </a:p>
                  </a:txBody>
                  <a:tcPr marL="40082" marR="40082" marT="0" marB="0"/>
                </a:tc>
                <a:extLst>
                  <a:ext uri="{0D108BD9-81ED-4DB2-BD59-A6C34878D82A}">
                    <a16:rowId xmlns:a16="http://schemas.microsoft.com/office/drawing/2014/main" xmlns="" val="10011"/>
                  </a:ext>
                </a:extLst>
              </a:tr>
              <a:tr h="185193">
                <a:tc vMerge="1">
                  <a:txBody>
                    <a:bodyPr/>
                    <a:lstStyle/>
                    <a:p>
                      <a:endParaRPr lang="es-CO"/>
                    </a:p>
                  </a:txBody>
                  <a:tcPr/>
                </a:tc>
                <a:tc>
                  <a:txBody>
                    <a:bodyPr/>
                    <a:lstStyle/>
                    <a:p>
                      <a:pPr algn="l">
                        <a:lnSpc>
                          <a:spcPct val="115000"/>
                        </a:lnSpc>
                        <a:spcAft>
                          <a:spcPts val="0"/>
                        </a:spcAft>
                      </a:pPr>
                      <a:r>
                        <a:rPr lang="es-ES" sz="1050">
                          <a:effectLst/>
                        </a:rPr>
                        <a:t> </a:t>
                      </a:r>
                      <a:endParaRPr lang="es-CO" sz="1050">
                        <a:effectLst/>
                        <a:latin typeface="Calibri"/>
                        <a:ea typeface="Calibri"/>
                        <a:cs typeface="Times New Roman"/>
                      </a:endParaRPr>
                    </a:p>
                  </a:txBody>
                  <a:tcPr marL="40082" marR="40082" marT="0" marB="0"/>
                </a:tc>
                <a:tc>
                  <a:txBody>
                    <a:bodyPr/>
                    <a:lstStyle/>
                    <a:p>
                      <a:pPr algn="l">
                        <a:lnSpc>
                          <a:spcPct val="115000"/>
                        </a:lnSpc>
                        <a:spcAft>
                          <a:spcPts val="0"/>
                        </a:spcAft>
                      </a:pPr>
                      <a:r>
                        <a:rPr lang="es-ES" sz="1050">
                          <a:effectLst/>
                        </a:rPr>
                        <a:t>Se guardaran los datos cada vez que el usuario lo desee</a:t>
                      </a:r>
                      <a:endParaRPr lang="es-CO" sz="1050">
                        <a:effectLst/>
                        <a:latin typeface="Calibri"/>
                        <a:ea typeface="Calibri"/>
                        <a:cs typeface="Times New Roman"/>
                      </a:endParaRPr>
                    </a:p>
                  </a:txBody>
                  <a:tcPr marL="40082" marR="40082" marT="0" marB="0"/>
                </a:tc>
                <a:extLst>
                  <a:ext uri="{0D108BD9-81ED-4DB2-BD59-A6C34878D82A}">
                    <a16:rowId xmlns:a16="http://schemas.microsoft.com/office/drawing/2014/main" xmlns="" val="10012"/>
                  </a:ext>
                </a:extLst>
              </a:tr>
              <a:tr h="122784">
                <a:tc vMerge="1">
                  <a:txBody>
                    <a:bodyPr/>
                    <a:lstStyle/>
                    <a:p>
                      <a:endParaRPr lang="es-CO"/>
                    </a:p>
                  </a:txBody>
                  <a:tcPr/>
                </a:tc>
                <a:tc>
                  <a:txBody>
                    <a:bodyPr/>
                    <a:lstStyle/>
                    <a:p>
                      <a:pPr algn="l">
                        <a:lnSpc>
                          <a:spcPct val="115000"/>
                        </a:lnSpc>
                        <a:spcAft>
                          <a:spcPts val="0"/>
                        </a:spcAft>
                      </a:pPr>
                      <a:r>
                        <a:rPr lang="es-ES" sz="1050">
                          <a:effectLst/>
                        </a:rPr>
                        <a:t>El usuario puede seguir agregando campos</a:t>
                      </a:r>
                      <a:endParaRPr lang="es-CO" sz="1050">
                        <a:effectLst/>
                        <a:latin typeface="Calibri"/>
                        <a:ea typeface="Calibri"/>
                        <a:cs typeface="Times New Roman"/>
                      </a:endParaRPr>
                    </a:p>
                  </a:txBody>
                  <a:tcPr marL="40082" marR="40082" marT="0" marB="0"/>
                </a:tc>
                <a:tc>
                  <a:txBody>
                    <a:bodyPr/>
                    <a:lstStyle/>
                    <a:p>
                      <a:pPr algn="l">
                        <a:lnSpc>
                          <a:spcPct val="115000"/>
                        </a:lnSpc>
                        <a:spcAft>
                          <a:spcPts val="0"/>
                        </a:spcAft>
                      </a:pPr>
                      <a:r>
                        <a:rPr lang="es-ES" sz="1050">
                          <a:effectLst/>
                        </a:rPr>
                        <a:t> </a:t>
                      </a:r>
                      <a:endParaRPr lang="es-CO" sz="1050">
                        <a:effectLst/>
                        <a:latin typeface="Calibri"/>
                        <a:ea typeface="Calibri"/>
                        <a:cs typeface="Times New Roman"/>
                      </a:endParaRPr>
                    </a:p>
                  </a:txBody>
                  <a:tcPr marL="40082" marR="40082" marT="0" marB="0"/>
                </a:tc>
                <a:extLst>
                  <a:ext uri="{0D108BD9-81ED-4DB2-BD59-A6C34878D82A}">
                    <a16:rowId xmlns:a16="http://schemas.microsoft.com/office/drawing/2014/main" xmlns="" val="10013"/>
                  </a:ext>
                </a:extLst>
              </a:tr>
              <a:tr h="122784">
                <a:tc vMerge="1">
                  <a:txBody>
                    <a:bodyPr/>
                    <a:lstStyle/>
                    <a:p>
                      <a:endParaRPr lang="es-CO"/>
                    </a:p>
                  </a:txBody>
                  <a:tcPr/>
                </a:tc>
                <a:tc>
                  <a:txBody>
                    <a:bodyPr/>
                    <a:lstStyle/>
                    <a:p>
                      <a:pPr algn="l">
                        <a:lnSpc>
                          <a:spcPct val="115000"/>
                        </a:lnSpc>
                        <a:spcAft>
                          <a:spcPts val="0"/>
                        </a:spcAft>
                      </a:pPr>
                      <a:r>
                        <a:rPr lang="es-ES" sz="1050">
                          <a:effectLst/>
                        </a:rPr>
                        <a:t> </a:t>
                      </a:r>
                      <a:endParaRPr lang="es-CO" sz="1050">
                        <a:effectLst/>
                        <a:latin typeface="Calibri"/>
                        <a:ea typeface="Calibri"/>
                        <a:cs typeface="Times New Roman"/>
                      </a:endParaRPr>
                    </a:p>
                  </a:txBody>
                  <a:tcPr marL="40082" marR="40082" marT="0" marB="0"/>
                </a:tc>
                <a:tc>
                  <a:txBody>
                    <a:bodyPr/>
                    <a:lstStyle/>
                    <a:p>
                      <a:pPr algn="l">
                        <a:lnSpc>
                          <a:spcPct val="115000"/>
                        </a:lnSpc>
                        <a:spcAft>
                          <a:spcPts val="0"/>
                        </a:spcAft>
                      </a:pPr>
                      <a:r>
                        <a:rPr lang="es-ES" sz="1050">
                          <a:effectLst/>
                        </a:rPr>
                        <a:t>Ejecuta la opción que el usuario desee</a:t>
                      </a:r>
                      <a:endParaRPr lang="es-CO" sz="1050">
                        <a:effectLst/>
                        <a:latin typeface="Calibri"/>
                        <a:ea typeface="Calibri"/>
                        <a:cs typeface="Times New Roman"/>
                      </a:endParaRPr>
                    </a:p>
                  </a:txBody>
                  <a:tcPr marL="40082" marR="40082" marT="0" marB="0"/>
                </a:tc>
                <a:extLst>
                  <a:ext uri="{0D108BD9-81ED-4DB2-BD59-A6C34878D82A}">
                    <a16:rowId xmlns:a16="http://schemas.microsoft.com/office/drawing/2014/main" xmlns="" val="10014"/>
                  </a:ext>
                </a:extLst>
              </a:tr>
              <a:tr h="122784">
                <a:tc>
                  <a:txBody>
                    <a:bodyPr/>
                    <a:lstStyle/>
                    <a:p>
                      <a:pPr algn="l">
                        <a:lnSpc>
                          <a:spcPct val="115000"/>
                        </a:lnSpc>
                        <a:spcAft>
                          <a:spcPts val="0"/>
                        </a:spcAft>
                      </a:pPr>
                      <a:r>
                        <a:rPr lang="es-ES" sz="1050" dirty="0">
                          <a:effectLst/>
                        </a:rPr>
                        <a:t>ALTERNATIVAS </a:t>
                      </a:r>
                      <a:endParaRPr lang="es-CO" sz="1050" dirty="0">
                        <a:effectLst/>
                        <a:latin typeface="Calibri"/>
                        <a:ea typeface="Calibri"/>
                        <a:cs typeface="Times New Roman"/>
                      </a:endParaRPr>
                    </a:p>
                  </a:txBody>
                  <a:tcPr marL="40082" marR="40082" marT="0" marB="0"/>
                </a:tc>
                <a:tc gridSpan="2">
                  <a:txBody>
                    <a:bodyPr/>
                    <a:lstStyle/>
                    <a:p>
                      <a:pPr algn="l">
                        <a:lnSpc>
                          <a:spcPct val="115000"/>
                        </a:lnSpc>
                        <a:spcAft>
                          <a:spcPts val="0"/>
                        </a:spcAft>
                      </a:pPr>
                      <a:r>
                        <a:rPr lang="es-ES" sz="1050">
                          <a:effectLst/>
                        </a:rPr>
                        <a:t>El sistema no guardara los datos si no hay conexión de internet</a:t>
                      </a:r>
                      <a:endParaRPr lang="es-CO" sz="1050">
                        <a:effectLst/>
                        <a:latin typeface="Calibri"/>
                        <a:ea typeface="Calibri"/>
                        <a:cs typeface="Times New Roman"/>
                      </a:endParaRPr>
                    </a:p>
                  </a:txBody>
                  <a:tcPr marL="40082" marR="40082" marT="0" marB="0"/>
                </a:tc>
                <a:tc hMerge="1">
                  <a:txBody>
                    <a:bodyPr/>
                    <a:lstStyle/>
                    <a:p>
                      <a:endParaRPr lang="es-CO"/>
                    </a:p>
                  </a:txBody>
                  <a:tcPr/>
                </a:tc>
                <a:extLst>
                  <a:ext uri="{0D108BD9-81ED-4DB2-BD59-A6C34878D82A}">
                    <a16:rowId xmlns:a16="http://schemas.microsoft.com/office/drawing/2014/main" xmlns="" val="10015"/>
                  </a:ext>
                </a:extLst>
              </a:tr>
              <a:tr h="185193">
                <a:tc>
                  <a:txBody>
                    <a:bodyPr/>
                    <a:lstStyle/>
                    <a:p>
                      <a:pPr algn="l">
                        <a:lnSpc>
                          <a:spcPct val="115000"/>
                        </a:lnSpc>
                        <a:spcAft>
                          <a:spcPts val="0"/>
                        </a:spcAft>
                      </a:pPr>
                      <a:r>
                        <a:rPr lang="es-ES" sz="1050">
                          <a:effectLst/>
                        </a:rPr>
                        <a:t>OBSERVACIONES </a:t>
                      </a:r>
                      <a:endParaRPr lang="es-CO" sz="1050">
                        <a:effectLst/>
                        <a:latin typeface="Calibri"/>
                        <a:ea typeface="Calibri"/>
                        <a:cs typeface="Times New Roman"/>
                      </a:endParaRPr>
                    </a:p>
                  </a:txBody>
                  <a:tcPr marL="40082" marR="40082" marT="0" marB="0"/>
                </a:tc>
                <a:tc gridSpan="2">
                  <a:txBody>
                    <a:bodyPr/>
                    <a:lstStyle/>
                    <a:p>
                      <a:pPr algn="l">
                        <a:lnSpc>
                          <a:spcPct val="115000"/>
                        </a:lnSpc>
                        <a:spcAft>
                          <a:spcPts val="0"/>
                        </a:spcAft>
                      </a:pPr>
                      <a:r>
                        <a:rPr lang="es-ES" sz="1050">
                          <a:effectLst/>
                        </a:rPr>
                        <a:t>El usuario debe seleccionar la opción “Guardar Con Seguridad De Alto Nivel” para que se guarde si no lo hace no se guardara </a:t>
                      </a:r>
                      <a:endParaRPr lang="es-CO" sz="1050">
                        <a:effectLst/>
                        <a:latin typeface="Calibri"/>
                        <a:ea typeface="Calibri"/>
                        <a:cs typeface="Times New Roman"/>
                      </a:endParaRPr>
                    </a:p>
                  </a:txBody>
                  <a:tcPr marL="40082" marR="40082" marT="0" marB="0"/>
                </a:tc>
                <a:tc hMerge="1">
                  <a:txBody>
                    <a:bodyPr/>
                    <a:lstStyle/>
                    <a:p>
                      <a:endParaRPr lang="es-CO"/>
                    </a:p>
                  </a:txBody>
                  <a:tcPr/>
                </a:tc>
                <a:extLst>
                  <a:ext uri="{0D108BD9-81ED-4DB2-BD59-A6C34878D82A}">
                    <a16:rowId xmlns:a16="http://schemas.microsoft.com/office/drawing/2014/main" xmlns="" val="10016"/>
                  </a:ext>
                </a:extLst>
              </a:tr>
              <a:tr h="162807">
                <a:tc>
                  <a:txBody>
                    <a:bodyPr/>
                    <a:lstStyle/>
                    <a:p>
                      <a:pPr algn="l">
                        <a:lnSpc>
                          <a:spcPct val="115000"/>
                        </a:lnSpc>
                        <a:spcAft>
                          <a:spcPts val="0"/>
                        </a:spcAft>
                      </a:pPr>
                      <a:r>
                        <a:rPr lang="es-ES" sz="1050" dirty="0">
                          <a:effectLst/>
                        </a:rPr>
                        <a:t>REQUISITOS NO FUNCIONALES</a:t>
                      </a:r>
                      <a:endParaRPr lang="es-CO" sz="1050" dirty="0">
                        <a:effectLst/>
                        <a:latin typeface="Calibri"/>
                        <a:ea typeface="Calibri"/>
                        <a:cs typeface="Times New Roman"/>
                      </a:endParaRPr>
                    </a:p>
                  </a:txBody>
                  <a:tcPr marL="40082" marR="40082" marT="0" marB="0"/>
                </a:tc>
                <a:tc gridSpan="2">
                  <a:txBody>
                    <a:bodyPr/>
                    <a:lstStyle/>
                    <a:p>
                      <a:pPr marL="342900" lvl="0" indent="-342900" algn="l">
                        <a:spcAft>
                          <a:spcPts val="0"/>
                        </a:spcAft>
                        <a:buFont typeface="Symbol"/>
                        <a:buChar char=""/>
                      </a:pPr>
                      <a:r>
                        <a:rPr lang="es-ES" sz="1050" dirty="0">
                          <a:effectLst/>
                        </a:rPr>
                        <a:t>El sistema guardara los datos cada 5 segundos.</a:t>
                      </a:r>
                      <a:endParaRPr lang="es-CO" sz="1050" dirty="0">
                        <a:effectLst/>
                      </a:endParaRPr>
                    </a:p>
                    <a:p>
                      <a:pPr marL="342900" lvl="0" indent="-342900" algn="l">
                        <a:spcAft>
                          <a:spcPts val="0"/>
                        </a:spcAft>
                        <a:buFont typeface="Symbol"/>
                        <a:buChar char=""/>
                      </a:pPr>
                      <a:r>
                        <a:rPr lang="es-ES" sz="1050" dirty="0">
                          <a:effectLst/>
                        </a:rPr>
                        <a:t>Los datos no se borraran por ningún motivo </a:t>
                      </a:r>
                      <a:endParaRPr lang="es-CO" sz="1050" dirty="0">
                        <a:effectLst/>
                      </a:endParaRPr>
                    </a:p>
                    <a:p>
                      <a:pPr marL="457200" algn="l">
                        <a:spcAft>
                          <a:spcPts val="0"/>
                        </a:spcAft>
                      </a:pPr>
                      <a:r>
                        <a:rPr lang="es-ES" sz="1050" dirty="0">
                          <a:effectLst/>
                        </a:rPr>
                        <a:t> </a:t>
                      </a:r>
                      <a:endParaRPr lang="es-CO" sz="1050" dirty="0">
                        <a:effectLst/>
                        <a:latin typeface="Calibri"/>
                      </a:endParaRPr>
                    </a:p>
                  </a:txBody>
                  <a:tcPr marL="40082" marR="40082" marT="0" marB="0"/>
                </a:tc>
                <a:tc hMerge="1">
                  <a:txBody>
                    <a:bodyPr/>
                    <a:lstStyle/>
                    <a:p>
                      <a:endParaRPr lang="es-CO"/>
                    </a:p>
                  </a:txBody>
                  <a:tcPr/>
                </a:tc>
                <a:extLst>
                  <a:ext uri="{0D108BD9-81ED-4DB2-BD59-A6C34878D82A}">
                    <a16:rowId xmlns:a16="http://schemas.microsoft.com/office/drawing/2014/main" xmlns="" val="10017"/>
                  </a:ext>
                </a:extLst>
              </a:tr>
            </a:tbl>
          </a:graphicData>
        </a:graphic>
      </p:graphicFrame>
    </p:spTree>
    <p:extLst>
      <p:ext uri="{BB962C8B-B14F-4D97-AF65-F5344CB8AC3E}">
        <p14:creationId xmlns:p14="http://schemas.microsoft.com/office/powerpoint/2010/main" val="4152737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286000" y="188640"/>
            <a:ext cx="4572000" cy="6124754"/>
          </a:xfrm>
          <a:prstGeom prst="rect">
            <a:avLst/>
          </a:prstGeom>
        </p:spPr>
        <p:txBody>
          <a:bodyPr>
            <a:spAutoFit/>
          </a:bodyPr>
          <a:lstStyle/>
          <a:p>
            <a:pPr algn="ctr"/>
            <a:r>
              <a:rPr lang="es-ES" sz="1400" dirty="0"/>
              <a:t>DATA MUNDO</a:t>
            </a:r>
            <a:endParaRPr lang="es-CO" sz="1400" dirty="0"/>
          </a:p>
          <a:p>
            <a:pPr algn="ctr"/>
            <a:r>
              <a:rPr lang="es-ES" sz="1400" dirty="0"/>
              <a:t> </a:t>
            </a:r>
            <a:endParaRPr lang="es-CO" sz="1400" dirty="0"/>
          </a:p>
          <a:p>
            <a:pPr algn="ctr"/>
            <a:r>
              <a:rPr lang="es-ES" sz="1400" dirty="0"/>
              <a:t> </a:t>
            </a:r>
            <a:endParaRPr lang="es-CO" sz="1400" dirty="0"/>
          </a:p>
          <a:p>
            <a:pPr algn="ctr"/>
            <a:r>
              <a:rPr lang="es-ES" sz="1400" dirty="0"/>
              <a:t> </a:t>
            </a:r>
            <a:endParaRPr lang="es-CO" sz="1400" dirty="0"/>
          </a:p>
          <a:p>
            <a:pPr algn="ctr"/>
            <a:r>
              <a:rPr lang="es-ES" sz="1400" dirty="0"/>
              <a:t> </a:t>
            </a:r>
            <a:endParaRPr lang="es-CO" sz="1400" dirty="0"/>
          </a:p>
          <a:p>
            <a:pPr algn="ctr"/>
            <a:r>
              <a:rPr lang="es-ES" sz="1400" dirty="0"/>
              <a:t> </a:t>
            </a:r>
            <a:endParaRPr lang="es-CO" sz="1400" dirty="0"/>
          </a:p>
          <a:p>
            <a:pPr algn="ctr"/>
            <a:r>
              <a:rPr lang="es-ES" sz="1400" dirty="0"/>
              <a:t> </a:t>
            </a:r>
            <a:endParaRPr lang="es-CO" sz="1400" dirty="0"/>
          </a:p>
          <a:p>
            <a:pPr algn="ctr"/>
            <a:r>
              <a:rPr lang="es-ES" sz="1400" dirty="0"/>
              <a:t> </a:t>
            </a:r>
            <a:endParaRPr lang="es-CO" sz="1400" dirty="0"/>
          </a:p>
          <a:p>
            <a:pPr algn="ctr"/>
            <a:r>
              <a:rPr lang="es-ES" sz="1400" dirty="0"/>
              <a:t>Dirleny Yiseth Varela Agudelo </a:t>
            </a:r>
            <a:endParaRPr lang="es-CO" sz="1400" dirty="0"/>
          </a:p>
          <a:p>
            <a:pPr algn="ctr"/>
            <a:r>
              <a:rPr lang="es-ES" sz="1400" dirty="0"/>
              <a:t>Yeison Ferney Gutiérrez Huérfano </a:t>
            </a:r>
            <a:endParaRPr lang="es-CO" sz="1400" dirty="0"/>
          </a:p>
          <a:p>
            <a:pPr algn="ctr"/>
            <a:r>
              <a:rPr lang="es-ES" sz="1400" dirty="0"/>
              <a:t>Luis Camilo Rojas Aroca</a:t>
            </a:r>
            <a:endParaRPr lang="es-CO" sz="1400" dirty="0"/>
          </a:p>
          <a:p>
            <a:pPr algn="ctr"/>
            <a:r>
              <a:rPr lang="es-ES" sz="1400" dirty="0"/>
              <a:t>Angie Paola Franch Escobar</a:t>
            </a:r>
            <a:endParaRPr lang="es-CO" sz="1400" dirty="0"/>
          </a:p>
          <a:p>
            <a:pPr algn="ctr"/>
            <a:r>
              <a:rPr lang="es-ES" sz="1400" dirty="0"/>
              <a:t> </a:t>
            </a:r>
            <a:endParaRPr lang="es-CO" sz="1400" dirty="0"/>
          </a:p>
          <a:p>
            <a:pPr algn="ctr"/>
            <a:r>
              <a:rPr lang="es-ES" sz="1400" dirty="0"/>
              <a:t> </a:t>
            </a:r>
            <a:endParaRPr lang="es-CO" sz="1400" dirty="0"/>
          </a:p>
          <a:p>
            <a:pPr algn="ctr"/>
            <a:r>
              <a:rPr lang="es-ES" sz="1400" dirty="0"/>
              <a:t> </a:t>
            </a:r>
            <a:endParaRPr lang="es-CO" sz="1400" dirty="0"/>
          </a:p>
          <a:p>
            <a:pPr algn="ctr"/>
            <a:r>
              <a:rPr lang="es-ES" sz="1400" dirty="0"/>
              <a:t> </a:t>
            </a:r>
            <a:endParaRPr lang="es-CO" sz="1400" dirty="0"/>
          </a:p>
          <a:p>
            <a:pPr algn="ctr"/>
            <a:r>
              <a:rPr lang="es-ES" sz="1400" dirty="0"/>
              <a:t> </a:t>
            </a:r>
            <a:endParaRPr lang="es-CO" sz="1400" dirty="0"/>
          </a:p>
          <a:p>
            <a:pPr algn="ctr"/>
            <a:r>
              <a:rPr lang="es-ES" sz="1400" dirty="0"/>
              <a:t> </a:t>
            </a:r>
          </a:p>
          <a:p>
            <a:pPr algn="ctr"/>
            <a:endParaRPr lang="es-ES" sz="1400" dirty="0"/>
          </a:p>
          <a:p>
            <a:pPr algn="ctr"/>
            <a:endParaRPr lang="es-CO" sz="1400" dirty="0"/>
          </a:p>
          <a:p>
            <a:pPr algn="ctr"/>
            <a:r>
              <a:rPr lang="es-ES" sz="1400" dirty="0"/>
              <a:t> </a:t>
            </a:r>
            <a:endParaRPr lang="es-CO" sz="1400" dirty="0"/>
          </a:p>
          <a:p>
            <a:pPr algn="ctr"/>
            <a:r>
              <a:rPr lang="es-ES" sz="1400" dirty="0"/>
              <a:t> </a:t>
            </a:r>
            <a:endParaRPr lang="es-CO" sz="1400" dirty="0"/>
          </a:p>
          <a:p>
            <a:pPr algn="ctr"/>
            <a:r>
              <a:rPr lang="es-ES" sz="1400" dirty="0"/>
              <a:t>CENTRO DE ELECTRICIDAD, ELECTRONICA Y TELECOMUNICACIONES</a:t>
            </a:r>
            <a:endParaRPr lang="es-CO" sz="1400" dirty="0"/>
          </a:p>
          <a:p>
            <a:pPr algn="ctr"/>
            <a:r>
              <a:rPr lang="es-ES" sz="1400" dirty="0"/>
              <a:t>SISTEMAS </a:t>
            </a:r>
            <a:endParaRPr lang="es-CO" sz="1400" dirty="0"/>
          </a:p>
          <a:p>
            <a:pPr algn="ctr"/>
            <a:r>
              <a:rPr lang="es-ES" sz="1400" dirty="0"/>
              <a:t>ANALISIS Y DESARROLLO DE SISTEMAS DE INFORMACION</a:t>
            </a:r>
            <a:endParaRPr lang="es-CO" sz="1400" dirty="0"/>
          </a:p>
          <a:p>
            <a:pPr algn="ctr"/>
            <a:r>
              <a:rPr lang="es-ES" sz="1400" dirty="0"/>
              <a:t>BOGOTA, CUNDINAMARCA</a:t>
            </a:r>
            <a:endParaRPr lang="es-CO" sz="1400" dirty="0"/>
          </a:p>
          <a:p>
            <a:pPr algn="ctr"/>
            <a:r>
              <a:rPr lang="es-ES" sz="1400" dirty="0"/>
              <a:t>2016</a:t>
            </a:r>
            <a:endParaRPr lang="es-CO" sz="1400" dirty="0"/>
          </a:p>
        </p:txBody>
      </p:sp>
    </p:spTree>
    <p:extLst>
      <p:ext uri="{BB962C8B-B14F-4D97-AF65-F5344CB8AC3E}">
        <p14:creationId xmlns:p14="http://schemas.microsoft.com/office/powerpoint/2010/main" val="21927501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extLst>
              <p:ext uri="{D42A27DB-BD31-4B8C-83A1-F6EECF244321}">
                <p14:modId xmlns:p14="http://schemas.microsoft.com/office/powerpoint/2010/main" val="3562529144"/>
              </p:ext>
            </p:extLst>
          </p:nvPr>
        </p:nvGraphicFramePr>
        <p:xfrm>
          <a:off x="2267744" y="28030"/>
          <a:ext cx="6696746" cy="6835140"/>
        </p:xfrm>
        <a:graphic>
          <a:graphicData uri="http://schemas.openxmlformats.org/drawingml/2006/table">
            <a:tbl>
              <a:tblPr firstRow="1" firstCol="1" bandRow="1">
                <a:tableStyleId>{69012ECD-51FC-41F1-AA8D-1B2483CD663E}</a:tableStyleId>
              </a:tblPr>
              <a:tblGrid>
                <a:gridCol w="2150906">
                  <a:extLst>
                    <a:ext uri="{9D8B030D-6E8A-4147-A177-3AD203B41FA5}">
                      <a16:colId xmlns:a16="http://schemas.microsoft.com/office/drawing/2014/main" xmlns="" val="20000"/>
                    </a:ext>
                  </a:extLst>
                </a:gridCol>
                <a:gridCol w="2272920">
                  <a:extLst>
                    <a:ext uri="{9D8B030D-6E8A-4147-A177-3AD203B41FA5}">
                      <a16:colId xmlns:a16="http://schemas.microsoft.com/office/drawing/2014/main" xmlns="" val="20001"/>
                    </a:ext>
                  </a:extLst>
                </a:gridCol>
                <a:gridCol w="2272920">
                  <a:extLst>
                    <a:ext uri="{9D8B030D-6E8A-4147-A177-3AD203B41FA5}">
                      <a16:colId xmlns:a16="http://schemas.microsoft.com/office/drawing/2014/main" xmlns="" val="20002"/>
                    </a:ext>
                  </a:extLst>
                </a:gridCol>
              </a:tblGrid>
              <a:tr h="152806">
                <a:tc>
                  <a:txBody>
                    <a:bodyPr/>
                    <a:lstStyle/>
                    <a:p>
                      <a:pPr marL="180340" indent="1619885" algn="l">
                        <a:lnSpc>
                          <a:spcPct val="115000"/>
                        </a:lnSpc>
                        <a:spcAft>
                          <a:spcPts val="0"/>
                        </a:spcAft>
                      </a:pPr>
                      <a:r>
                        <a:rPr lang="es-CO" sz="700" dirty="0">
                          <a:effectLst/>
                        </a:rPr>
                        <a:t> </a:t>
                      </a:r>
                      <a:endParaRPr lang="es-CO" sz="800" dirty="0">
                        <a:effectLst/>
                        <a:latin typeface="Calibri"/>
                        <a:ea typeface="Calibri"/>
                        <a:cs typeface="Times New Roman"/>
                      </a:endParaRPr>
                    </a:p>
                  </a:txBody>
                  <a:tcPr marL="35436" marR="35436" marT="0" marB="0"/>
                </a:tc>
                <a:tc gridSpan="2">
                  <a:txBody>
                    <a:bodyPr/>
                    <a:lstStyle/>
                    <a:p>
                      <a:pPr algn="ctr">
                        <a:lnSpc>
                          <a:spcPct val="115000"/>
                        </a:lnSpc>
                        <a:spcAft>
                          <a:spcPts val="0"/>
                        </a:spcAft>
                      </a:pPr>
                      <a:r>
                        <a:rPr lang="es-ES" sz="1000" dirty="0">
                          <a:effectLst/>
                        </a:rPr>
                        <a:t>PAGOS DE ARRIENDO</a:t>
                      </a:r>
                      <a:endParaRPr lang="es-CO" sz="800" dirty="0">
                        <a:effectLst/>
                        <a:latin typeface="Calibri"/>
                        <a:ea typeface="Calibri"/>
                        <a:cs typeface="Times New Roman"/>
                      </a:endParaRPr>
                    </a:p>
                  </a:txBody>
                  <a:tcPr marL="35436" marR="35436" marT="0" marB="0"/>
                </a:tc>
                <a:tc hMerge="1">
                  <a:txBody>
                    <a:bodyPr/>
                    <a:lstStyle/>
                    <a:p>
                      <a:endParaRPr lang="es-CO"/>
                    </a:p>
                  </a:txBody>
                  <a:tcPr/>
                </a:tc>
                <a:extLst>
                  <a:ext uri="{0D108BD9-81ED-4DB2-BD59-A6C34878D82A}">
                    <a16:rowId xmlns:a16="http://schemas.microsoft.com/office/drawing/2014/main" xmlns="" val="10000"/>
                  </a:ext>
                </a:extLst>
              </a:tr>
              <a:tr h="310763">
                <a:tc>
                  <a:txBody>
                    <a:bodyPr/>
                    <a:lstStyle/>
                    <a:p>
                      <a:pPr algn="l">
                        <a:lnSpc>
                          <a:spcPct val="115000"/>
                        </a:lnSpc>
                        <a:spcAft>
                          <a:spcPts val="0"/>
                        </a:spcAft>
                      </a:pPr>
                      <a:r>
                        <a:rPr lang="es-ES" sz="1000" dirty="0">
                          <a:effectLst/>
                        </a:rPr>
                        <a:t>DESCRIPCION </a:t>
                      </a:r>
                      <a:endParaRPr lang="es-CO" sz="1000" dirty="0">
                        <a:effectLst/>
                        <a:latin typeface="Calibri"/>
                        <a:ea typeface="Calibri"/>
                        <a:cs typeface="Times New Roman"/>
                      </a:endParaRPr>
                    </a:p>
                  </a:txBody>
                  <a:tcPr marL="35436" marR="35436" marT="0" marB="0"/>
                </a:tc>
                <a:tc gridSpan="2">
                  <a:txBody>
                    <a:bodyPr/>
                    <a:lstStyle/>
                    <a:p>
                      <a:pPr algn="l">
                        <a:lnSpc>
                          <a:spcPct val="115000"/>
                        </a:lnSpc>
                        <a:spcAft>
                          <a:spcPts val="0"/>
                        </a:spcAft>
                      </a:pPr>
                      <a:r>
                        <a:rPr lang="es-ES" sz="1000" dirty="0">
                          <a:effectLst/>
                        </a:rPr>
                        <a:t>El sistema mostrara un informe mensual sobre los pagos de arriendo de los clientes </a:t>
                      </a:r>
                      <a:endParaRPr lang="es-CO" sz="1000" dirty="0">
                        <a:effectLst/>
                        <a:latin typeface="Calibri"/>
                        <a:ea typeface="Calibri"/>
                        <a:cs typeface="Times New Roman"/>
                      </a:endParaRPr>
                    </a:p>
                  </a:txBody>
                  <a:tcPr marL="35436" marR="35436" marT="0" marB="0"/>
                </a:tc>
                <a:tc hMerge="1">
                  <a:txBody>
                    <a:bodyPr/>
                    <a:lstStyle/>
                    <a:p>
                      <a:endParaRPr lang="es-CO"/>
                    </a:p>
                  </a:txBody>
                  <a:tcPr/>
                </a:tc>
                <a:extLst>
                  <a:ext uri="{0D108BD9-81ED-4DB2-BD59-A6C34878D82A}">
                    <a16:rowId xmlns:a16="http://schemas.microsoft.com/office/drawing/2014/main" xmlns="" val="10001"/>
                  </a:ext>
                </a:extLst>
              </a:tr>
              <a:tr h="152806">
                <a:tc>
                  <a:txBody>
                    <a:bodyPr/>
                    <a:lstStyle/>
                    <a:p>
                      <a:pPr algn="l">
                        <a:lnSpc>
                          <a:spcPct val="115000"/>
                        </a:lnSpc>
                        <a:spcAft>
                          <a:spcPts val="0"/>
                        </a:spcAft>
                      </a:pPr>
                      <a:r>
                        <a:rPr lang="es-ES" sz="1000" dirty="0">
                          <a:effectLst/>
                        </a:rPr>
                        <a:t>DEPENDENCIA </a:t>
                      </a:r>
                      <a:endParaRPr lang="es-CO" sz="1000" dirty="0">
                        <a:effectLst/>
                        <a:latin typeface="Calibri"/>
                        <a:ea typeface="Calibri"/>
                        <a:cs typeface="Times New Roman"/>
                      </a:endParaRPr>
                    </a:p>
                  </a:txBody>
                  <a:tcPr marL="35436" marR="35436" marT="0" marB="0"/>
                </a:tc>
                <a:tc gridSpan="2">
                  <a:txBody>
                    <a:bodyPr/>
                    <a:lstStyle/>
                    <a:p>
                      <a:pPr algn="l">
                        <a:lnSpc>
                          <a:spcPct val="115000"/>
                        </a:lnSpc>
                        <a:spcAft>
                          <a:spcPts val="0"/>
                        </a:spcAft>
                      </a:pPr>
                      <a:r>
                        <a:rPr lang="es-ES" sz="1000">
                          <a:effectLst/>
                        </a:rPr>
                        <a:t>Se dará a conocer si el usuario cancelo el pago del arriendo</a:t>
                      </a:r>
                      <a:endParaRPr lang="es-CO" sz="1000">
                        <a:effectLst/>
                        <a:latin typeface="Calibri"/>
                        <a:ea typeface="Calibri"/>
                        <a:cs typeface="Times New Roman"/>
                      </a:endParaRPr>
                    </a:p>
                  </a:txBody>
                  <a:tcPr marL="35436" marR="35436" marT="0" marB="0"/>
                </a:tc>
                <a:tc hMerge="1">
                  <a:txBody>
                    <a:bodyPr/>
                    <a:lstStyle/>
                    <a:p>
                      <a:endParaRPr lang="es-CO"/>
                    </a:p>
                  </a:txBody>
                  <a:tcPr/>
                </a:tc>
                <a:extLst>
                  <a:ext uri="{0D108BD9-81ED-4DB2-BD59-A6C34878D82A}">
                    <a16:rowId xmlns:a16="http://schemas.microsoft.com/office/drawing/2014/main" xmlns="" val="10002"/>
                  </a:ext>
                </a:extLst>
              </a:tr>
              <a:tr h="152806">
                <a:tc>
                  <a:txBody>
                    <a:bodyPr/>
                    <a:lstStyle/>
                    <a:p>
                      <a:pPr algn="l">
                        <a:lnSpc>
                          <a:spcPct val="115000"/>
                        </a:lnSpc>
                        <a:spcAft>
                          <a:spcPts val="0"/>
                        </a:spcAft>
                      </a:pPr>
                      <a:r>
                        <a:rPr lang="es-ES" sz="1000" dirty="0">
                          <a:effectLst/>
                        </a:rPr>
                        <a:t>ACTORES</a:t>
                      </a:r>
                      <a:endParaRPr lang="es-CO" sz="1000" dirty="0">
                        <a:effectLst/>
                        <a:latin typeface="Calibri"/>
                        <a:ea typeface="Calibri"/>
                        <a:cs typeface="Times New Roman"/>
                      </a:endParaRPr>
                    </a:p>
                  </a:txBody>
                  <a:tcPr marL="35436" marR="35436" marT="0" marB="0"/>
                </a:tc>
                <a:tc gridSpan="2">
                  <a:txBody>
                    <a:bodyPr/>
                    <a:lstStyle/>
                    <a:p>
                      <a:pPr algn="l">
                        <a:lnSpc>
                          <a:spcPct val="115000"/>
                        </a:lnSpc>
                        <a:spcAft>
                          <a:spcPts val="0"/>
                        </a:spcAft>
                      </a:pPr>
                      <a:r>
                        <a:rPr lang="es-ES" sz="1000">
                          <a:effectLst/>
                        </a:rPr>
                        <a:t>el usuario</a:t>
                      </a:r>
                      <a:endParaRPr lang="es-CO" sz="1000">
                        <a:effectLst/>
                        <a:latin typeface="Calibri"/>
                        <a:ea typeface="Calibri"/>
                        <a:cs typeface="Times New Roman"/>
                      </a:endParaRPr>
                    </a:p>
                  </a:txBody>
                  <a:tcPr marL="35436" marR="35436" marT="0" marB="0"/>
                </a:tc>
                <a:tc hMerge="1">
                  <a:txBody>
                    <a:bodyPr/>
                    <a:lstStyle/>
                    <a:p>
                      <a:endParaRPr lang="es-CO"/>
                    </a:p>
                  </a:txBody>
                  <a:tcPr/>
                </a:tc>
                <a:extLst>
                  <a:ext uri="{0D108BD9-81ED-4DB2-BD59-A6C34878D82A}">
                    <a16:rowId xmlns:a16="http://schemas.microsoft.com/office/drawing/2014/main" xmlns="" val="10003"/>
                  </a:ext>
                </a:extLst>
              </a:tr>
              <a:tr h="152806">
                <a:tc>
                  <a:txBody>
                    <a:bodyPr/>
                    <a:lstStyle/>
                    <a:p>
                      <a:pPr algn="l">
                        <a:lnSpc>
                          <a:spcPct val="115000"/>
                        </a:lnSpc>
                        <a:spcAft>
                          <a:spcPts val="0"/>
                        </a:spcAft>
                      </a:pPr>
                      <a:r>
                        <a:rPr lang="es-ES" sz="1000" dirty="0">
                          <a:effectLst/>
                        </a:rPr>
                        <a:t>PRECONDICIONES</a:t>
                      </a:r>
                      <a:endParaRPr lang="es-CO" sz="1000" dirty="0">
                        <a:effectLst/>
                        <a:latin typeface="Calibri"/>
                        <a:ea typeface="Calibri"/>
                        <a:cs typeface="Times New Roman"/>
                      </a:endParaRPr>
                    </a:p>
                  </a:txBody>
                  <a:tcPr marL="35436" marR="35436" marT="0" marB="0"/>
                </a:tc>
                <a:tc gridSpan="2">
                  <a:txBody>
                    <a:bodyPr/>
                    <a:lstStyle/>
                    <a:p>
                      <a:pPr algn="l">
                        <a:lnSpc>
                          <a:spcPct val="115000"/>
                        </a:lnSpc>
                        <a:spcAft>
                          <a:spcPts val="0"/>
                        </a:spcAft>
                      </a:pPr>
                      <a:r>
                        <a:rPr lang="es-ES" sz="1000">
                          <a:effectLst/>
                        </a:rPr>
                        <a:t>Se le informara al cliente días antes para que no hallan problemas </a:t>
                      </a:r>
                      <a:endParaRPr lang="es-CO" sz="1000">
                        <a:effectLst/>
                        <a:latin typeface="Calibri"/>
                        <a:ea typeface="Calibri"/>
                        <a:cs typeface="Times New Roman"/>
                      </a:endParaRPr>
                    </a:p>
                  </a:txBody>
                  <a:tcPr marL="35436" marR="35436" marT="0" marB="0"/>
                </a:tc>
                <a:tc hMerge="1">
                  <a:txBody>
                    <a:bodyPr/>
                    <a:lstStyle/>
                    <a:p>
                      <a:endParaRPr lang="es-CO"/>
                    </a:p>
                  </a:txBody>
                  <a:tcPr/>
                </a:tc>
                <a:extLst>
                  <a:ext uri="{0D108BD9-81ED-4DB2-BD59-A6C34878D82A}">
                    <a16:rowId xmlns:a16="http://schemas.microsoft.com/office/drawing/2014/main" xmlns="" val="10004"/>
                  </a:ext>
                </a:extLst>
              </a:tr>
              <a:tr h="310763">
                <a:tc>
                  <a:txBody>
                    <a:bodyPr/>
                    <a:lstStyle/>
                    <a:p>
                      <a:pPr algn="l">
                        <a:lnSpc>
                          <a:spcPct val="115000"/>
                        </a:lnSpc>
                        <a:spcAft>
                          <a:spcPts val="0"/>
                        </a:spcAft>
                      </a:pPr>
                      <a:r>
                        <a:rPr lang="es-ES" sz="1000" dirty="0">
                          <a:effectLst/>
                        </a:rPr>
                        <a:t>POSTCONDICIONES </a:t>
                      </a:r>
                      <a:endParaRPr lang="es-CO" sz="1000" dirty="0">
                        <a:effectLst/>
                        <a:latin typeface="Calibri"/>
                        <a:ea typeface="Calibri"/>
                        <a:cs typeface="Times New Roman"/>
                      </a:endParaRPr>
                    </a:p>
                  </a:txBody>
                  <a:tcPr marL="35436" marR="35436" marT="0" marB="0"/>
                </a:tc>
                <a:tc gridSpan="2">
                  <a:txBody>
                    <a:bodyPr/>
                    <a:lstStyle/>
                    <a:p>
                      <a:pPr algn="l">
                        <a:lnSpc>
                          <a:spcPct val="115000"/>
                        </a:lnSpc>
                        <a:spcAft>
                          <a:spcPts val="0"/>
                        </a:spcAft>
                      </a:pPr>
                      <a:r>
                        <a:rPr lang="es-ES" sz="1000">
                          <a:effectLst/>
                        </a:rPr>
                        <a:t>Si el usuario no cancela a tiempo se le informara a el administrador mediante un mensaje en el programa-web</a:t>
                      </a:r>
                      <a:endParaRPr lang="es-CO" sz="1000">
                        <a:effectLst/>
                        <a:latin typeface="Calibri"/>
                        <a:ea typeface="Calibri"/>
                        <a:cs typeface="Times New Roman"/>
                      </a:endParaRPr>
                    </a:p>
                  </a:txBody>
                  <a:tcPr marL="35436" marR="35436" marT="0" marB="0"/>
                </a:tc>
                <a:tc hMerge="1">
                  <a:txBody>
                    <a:bodyPr/>
                    <a:lstStyle/>
                    <a:p>
                      <a:endParaRPr lang="es-CO"/>
                    </a:p>
                  </a:txBody>
                  <a:tcPr/>
                </a:tc>
                <a:extLst>
                  <a:ext uri="{0D108BD9-81ED-4DB2-BD59-A6C34878D82A}">
                    <a16:rowId xmlns:a16="http://schemas.microsoft.com/office/drawing/2014/main" xmlns="" val="10005"/>
                  </a:ext>
                </a:extLst>
              </a:tr>
              <a:tr h="152806">
                <a:tc>
                  <a:txBody>
                    <a:bodyPr/>
                    <a:lstStyle/>
                    <a:p>
                      <a:pPr algn="l">
                        <a:lnSpc>
                          <a:spcPct val="115000"/>
                        </a:lnSpc>
                        <a:spcAft>
                          <a:spcPts val="0"/>
                        </a:spcAft>
                      </a:pPr>
                      <a:r>
                        <a:rPr lang="es-ES" sz="1000" dirty="0">
                          <a:effectLst/>
                        </a:rPr>
                        <a:t> </a:t>
                      </a:r>
                      <a:endParaRPr lang="es-CO" sz="1000" dirty="0">
                        <a:effectLst/>
                        <a:latin typeface="Calibri"/>
                        <a:ea typeface="Calibri"/>
                        <a:cs typeface="Times New Roman"/>
                      </a:endParaRPr>
                    </a:p>
                  </a:txBody>
                  <a:tcPr marL="35436" marR="35436" marT="0" marB="0"/>
                </a:tc>
                <a:tc>
                  <a:txBody>
                    <a:bodyPr/>
                    <a:lstStyle/>
                    <a:p>
                      <a:pPr algn="l">
                        <a:lnSpc>
                          <a:spcPct val="115000"/>
                        </a:lnSpc>
                        <a:spcAft>
                          <a:spcPts val="0"/>
                        </a:spcAft>
                      </a:pPr>
                      <a:r>
                        <a:rPr lang="es-ES" sz="1000">
                          <a:effectLst/>
                        </a:rPr>
                        <a:t>USUARIO         </a:t>
                      </a:r>
                      <a:endParaRPr lang="es-CO" sz="1000">
                        <a:effectLst/>
                        <a:latin typeface="Calibri"/>
                        <a:ea typeface="Calibri"/>
                        <a:cs typeface="Times New Roman"/>
                      </a:endParaRPr>
                    </a:p>
                  </a:txBody>
                  <a:tcPr marL="35436" marR="35436" marT="0" marB="0"/>
                </a:tc>
                <a:tc>
                  <a:txBody>
                    <a:bodyPr/>
                    <a:lstStyle/>
                    <a:p>
                      <a:pPr algn="l">
                        <a:lnSpc>
                          <a:spcPct val="115000"/>
                        </a:lnSpc>
                        <a:spcAft>
                          <a:spcPts val="0"/>
                        </a:spcAft>
                      </a:pPr>
                      <a:r>
                        <a:rPr lang="es-ES" sz="1000">
                          <a:effectLst/>
                        </a:rPr>
                        <a:t>SISTEMA</a:t>
                      </a:r>
                      <a:endParaRPr lang="es-CO" sz="1000">
                        <a:effectLst/>
                        <a:latin typeface="Calibri"/>
                        <a:ea typeface="Calibri"/>
                        <a:cs typeface="Times New Roman"/>
                      </a:endParaRPr>
                    </a:p>
                  </a:txBody>
                  <a:tcPr marL="35436" marR="35436" marT="0" marB="0"/>
                </a:tc>
                <a:extLst>
                  <a:ext uri="{0D108BD9-81ED-4DB2-BD59-A6C34878D82A}">
                    <a16:rowId xmlns:a16="http://schemas.microsoft.com/office/drawing/2014/main" xmlns="" val="10006"/>
                  </a:ext>
                </a:extLst>
              </a:tr>
              <a:tr h="468720">
                <a:tc rowSpan="8">
                  <a:txBody>
                    <a:bodyPr/>
                    <a:lstStyle/>
                    <a:p>
                      <a:pPr algn="l">
                        <a:lnSpc>
                          <a:spcPct val="115000"/>
                        </a:lnSpc>
                        <a:spcAft>
                          <a:spcPts val="0"/>
                        </a:spcAft>
                      </a:pPr>
                      <a:r>
                        <a:rPr lang="es-ES" sz="1000" dirty="0">
                          <a:effectLst/>
                        </a:rPr>
                        <a:t>ESENARIO PRINCIPAL </a:t>
                      </a:r>
                      <a:endParaRPr lang="es-CO" sz="1000" dirty="0">
                        <a:effectLst/>
                        <a:latin typeface="Calibri"/>
                        <a:ea typeface="Calibri"/>
                        <a:cs typeface="Times New Roman"/>
                      </a:endParaRPr>
                    </a:p>
                  </a:txBody>
                  <a:tcPr marL="35436" marR="35436" marT="0" marB="0"/>
                </a:tc>
                <a:tc>
                  <a:txBody>
                    <a:bodyPr/>
                    <a:lstStyle/>
                    <a:p>
                      <a:pPr algn="ctr">
                        <a:lnSpc>
                          <a:spcPct val="115000"/>
                        </a:lnSpc>
                        <a:spcAft>
                          <a:spcPts val="0"/>
                        </a:spcAft>
                      </a:pPr>
                      <a:r>
                        <a:rPr lang="es-ES" sz="1000">
                          <a:effectLst/>
                        </a:rPr>
                        <a:t>El usuario puede consultar cuando tiene que cancelar el arriendo, y cuánto dinero es. </a:t>
                      </a:r>
                      <a:endParaRPr lang="es-CO" sz="1000">
                        <a:effectLst/>
                        <a:latin typeface="Calibri"/>
                        <a:ea typeface="Calibri"/>
                        <a:cs typeface="Times New Roman"/>
                      </a:endParaRPr>
                    </a:p>
                  </a:txBody>
                  <a:tcPr marL="35436" marR="35436" marT="0" marB="0"/>
                </a:tc>
                <a:tc>
                  <a:txBody>
                    <a:bodyPr/>
                    <a:lstStyle/>
                    <a:p>
                      <a:pPr algn="l">
                        <a:lnSpc>
                          <a:spcPct val="115000"/>
                        </a:lnSpc>
                        <a:spcAft>
                          <a:spcPts val="0"/>
                        </a:spcAft>
                      </a:pPr>
                      <a:r>
                        <a:rPr lang="es-ES" sz="1000">
                          <a:effectLst/>
                        </a:rPr>
                        <a:t> </a:t>
                      </a:r>
                      <a:endParaRPr lang="es-CO" sz="1000">
                        <a:effectLst/>
                        <a:latin typeface="Calibri"/>
                        <a:ea typeface="Calibri"/>
                        <a:cs typeface="Times New Roman"/>
                      </a:endParaRPr>
                    </a:p>
                  </a:txBody>
                  <a:tcPr marL="35436" marR="35436" marT="0" marB="0"/>
                </a:tc>
                <a:extLst>
                  <a:ext uri="{0D108BD9-81ED-4DB2-BD59-A6C34878D82A}">
                    <a16:rowId xmlns:a16="http://schemas.microsoft.com/office/drawing/2014/main" xmlns="" val="10007"/>
                  </a:ext>
                </a:extLst>
              </a:tr>
              <a:tr h="310763">
                <a:tc vMerge="1">
                  <a:txBody>
                    <a:bodyPr/>
                    <a:lstStyle/>
                    <a:p>
                      <a:endParaRPr lang="es-CO"/>
                    </a:p>
                  </a:txBody>
                  <a:tcPr/>
                </a:tc>
                <a:tc>
                  <a:txBody>
                    <a:bodyPr/>
                    <a:lstStyle/>
                    <a:p>
                      <a:pPr algn="l">
                        <a:lnSpc>
                          <a:spcPct val="115000"/>
                        </a:lnSpc>
                        <a:spcAft>
                          <a:spcPts val="0"/>
                        </a:spcAft>
                      </a:pPr>
                      <a:r>
                        <a:rPr lang="es-ES" sz="1000" dirty="0">
                          <a:effectLst/>
                        </a:rPr>
                        <a:t> </a:t>
                      </a:r>
                      <a:endParaRPr lang="es-CO" sz="1000" dirty="0">
                        <a:effectLst/>
                        <a:latin typeface="Calibri"/>
                        <a:ea typeface="Calibri"/>
                        <a:cs typeface="Times New Roman"/>
                      </a:endParaRPr>
                    </a:p>
                  </a:txBody>
                  <a:tcPr marL="35436" marR="35436" marT="0" marB="0"/>
                </a:tc>
                <a:tc>
                  <a:txBody>
                    <a:bodyPr/>
                    <a:lstStyle/>
                    <a:p>
                      <a:pPr algn="ctr">
                        <a:lnSpc>
                          <a:spcPct val="115000"/>
                        </a:lnSpc>
                        <a:spcAft>
                          <a:spcPts val="0"/>
                        </a:spcAft>
                      </a:pPr>
                      <a:r>
                        <a:rPr lang="es-ES" sz="1000">
                          <a:effectLst/>
                        </a:rPr>
                        <a:t>El sistema dará respuesta a los  usuarios dejando un mensaje </a:t>
                      </a:r>
                      <a:endParaRPr lang="es-CO" sz="1000">
                        <a:effectLst/>
                        <a:latin typeface="Calibri"/>
                        <a:ea typeface="Calibri"/>
                        <a:cs typeface="Times New Roman"/>
                      </a:endParaRPr>
                    </a:p>
                  </a:txBody>
                  <a:tcPr marL="35436" marR="35436" marT="0" marB="0"/>
                </a:tc>
                <a:extLst>
                  <a:ext uri="{0D108BD9-81ED-4DB2-BD59-A6C34878D82A}">
                    <a16:rowId xmlns:a16="http://schemas.microsoft.com/office/drawing/2014/main" xmlns="" val="10008"/>
                  </a:ext>
                </a:extLst>
              </a:tr>
              <a:tr h="626677">
                <a:tc vMerge="1">
                  <a:txBody>
                    <a:bodyPr/>
                    <a:lstStyle/>
                    <a:p>
                      <a:endParaRPr lang="es-CO"/>
                    </a:p>
                  </a:txBody>
                  <a:tcPr/>
                </a:tc>
                <a:tc>
                  <a:txBody>
                    <a:bodyPr/>
                    <a:lstStyle/>
                    <a:p>
                      <a:pPr algn="l">
                        <a:lnSpc>
                          <a:spcPct val="115000"/>
                        </a:lnSpc>
                        <a:spcAft>
                          <a:spcPts val="0"/>
                        </a:spcAft>
                      </a:pPr>
                      <a:r>
                        <a:rPr lang="es-ES" sz="1000" dirty="0">
                          <a:effectLst/>
                        </a:rPr>
                        <a:t>El usuario se dará de cuanta cuando tiene que cancelar y cuál es su costo</a:t>
                      </a:r>
                      <a:endParaRPr lang="es-CO" sz="1000" dirty="0">
                        <a:effectLst/>
                      </a:endParaRPr>
                    </a:p>
                    <a:p>
                      <a:pPr algn="l">
                        <a:lnSpc>
                          <a:spcPct val="115000"/>
                        </a:lnSpc>
                        <a:spcAft>
                          <a:spcPts val="0"/>
                        </a:spcAft>
                      </a:pPr>
                      <a:r>
                        <a:rPr lang="es-ES" sz="1000" dirty="0">
                          <a:effectLst/>
                        </a:rPr>
                        <a:t> </a:t>
                      </a:r>
                      <a:endParaRPr lang="es-CO" sz="1000" dirty="0">
                        <a:effectLst/>
                        <a:latin typeface="Calibri"/>
                        <a:ea typeface="Calibri"/>
                        <a:cs typeface="Times New Roman"/>
                      </a:endParaRPr>
                    </a:p>
                  </a:txBody>
                  <a:tcPr marL="35436" marR="35436" marT="0" marB="0"/>
                </a:tc>
                <a:tc>
                  <a:txBody>
                    <a:bodyPr/>
                    <a:lstStyle/>
                    <a:p>
                      <a:pPr algn="l">
                        <a:lnSpc>
                          <a:spcPct val="115000"/>
                        </a:lnSpc>
                        <a:spcAft>
                          <a:spcPts val="0"/>
                        </a:spcAft>
                      </a:pPr>
                      <a:r>
                        <a:rPr lang="es-ES" sz="1000">
                          <a:effectLst/>
                        </a:rPr>
                        <a:t> </a:t>
                      </a:r>
                      <a:endParaRPr lang="es-CO" sz="1000">
                        <a:effectLst/>
                        <a:latin typeface="Calibri"/>
                        <a:ea typeface="Calibri"/>
                        <a:cs typeface="Times New Roman"/>
                      </a:endParaRPr>
                    </a:p>
                  </a:txBody>
                  <a:tcPr marL="35436" marR="35436" marT="0" marB="0"/>
                </a:tc>
                <a:extLst>
                  <a:ext uri="{0D108BD9-81ED-4DB2-BD59-A6C34878D82A}">
                    <a16:rowId xmlns:a16="http://schemas.microsoft.com/office/drawing/2014/main" xmlns="" val="10009"/>
                  </a:ext>
                </a:extLst>
              </a:tr>
              <a:tr h="468720">
                <a:tc vMerge="1">
                  <a:txBody>
                    <a:bodyPr/>
                    <a:lstStyle/>
                    <a:p>
                      <a:endParaRPr lang="es-CO"/>
                    </a:p>
                  </a:txBody>
                  <a:tcPr/>
                </a:tc>
                <a:tc>
                  <a:txBody>
                    <a:bodyPr/>
                    <a:lstStyle/>
                    <a:p>
                      <a:pPr algn="l">
                        <a:lnSpc>
                          <a:spcPct val="115000"/>
                        </a:lnSpc>
                        <a:spcAft>
                          <a:spcPts val="0"/>
                        </a:spcAft>
                      </a:pPr>
                      <a:r>
                        <a:rPr lang="es-ES" sz="1000" dirty="0">
                          <a:effectLst/>
                        </a:rPr>
                        <a:t> </a:t>
                      </a:r>
                      <a:endParaRPr lang="es-CO" sz="1000" dirty="0">
                        <a:effectLst/>
                        <a:latin typeface="Calibri"/>
                        <a:ea typeface="Calibri"/>
                        <a:cs typeface="Times New Roman"/>
                      </a:endParaRPr>
                    </a:p>
                  </a:txBody>
                  <a:tcPr marL="35436" marR="35436" marT="0" marB="0"/>
                </a:tc>
                <a:tc>
                  <a:txBody>
                    <a:bodyPr/>
                    <a:lstStyle/>
                    <a:p>
                      <a:pPr algn="l">
                        <a:lnSpc>
                          <a:spcPct val="115000"/>
                        </a:lnSpc>
                        <a:spcAft>
                          <a:spcPts val="0"/>
                        </a:spcAft>
                      </a:pPr>
                      <a:r>
                        <a:rPr lang="es-ES" sz="1000" dirty="0">
                          <a:effectLst/>
                        </a:rPr>
                        <a:t>Si el usuario cancelo el arriendo el sistema seguirá funcionando normalmente</a:t>
                      </a:r>
                      <a:endParaRPr lang="es-CO" sz="1000" dirty="0">
                        <a:effectLst/>
                        <a:latin typeface="Calibri"/>
                        <a:ea typeface="Calibri"/>
                        <a:cs typeface="Times New Roman"/>
                      </a:endParaRPr>
                    </a:p>
                  </a:txBody>
                  <a:tcPr marL="35436" marR="35436" marT="0" marB="0"/>
                </a:tc>
                <a:extLst>
                  <a:ext uri="{0D108BD9-81ED-4DB2-BD59-A6C34878D82A}">
                    <a16:rowId xmlns:a16="http://schemas.microsoft.com/office/drawing/2014/main" xmlns="" val="10010"/>
                  </a:ext>
                </a:extLst>
              </a:tr>
              <a:tr h="468720">
                <a:tc vMerge="1">
                  <a:txBody>
                    <a:bodyPr/>
                    <a:lstStyle/>
                    <a:p>
                      <a:endParaRPr lang="es-CO"/>
                    </a:p>
                  </a:txBody>
                  <a:tcPr/>
                </a:tc>
                <a:tc>
                  <a:txBody>
                    <a:bodyPr/>
                    <a:lstStyle/>
                    <a:p>
                      <a:pPr algn="l">
                        <a:lnSpc>
                          <a:spcPct val="115000"/>
                        </a:lnSpc>
                        <a:spcAft>
                          <a:spcPts val="0"/>
                        </a:spcAft>
                      </a:pPr>
                      <a:r>
                        <a:rPr lang="es-ES" sz="1000" dirty="0">
                          <a:effectLst/>
                        </a:rPr>
                        <a:t>Si el usuario no cancelo el arriendo le llegara un mensaje  donde tiene que pagarlo pronto</a:t>
                      </a:r>
                      <a:endParaRPr lang="es-CO" sz="1000" dirty="0">
                        <a:effectLst/>
                        <a:latin typeface="Calibri"/>
                        <a:ea typeface="Calibri"/>
                        <a:cs typeface="Times New Roman"/>
                      </a:endParaRPr>
                    </a:p>
                  </a:txBody>
                  <a:tcPr marL="35436" marR="35436" marT="0" marB="0"/>
                </a:tc>
                <a:tc>
                  <a:txBody>
                    <a:bodyPr/>
                    <a:lstStyle/>
                    <a:p>
                      <a:pPr algn="l">
                        <a:lnSpc>
                          <a:spcPct val="115000"/>
                        </a:lnSpc>
                        <a:spcAft>
                          <a:spcPts val="0"/>
                        </a:spcAft>
                      </a:pPr>
                      <a:r>
                        <a:rPr lang="es-ES" sz="1000">
                          <a:effectLst/>
                        </a:rPr>
                        <a:t> </a:t>
                      </a:r>
                      <a:endParaRPr lang="es-CO" sz="1000">
                        <a:effectLst/>
                        <a:latin typeface="Calibri"/>
                        <a:ea typeface="Calibri"/>
                        <a:cs typeface="Times New Roman"/>
                      </a:endParaRPr>
                    </a:p>
                  </a:txBody>
                  <a:tcPr marL="35436" marR="35436" marT="0" marB="0"/>
                </a:tc>
                <a:extLst>
                  <a:ext uri="{0D108BD9-81ED-4DB2-BD59-A6C34878D82A}">
                    <a16:rowId xmlns:a16="http://schemas.microsoft.com/office/drawing/2014/main" xmlns="" val="10011"/>
                  </a:ext>
                </a:extLst>
              </a:tr>
              <a:tr h="468720">
                <a:tc vMerge="1">
                  <a:txBody>
                    <a:bodyPr/>
                    <a:lstStyle/>
                    <a:p>
                      <a:endParaRPr lang="es-CO"/>
                    </a:p>
                  </a:txBody>
                  <a:tcPr/>
                </a:tc>
                <a:tc>
                  <a:txBody>
                    <a:bodyPr/>
                    <a:lstStyle/>
                    <a:p>
                      <a:pPr algn="l">
                        <a:lnSpc>
                          <a:spcPct val="115000"/>
                        </a:lnSpc>
                        <a:spcAft>
                          <a:spcPts val="0"/>
                        </a:spcAft>
                      </a:pPr>
                      <a:r>
                        <a:rPr lang="es-ES" sz="1000" dirty="0">
                          <a:effectLst/>
                        </a:rPr>
                        <a:t> </a:t>
                      </a:r>
                      <a:endParaRPr lang="es-CO" sz="1000" dirty="0">
                        <a:effectLst/>
                        <a:latin typeface="Calibri"/>
                        <a:ea typeface="Calibri"/>
                        <a:cs typeface="Times New Roman"/>
                      </a:endParaRPr>
                    </a:p>
                  </a:txBody>
                  <a:tcPr marL="35436" marR="35436" marT="0" marB="0"/>
                </a:tc>
                <a:tc>
                  <a:txBody>
                    <a:bodyPr/>
                    <a:lstStyle/>
                    <a:p>
                      <a:pPr algn="l">
                        <a:lnSpc>
                          <a:spcPct val="115000"/>
                        </a:lnSpc>
                        <a:spcAft>
                          <a:spcPts val="0"/>
                        </a:spcAft>
                      </a:pPr>
                      <a:r>
                        <a:rPr lang="es-ES" sz="1000" dirty="0">
                          <a:effectLst/>
                        </a:rPr>
                        <a:t>el sistema dará un informe sobre los clientes que pagaron el arriendo y de las que no lo asieron.</a:t>
                      </a:r>
                      <a:endParaRPr lang="es-CO" sz="1000" dirty="0">
                        <a:effectLst/>
                        <a:latin typeface="Calibri"/>
                        <a:ea typeface="Calibri"/>
                        <a:cs typeface="Times New Roman"/>
                      </a:endParaRPr>
                    </a:p>
                  </a:txBody>
                  <a:tcPr marL="35436" marR="35436" marT="0" marB="0"/>
                </a:tc>
                <a:extLst>
                  <a:ext uri="{0D108BD9-81ED-4DB2-BD59-A6C34878D82A}">
                    <a16:rowId xmlns:a16="http://schemas.microsoft.com/office/drawing/2014/main" xmlns="" val="10012"/>
                  </a:ext>
                </a:extLst>
              </a:tr>
              <a:tr h="468720">
                <a:tc vMerge="1">
                  <a:txBody>
                    <a:bodyPr/>
                    <a:lstStyle/>
                    <a:p>
                      <a:endParaRPr lang="es-CO"/>
                    </a:p>
                  </a:txBody>
                  <a:tcPr/>
                </a:tc>
                <a:tc>
                  <a:txBody>
                    <a:bodyPr/>
                    <a:lstStyle/>
                    <a:p>
                      <a:pPr algn="l">
                        <a:lnSpc>
                          <a:spcPct val="115000"/>
                        </a:lnSpc>
                        <a:spcAft>
                          <a:spcPts val="0"/>
                        </a:spcAft>
                      </a:pPr>
                      <a:r>
                        <a:rPr lang="es-ES" sz="1000">
                          <a:effectLst/>
                        </a:rPr>
                        <a:t>Si el usuario le dará un informe al administrador diciendo quien ya cancelaron</a:t>
                      </a:r>
                      <a:endParaRPr lang="es-CO" sz="1000">
                        <a:effectLst/>
                        <a:latin typeface="Calibri"/>
                        <a:ea typeface="Calibri"/>
                        <a:cs typeface="Times New Roman"/>
                      </a:endParaRPr>
                    </a:p>
                  </a:txBody>
                  <a:tcPr marL="35436" marR="35436" marT="0" marB="0"/>
                </a:tc>
                <a:tc>
                  <a:txBody>
                    <a:bodyPr/>
                    <a:lstStyle/>
                    <a:p>
                      <a:pPr algn="l">
                        <a:lnSpc>
                          <a:spcPct val="115000"/>
                        </a:lnSpc>
                        <a:spcAft>
                          <a:spcPts val="0"/>
                        </a:spcAft>
                      </a:pPr>
                      <a:r>
                        <a:rPr lang="es-ES" sz="1000" dirty="0">
                          <a:effectLst/>
                        </a:rPr>
                        <a:t> </a:t>
                      </a:r>
                      <a:endParaRPr lang="es-CO" sz="1000" dirty="0">
                        <a:effectLst/>
                        <a:latin typeface="Calibri"/>
                        <a:ea typeface="Calibri"/>
                        <a:cs typeface="Times New Roman"/>
                      </a:endParaRPr>
                    </a:p>
                  </a:txBody>
                  <a:tcPr marL="35436" marR="35436" marT="0" marB="0"/>
                </a:tc>
                <a:extLst>
                  <a:ext uri="{0D108BD9-81ED-4DB2-BD59-A6C34878D82A}">
                    <a16:rowId xmlns:a16="http://schemas.microsoft.com/office/drawing/2014/main" xmlns="" val="10013"/>
                  </a:ext>
                </a:extLst>
              </a:tr>
              <a:tr h="468720">
                <a:tc vMerge="1">
                  <a:txBody>
                    <a:bodyPr/>
                    <a:lstStyle/>
                    <a:p>
                      <a:endParaRPr lang="es-CO"/>
                    </a:p>
                  </a:txBody>
                  <a:tcPr/>
                </a:tc>
                <a:tc>
                  <a:txBody>
                    <a:bodyPr/>
                    <a:lstStyle/>
                    <a:p>
                      <a:pPr algn="l">
                        <a:lnSpc>
                          <a:spcPct val="115000"/>
                        </a:lnSpc>
                        <a:spcAft>
                          <a:spcPts val="0"/>
                        </a:spcAft>
                      </a:pPr>
                      <a:r>
                        <a:rPr lang="es-ES" sz="1000">
                          <a:effectLst/>
                        </a:rPr>
                        <a:t> </a:t>
                      </a:r>
                      <a:endParaRPr lang="es-CO" sz="1000">
                        <a:effectLst/>
                        <a:latin typeface="Calibri"/>
                        <a:ea typeface="Calibri"/>
                        <a:cs typeface="Times New Roman"/>
                      </a:endParaRPr>
                    </a:p>
                  </a:txBody>
                  <a:tcPr marL="35436" marR="35436" marT="0" marB="0"/>
                </a:tc>
                <a:tc>
                  <a:txBody>
                    <a:bodyPr/>
                    <a:lstStyle/>
                    <a:p>
                      <a:pPr algn="l">
                        <a:lnSpc>
                          <a:spcPct val="115000"/>
                        </a:lnSpc>
                        <a:spcAft>
                          <a:spcPts val="0"/>
                        </a:spcAft>
                      </a:pPr>
                      <a:r>
                        <a:rPr lang="es-ES" sz="1000" dirty="0">
                          <a:effectLst/>
                        </a:rPr>
                        <a:t>El administrador digitara los usuarios que cancelaron el arriendo.</a:t>
                      </a:r>
                      <a:endParaRPr lang="es-CO" sz="1000" dirty="0">
                        <a:effectLst/>
                        <a:latin typeface="Calibri"/>
                        <a:ea typeface="Calibri"/>
                        <a:cs typeface="Times New Roman"/>
                      </a:endParaRPr>
                    </a:p>
                  </a:txBody>
                  <a:tcPr marL="35436" marR="35436" marT="0" marB="0"/>
                </a:tc>
                <a:extLst>
                  <a:ext uri="{0D108BD9-81ED-4DB2-BD59-A6C34878D82A}">
                    <a16:rowId xmlns:a16="http://schemas.microsoft.com/office/drawing/2014/main" xmlns="" val="10014"/>
                  </a:ext>
                </a:extLst>
              </a:tr>
              <a:tr h="310763">
                <a:tc>
                  <a:txBody>
                    <a:bodyPr/>
                    <a:lstStyle/>
                    <a:p>
                      <a:pPr algn="l">
                        <a:lnSpc>
                          <a:spcPct val="115000"/>
                        </a:lnSpc>
                        <a:spcAft>
                          <a:spcPts val="0"/>
                        </a:spcAft>
                      </a:pPr>
                      <a:r>
                        <a:rPr lang="es-ES" sz="1000">
                          <a:effectLst/>
                        </a:rPr>
                        <a:t>ALTERNATIVAS </a:t>
                      </a:r>
                      <a:endParaRPr lang="es-CO" sz="1000">
                        <a:effectLst/>
                        <a:latin typeface="Calibri"/>
                        <a:ea typeface="Calibri"/>
                        <a:cs typeface="Times New Roman"/>
                      </a:endParaRPr>
                    </a:p>
                  </a:txBody>
                  <a:tcPr marL="35436" marR="35436" marT="0" marB="0"/>
                </a:tc>
                <a:tc gridSpan="2">
                  <a:txBody>
                    <a:bodyPr/>
                    <a:lstStyle/>
                    <a:p>
                      <a:pPr algn="l">
                        <a:lnSpc>
                          <a:spcPct val="115000"/>
                        </a:lnSpc>
                        <a:spcAft>
                          <a:spcPts val="0"/>
                        </a:spcAft>
                      </a:pPr>
                      <a:r>
                        <a:rPr lang="es-ES" sz="1000" dirty="0">
                          <a:effectLst/>
                        </a:rPr>
                        <a:t>Si el usuario cancela y la base de datos no lo sabe, el administrador deberá actualizar los datos.</a:t>
                      </a:r>
                      <a:endParaRPr lang="es-CO" sz="1000" dirty="0">
                        <a:effectLst/>
                        <a:latin typeface="Calibri"/>
                        <a:ea typeface="Calibri"/>
                        <a:cs typeface="Times New Roman"/>
                      </a:endParaRPr>
                    </a:p>
                  </a:txBody>
                  <a:tcPr marL="35436" marR="35436" marT="0" marB="0"/>
                </a:tc>
                <a:tc hMerge="1">
                  <a:txBody>
                    <a:bodyPr/>
                    <a:lstStyle/>
                    <a:p>
                      <a:endParaRPr lang="es-CO"/>
                    </a:p>
                  </a:txBody>
                  <a:tcPr/>
                </a:tc>
                <a:extLst>
                  <a:ext uri="{0D108BD9-81ED-4DB2-BD59-A6C34878D82A}">
                    <a16:rowId xmlns:a16="http://schemas.microsoft.com/office/drawing/2014/main" xmlns="" val="10015"/>
                  </a:ext>
                </a:extLst>
              </a:tr>
              <a:tr h="152806">
                <a:tc>
                  <a:txBody>
                    <a:bodyPr/>
                    <a:lstStyle/>
                    <a:p>
                      <a:pPr algn="l">
                        <a:lnSpc>
                          <a:spcPct val="115000"/>
                        </a:lnSpc>
                        <a:spcAft>
                          <a:spcPts val="0"/>
                        </a:spcAft>
                      </a:pPr>
                      <a:r>
                        <a:rPr lang="es-ES" sz="1000">
                          <a:effectLst/>
                        </a:rPr>
                        <a:t>OBSERVACIONES </a:t>
                      </a:r>
                      <a:endParaRPr lang="es-CO" sz="1000">
                        <a:effectLst/>
                        <a:latin typeface="Calibri"/>
                        <a:ea typeface="Calibri"/>
                        <a:cs typeface="Times New Roman"/>
                      </a:endParaRPr>
                    </a:p>
                  </a:txBody>
                  <a:tcPr marL="35436" marR="35436" marT="0" marB="0"/>
                </a:tc>
                <a:tc gridSpan="2">
                  <a:txBody>
                    <a:bodyPr/>
                    <a:lstStyle/>
                    <a:p>
                      <a:pPr algn="l">
                        <a:lnSpc>
                          <a:spcPct val="115000"/>
                        </a:lnSpc>
                        <a:spcAft>
                          <a:spcPts val="0"/>
                        </a:spcAft>
                      </a:pPr>
                      <a:r>
                        <a:rPr lang="es-ES" sz="1000" dirty="0">
                          <a:effectLst/>
                        </a:rPr>
                        <a:t>El usuario tiene que pagar a tiempo para no tener inconvenientes.</a:t>
                      </a:r>
                      <a:endParaRPr lang="es-CO" sz="1000" dirty="0">
                        <a:effectLst/>
                        <a:latin typeface="Calibri"/>
                        <a:ea typeface="Calibri"/>
                        <a:cs typeface="Times New Roman"/>
                      </a:endParaRPr>
                    </a:p>
                  </a:txBody>
                  <a:tcPr marL="35436" marR="35436" marT="0" marB="0"/>
                </a:tc>
                <a:tc hMerge="1">
                  <a:txBody>
                    <a:bodyPr/>
                    <a:lstStyle/>
                    <a:p>
                      <a:endParaRPr lang="es-CO"/>
                    </a:p>
                  </a:txBody>
                  <a:tcPr/>
                </a:tc>
                <a:extLst>
                  <a:ext uri="{0D108BD9-81ED-4DB2-BD59-A6C34878D82A}">
                    <a16:rowId xmlns:a16="http://schemas.microsoft.com/office/drawing/2014/main" xmlns="" val="10016"/>
                  </a:ext>
                </a:extLst>
              </a:tr>
              <a:tr h="468720">
                <a:tc>
                  <a:txBody>
                    <a:bodyPr/>
                    <a:lstStyle/>
                    <a:p>
                      <a:pPr algn="l">
                        <a:lnSpc>
                          <a:spcPct val="115000"/>
                        </a:lnSpc>
                        <a:spcAft>
                          <a:spcPts val="0"/>
                        </a:spcAft>
                      </a:pPr>
                      <a:r>
                        <a:rPr lang="es-ES" sz="1000" dirty="0">
                          <a:effectLst/>
                        </a:rPr>
                        <a:t>REQUISITOS NO FUNCIONALES</a:t>
                      </a:r>
                      <a:endParaRPr lang="es-CO" sz="1000" dirty="0">
                        <a:effectLst/>
                        <a:latin typeface="Calibri"/>
                        <a:ea typeface="Calibri"/>
                        <a:cs typeface="Times New Roman"/>
                      </a:endParaRPr>
                    </a:p>
                  </a:txBody>
                  <a:tcPr marL="35436" marR="35436" marT="0" marB="0"/>
                </a:tc>
                <a:tc gridSpan="2">
                  <a:txBody>
                    <a:bodyPr/>
                    <a:lstStyle/>
                    <a:p>
                      <a:pPr algn="l">
                        <a:lnSpc>
                          <a:spcPct val="115000"/>
                        </a:lnSpc>
                        <a:spcAft>
                          <a:spcPts val="0"/>
                        </a:spcAft>
                      </a:pPr>
                      <a:r>
                        <a:rPr lang="es-ES" sz="1000" dirty="0">
                          <a:effectLst/>
                        </a:rPr>
                        <a:t> </a:t>
                      </a:r>
                      <a:endParaRPr lang="es-CO" sz="1000" dirty="0">
                        <a:effectLst/>
                      </a:endParaRPr>
                    </a:p>
                    <a:p>
                      <a:pPr marL="342900" lvl="0" indent="-342900" algn="l">
                        <a:lnSpc>
                          <a:spcPct val="115000"/>
                        </a:lnSpc>
                        <a:spcAft>
                          <a:spcPts val="0"/>
                        </a:spcAft>
                        <a:buFont typeface="Symbol"/>
                        <a:buChar char=""/>
                      </a:pPr>
                      <a:r>
                        <a:rPr lang="es-ES" sz="1000" dirty="0">
                          <a:effectLst/>
                        </a:rPr>
                        <a:t>Cuando el usuario cancele el arriendo la base de datos le dará un mensaje al administrador diciendo cuales son los que pagaron.</a:t>
                      </a:r>
                      <a:endParaRPr lang="es-CO" sz="1000" dirty="0">
                        <a:effectLst/>
                        <a:latin typeface="Calibri"/>
                        <a:ea typeface="Calibri"/>
                        <a:cs typeface="Times New Roman"/>
                      </a:endParaRPr>
                    </a:p>
                  </a:txBody>
                  <a:tcPr marL="35436" marR="35436" marT="0" marB="0"/>
                </a:tc>
                <a:tc hMerge="1">
                  <a:txBody>
                    <a:bodyPr/>
                    <a:lstStyle/>
                    <a:p>
                      <a:endParaRPr lang="es-CO"/>
                    </a:p>
                  </a:txBody>
                  <a:tcPr/>
                </a:tc>
                <a:extLst>
                  <a:ext uri="{0D108BD9-81ED-4DB2-BD59-A6C34878D82A}">
                    <a16:rowId xmlns:a16="http://schemas.microsoft.com/office/drawing/2014/main" xmlns="" val="10017"/>
                  </a:ext>
                </a:extLst>
              </a:tr>
            </a:tbl>
          </a:graphicData>
        </a:graphic>
      </p:graphicFrame>
    </p:spTree>
    <p:extLst>
      <p:ext uri="{BB962C8B-B14F-4D97-AF65-F5344CB8AC3E}">
        <p14:creationId xmlns:p14="http://schemas.microsoft.com/office/powerpoint/2010/main" val="23988078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23528" y="404664"/>
            <a:ext cx="2443298" cy="369332"/>
          </a:xfrm>
          <a:prstGeom prst="rect">
            <a:avLst/>
          </a:prstGeom>
        </p:spPr>
        <p:txBody>
          <a:bodyPr wrap="none">
            <a:spAutoFit/>
          </a:bodyPr>
          <a:lstStyle/>
          <a:p>
            <a:r>
              <a:rPr lang="es-CO" b="1" dirty="0"/>
              <a:t>MAPA DE PROCESOS</a:t>
            </a:r>
            <a:endParaRPr lang="es-CO" dirty="0"/>
          </a:p>
        </p:txBody>
      </p:sp>
      <p:pic>
        <p:nvPicPr>
          <p:cNvPr id="3076" name="Picture 4" descr="https://userscontent2.emaze.com/images/c91445cb-a868-46b7-87e1-c7bfa167d523/1c3696d2e039a3e9fccf47db1027d23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506" y="777186"/>
            <a:ext cx="8693579" cy="5256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06196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96550" y="201153"/>
            <a:ext cx="155363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kumimoji="0" lang="es-CO" altLang="es-CO" sz="1000" b="1" i="0" u="none" strike="noStrike" cap="none" normalizeH="0" baseline="0" dirty="0">
                <a:ln>
                  <a:noFill/>
                </a:ln>
                <a:solidFill>
                  <a:srgbClr val="000000"/>
                </a:solidFill>
                <a:effectLst/>
                <a:latin typeface="Arial" pitchFamily="34" charset="0"/>
                <a:ea typeface="Calibri" pitchFamily="34" charset="0"/>
                <a:cs typeface="Arial" pitchFamily="34" charset="0"/>
              </a:rPr>
              <a:t>DIAGRAMAS UML </a:t>
            </a:r>
            <a:endParaRPr kumimoji="0" lang="es-CO" altLang="es-CO" sz="11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000" b="1" i="0" u="none" strike="noStrike" cap="none" normalizeH="0" baseline="0" dirty="0">
                <a:ln>
                  <a:noFill/>
                </a:ln>
                <a:solidFill>
                  <a:srgbClr val="000000"/>
                </a:solidFill>
                <a:effectLst/>
                <a:latin typeface="Arial" pitchFamily="34" charset="0"/>
                <a:ea typeface="Calibri" pitchFamily="34" charset="0"/>
                <a:cs typeface="Arial" pitchFamily="34" charset="0"/>
              </a:rPr>
              <a:t>Diagrama de Casos de</a:t>
            </a: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000" b="1" i="0" u="none" strike="noStrike" cap="none" normalizeH="0" baseline="0" dirty="0">
                <a:ln>
                  <a:noFill/>
                </a:ln>
                <a:solidFill>
                  <a:srgbClr val="000000"/>
                </a:solidFill>
                <a:effectLst/>
                <a:latin typeface="Arial" pitchFamily="34" charset="0"/>
                <a:ea typeface="Calibri" pitchFamily="34" charset="0"/>
                <a:cs typeface="Arial" pitchFamily="34" charset="0"/>
              </a:rPr>
              <a:t>Uso</a:t>
            </a:r>
            <a:endParaRPr kumimoji="0" lang="es-CO" altLang="es-CO" sz="11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itchFamily="34" charset="0"/>
              <a:cs typeface="Arial" pitchFamily="34" charset="0"/>
            </a:endParaRPr>
          </a:p>
        </p:txBody>
      </p:sp>
      <p:pic>
        <p:nvPicPr>
          <p:cNvPr id="8193" name="0 Imag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633920"/>
            <a:ext cx="7481570" cy="556408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4676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altLang="es-CO"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9098766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324073" y="164814"/>
            <a:ext cx="20345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CO" sz="1400" b="1" i="0" u="none" strike="noStrike" cap="none" normalizeH="0" baseline="0" dirty="0">
                <a:ln>
                  <a:noFill/>
                </a:ln>
                <a:solidFill>
                  <a:schemeClr val="tx1"/>
                </a:solidFill>
                <a:effectLst/>
                <a:latin typeface="Arial" pitchFamily="34" charset="0"/>
                <a:ea typeface="Calibri" pitchFamily="34" charset="0"/>
                <a:cs typeface="Arial" pitchFamily="34" charset="0"/>
              </a:rPr>
              <a:t>Diagrama de estados </a:t>
            </a:r>
            <a:endParaRPr kumimoji="0" lang="es-CO" altLang="es-CO"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5" name="Rectangle 3"/>
          <p:cNvSpPr>
            <a:spLocks noChangeArrowheads="1"/>
          </p:cNvSpPr>
          <p:nvPr/>
        </p:nvSpPr>
        <p:spPr bwMode="auto">
          <a:xfrm>
            <a:off x="0" y="52387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altLang="es-CO" sz="1800" b="0" i="0" u="none" strike="noStrike" cap="none" normalizeH="0" baseline="0">
              <a:ln>
                <a:noFill/>
              </a:ln>
              <a:solidFill>
                <a:schemeClr val="tx1"/>
              </a:solidFill>
              <a:effectLst/>
              <a:latin typeface="Arial" pitchFamily="34" charset="0"/>
              <a:cs typeface="Arial" pitchFamily="34" charset="0"/>
            </a:endParaRPr>
          </a:p>
        </p:txBody>
      </p:sp>
      <p:pic>
        <p:nvPicPr>
          <p:cNvPr id="2" name="1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7864" y="332656"/>
            <a:ext cx="2448272" cy="6183780"/>
          </a:xfrm>
          <a:prstGeom prst="rect">
            <a:avLst/>
          </a:prstGeom>
        </p:spPr>
      </p:pic>
    </p:spTree>
    <p:extLst>
      <p:ext uri="{BB962C8B-B14F-4D97-AF65-F5344CB8AC3E}">
        <p14:creationId xmlns:p14="http://schemas.microsoft.com/office/powerpoint/2010/main" val="15694240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03354" y="188640"/>
            <a:ext cx="4572000" cy="646331"/>
          </a:xfrm>
          <a:prstGeom prst="rect">
            <a:avLst/>
          </a:prstGeom>
        </p:spPr>
        <p:txBody>
          <a:bodyPr>
            <a:spAutoFit/>
          </a:bodyPr>
          <a:lstStyle/>
          <a:p>
            <a:r>
              <a:rPr lang="es-ES" b="1" dirty="0"/>
              <a:t> </a:t>
            </a:r>
            <a:endParaRPr lang="es-CO" dirty="0"/>
          </a:p>
          <a:p>
            <a:r>
              <a:rPr lang="es-ES" b="1" dirty="0"/>
              <a:t>Diagrama de Secuencia </a:t>
            </a:r>
            <a:endParaRPr lang="es-CO" dirty="0"/>
          </a:p>
        </p:txBody>
      </p:sp>
      <p:pic>
        <p:nvPicPr>
          <p:cNvPr id="7" name="6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15" y="1124744"/>
            <a:ext cx="9144000" cy="4464496"/>
          </a:xfrm>
          <a:prstGeom prst="rect">
            <a:avLst/>
          </a:prstGeom>
        </p:spPr>
      </p:pic>
    </p:spTree>
    <p:extLst>
      <p:ext uri="{BB962C8B-B14F-4D97-AF65-F5344CB8AC3E}">
        <p14:creationId xmlns:p14="http://schemas.microsoft.com/office/powerpoint/2010/main" val="11461278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395536" y="685801"/>
            <a:ext cx="2016224"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CO" sz="1200" b="1" i="0" u="none" strike="noStrike" cap="none" normalizeH="0" baseline="0" dirty="0">
                <a:ln>
                  <a:noFill/>
                </a:ln>
                <a:solidFill>
                  <a:schemeClr val="tx1"/>
                </a:solidFill>
                <a:effectLst/>
                <a:latin typeface="Arial" pitchFamily="34" charset="0"/>
                <a:ea typeface="Calibri" pitchFamily="34" charset="0"/>
                <a:cs typeface="Arial" pitchFamily="34" charset="0"/>
              </a:rPr>
              <a:t>Diagrama de Paquetes </a:t>
            </a:r>
            <a:endParaRPr kumimoji="0" lang="es-CO" altLang="es-CO" sz="16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itchFamily="34" charset="0"/>
              <a:cs typeface="Arial" pitchFamily="34" charset="0"/>
            </a:endParaRPr>
          </a:p>
        </p:txBody>
      </p:sp>
      <p:pic>
        <p:nvPicPr>
          <p:cNvPr id="10241" name="0 Imag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962800"/>
            <a:ext cx="9155962" cy="42664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33337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altLang="es-CO"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8332411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07504" y="122905"/>
            <a:ext cx="2843808" cy="369332"/>
          </a:xfrm>
          <a:prstGeom prst="rect">
            <a:avLst/>
          </a:prstGeom>
          <a:noFill/>
        </p:spPr>
        <p:txBody>
          <a:bodyPr wrap="square" rtlCol="0">
            <a:spAutoFit/>
          </a:bodyPr>
          <a:lstStyle/>
          <a:p>
            <a:r>
              <a:rPr lang="es-CO" b="1" dirty="0"/>
              <a:t>DIAGRAMA DE CLASES</a:t>
            </a: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1052736"/>
            <a:ext cx="8567936" cy="4075475"/>
          </a:xfrm>
          <a:prstGeom prst="rect">
            <a:avLst/>
          </a:prstGeom>
        </p:spPr>
      </p:pic>
    </p:spTree>
    <p:extLst>
      <p:ext uri="{BB962C8B-B14F-4D97-AF65-F5344CB8AC3E}">
        <p14:creationId xmlns:p14="http://schemas.microsoft.com/office/powerpoint/2010/main" val="35081677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97207" y="188640"/>
            <a:ext cx="4572000" cy="646331"/>
          </a:xfrm>
          <a:prstGeom prst="rect">
            <a:avLst/>
          </a:prstGeom>
        </p:spPr>
        <p:txBody>
          <a:bodyPr>
            <a:spAutoFit/>
          </a:bodyPr>
          <a:lstStyle/>
          <a:p>
            <a:r>
              <a:rPr lang="es-ES" b="1" dirty="0"/>
              <a:t> </a:t>
            </a:r>
            <a:endParaRPr lang="es-CO" dirty="0"/>
          </a:p>
          <a:p>
            <a:pPr lvl="0"/>
            <a:r>
              <a:rPr lang="es-ES" b="1" dirty="0"/>
              <a:t>DIAGRAMA ENTIDAD DE RELACIONES    </a:t>
            </a:r>
            <a:endParaRPr lang="es-CO" dirty="0"/>
          </a:p>
        </p:txBody>
      </p:sp>
      <p:pic>
        <p:nvPicPr>
          <p:cNvPr id="2" name="Imagen 1"/>
          <p:cNvPicPr>
            <a:picLocks noChangeAspect="1"/>
          </p:cNvPicPr>
          <p:nvPr/>
        </p:nvPicPr>
        <p:blipFill>
          <a:blip r:embed="rId2"/>
          <a:stretch>
            <a:fillRect/>
          </a:stretch>
        </p:blipFill>
        <p:spPr>
          <a:xfrm>
            <a:off x="332485" y="852200"/>
            <a:ext cx="8372475" cy="5172075"/>
          </a:xfrm>
          <a:prstGeom prst="rect">
            <a:avLst/>
          </a:prstGeom>
        </p:spPr>
      </p:pic>
    </p:spTree>
    <p:extLst>
      <p:ext uri="{BB962C8B-B14F-4D97-AF65-F5344CB8AC3E}">
        <p14:creationId xmlns:p14="http://schemas.microsoft.com/office/powerpoint/2010/main" val="33537205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97207" y="188640"/>
            <a:ext cx="4572000" cy="646331"/>
          </a:xfrm>
          <a:prstGeom prst="rect">
            <a:avLst/>
          </a:prstGeom>
        </p:spPr>
        <p:txBody>
          <a:bodyPr>
            <a:spAutoFit/>
          </a:bodyPr>
          <a:lstStyle/>
          <a:p>
            <a:r>
              <a:rPr lang="es-ES" b="1" dirty="0"/>
              <a:t> </a:t>
            </a:r>
            <a:endParaRPr lang="es-CO" dirty="0"/>
          </a:p>
          <a:p>
            <a:pPr lvl="0"/>
            <a:r>
              <a:rPr lang="es-ES" b="1" dirty="0"/>
              <a:t>DIAGRAMA </a:t>
            </a:r>
            <a:r>
              <a:rPr lang="es-ES" b="1" dirty="0" smtClean="0"/>
              <a:t>DE DESPLIEGUE</a:t>
            </a:r>
            <a:endParaRPr lang="es-CO" dirty="0"/>
          </a:p>
        </p:txBody>
      </p:sp>
      <p:pic>
        <p:nvPicPr>
          <p:cNvPr id="6" name="Imagen 5"/>
          <p:cNvPicPr>
            <a:picLocks noChangeAspect="1"/>
          </p:cNvPicPr>
          <p:nvPr/>
        </p:nvPicPr>
        <p:blipFill>
          <a:blip r:embed="rId2"/>
          <a:stretch>
            <a:fillRect/>
          </a:stretch>
        </p:blipFill>
        <p:spPr>
          <a:xfrm>
            <a:off x="1813729" y="1124744"/>
            <a:ext cx="6110956" cy="4968552"/>
          </a:xfrm>
          <a:prstGeom prst="rect">
            <a:avLst/>
          </a:prstGeom>
        </p:spPr>
      </p:pic>
    </p:spTree>
    <p:extLst>
      <p:ext uri="{BB962C8B-B14F-4D97-AF65-F5344CB8AC3E}">
        <p14:creationId xmlns:p14="http://schemas.microsoft.com/office/powerpoint/2010/main" val="10830895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827584" y="395691"/>
            <a:ext cx="1403589" cy="369332"/>
          </a:xfrm>
          <a:prstGeom prst="rect">
            <a:avLst/>
          </a:prstGeom>
        </p:spPr>
        <p:txBody>
          <a:bodyPr wrap="none">
            <a:spAutoFit/>
          </a:bodyPr>
          <a:lstStyle/>
          <a:p>
            <a:r>
              <a:rPr lang="es-CO" b="1" dirty="0"/>
              <a:t>PROTOTIPO </a:t>
            </a:r>
            <a:endParaRPr lang="es-CO" dirty="0"/>
          </a:p>
        </p:txBody>
      </p:sp>
      <p:pic>
        <p:nvPicPr>
          <p:cNvPr id="6" name="Imagen 5"/>
          <p:cNvPicPr/>
          <p:nvPr/>
        </p:nvPicPr>
        <p:blipFill>
          <a:blip r:embed="rId2"/>
          <a:stretch>
            <a:fillRect/>
          </a:stretch>
        </p:blipFill>
        <p:spPr>
          <a:xfrm>
            <a:off x="395536" y="1052736"/>
            <a:ext cx="8208912" cy="4824536"/>
          </a:xfrm>
          <a:prstGeom prst="rect">
            <a:avLst/>
          </a:prstGeom>
        </p:spPr>
      </p:pic>
    </p:spTree>
    <p:extLst>
      <p:ext uri="{BB962C8B-B14F-4D97-AF65-F5344CB8AC3E}">
        <p14:creationId xmlns:p14="http://schemas.microsoft.com/office/powerpoint/2010/main" val="154037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971600" y="764704"/>
            <a:ext cx="6856621" cy="3970318"/>
          </a:xfrm>
          <a:prstGeom prst="rect">
            <a:avLst/>
          </a:prstGeom>
        </p:spPr>
        <p:txBody>
          <a:bodyPr wrap="square">
            <a:spAutoFit/>
          </a:bodyPr>
          <a:lstStyle/>
          <a:p>
            <a:pPr lvl="0"/>
            <a:r>
              <a:rPr lang="es-ES" b="1" dirty="0" smtClean="0"/>
              <a:t>DEFINICIÓN </a:t>
            </a:r>
            <a:r>
              <a:rPr lang="es-ES" b="1" dirty="0"/>
              <a:t>DEL PROBLEMA: </a:t>
            </a:r>
            <a:endParaRPr lang="es-CO" dirty="0"/>
          </a:p>
          <a:p>
            <a:r>
              <a:rPr lang="es-ES" b="1" dirty="0"/>
              <a:t> </a:t>
            </a:r>
            <a:endParaRPr lang="es-CO" dirty="0"/>
          </a:p>
          <a:p>
            <a:pPr algn="just"/>
            <a:r>
              <a:rPr lang="es-ES" dirty="0"/>
              <a:t> </a:t>
            </a:r>
            <a:endParaRPr lang="es-CO" dirty="0"/>
          </a:p>
          <a:p>
            <a:pPr algn="just"/>
            <a:r>
              <a:rPr lang="es-ES" dirty="0"/>
              <a:t>Uno de los principales problemas comerciales que se pueden observar en  Bogotá D.C, es la falta de organización de la empresa como los datos del inquilino,  los pagos mensuales de cada arrendatario, fecha de inicio y finalización de contratos legales y por último el número del local que adquiere el locatario. La información anteriormente mencionada es almacenada en una libreta sin ningún tipo de cuidado.</a:t>
            </a:r>
            <a:endParaRPr lang="es-CO" dirty="0"/>
          </a:p>
          <a:p>
            <a:pPr algn="just"/>
            <a:r>
              <a:rPr lang="es-ES" dirty="0"/>
              <a:t> </a:t>
            </a:r>
            <a:endParaRPr lang="es-CO" dirty="0"/>
          </a:p>
          <a:p>
            <a:pPr algn="just"/>
            <a:r>
              <a:rPr lang="es-ES" dirty="0"/>
              <a:t>Por lo tanto se desarrollara un programa web con el fin de solucionar esta problemática. </a:t>
            </a:r>
            <a:endParaRPr lang="es-CO" dirty="0"/>
          </a:p>
        </p:txBody>
      </p:sp>
    </p:spTree>
    <p:extLst>
      <p:ext uri="{BB962C8B-B14F-4D97-AF65-F5344CB8AC3E}">
        <p14:creationId xmlns:p14="http://schemas.microsoft.com/office/powerpoint/2010/main" val="22123996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51520" y="188640"/>
            <a:ext cx="2232248" cy="646331"/>
          </a:xfrm>
          <a:prstGeom prst="rect">
            <a:avLst/>
          </a:prstGeom>
          <a:noFill/>
        </p:spPr>
        <p:txBody>
          <a:bodyPr wrap="square" rtlCol="0">
            <a:spAutoFit/>
          </a:bodyPr>
          <a:lstStyle/>
          <a:p>
            <a:r>
              <a:rPr lang="es-CO" b="1" dirty="0"/>
              <a:t>PÁGINA WEB</a:t>
            </a:r>
          </a:p>
          <a:p>
            <a:endParaRPr lang="es-CO" b="1" dirty="0"/>
          </a:p>
        </p:txBody>
      </p:sp>
      <p:pic>
        <p:nvPicPr>
          <p:cNvPr id="4" name="Imagen 3"/>
          <p:cNvPicPr>
            <a:picLocks noChangeAspect="1"/>
          </p:cNvPicPr>
          <p:nvPr/>
        </p:nvPicPr>
        <p:blipFill>
          <a:blip r:embed="rId2"/>
          <a:stretch>
            <a:fillRect/>
          </a:stretch>
        </p:blipFill>
        <p:spPr>
          <a:xfrm>
            <a:off x="611560" y="1268760"/>
            <a:ext cx="7848872" cy="4514164"/>
          </a:xfrm>
          <a:prstGeom prst="rect">
            <a:avLst/>
          </a:prstGeom>
        </p:spPr>
      </p:pic>
    </p:spTree>
    <p:extLst>
      <p:ext uri="{BB962C8B-B14F-4D97-AF65-F5344CB8AC3E}">
        <p14:creationId xmlns:p14="http://schemas.microsoft.com/office/powerpoint/2010/main" val="16035754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3" name="Rectangle 5"/>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5" name="Rectangle 6"/>
          <p:cNvSpPr>
            <a:spLocks noChangeArrowheads="1"/>
          </p:cNvSpPr>
          <p:nvPr/>
        </p:nvSpPr>
        <p:spPr bwMode="auto">
          <a:xfrm>
            <a:off x="0" y="36099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altLang="es-CO" sz="1800" b="0" i="0" u="none" strike="noStrike" cap="none" normalizeH="0" baseline="0">
              <a:ln>
                <a:noFill/>
              </a:ln>
              <a:solidFill>
                <a:schemeClr val="tx1"/>
              </a:solidFill>
              <a:effectLst/>
              <a:latin typeface="Arial" pitchFamily="34" charset="0"/>
              <a:cs typeface="Arial" pitchFamily="34" charset="0"/>
            </a:endParaRPr>
          </a:p>
        </p:txBody>
      </p:sp>
      <p:sp>
        <p:nvSpPr>
          <p:cNvPr id="6" name="Rectangle 7"/>
          <p:cNvSpPr>
            <a:spLocks noChangeArrowheads="1"/>
          </p:cNvSpPr>
          <p:nvPr/>
        </p:nvSpPr>
        <p:spPr bwMode="auto">
          <a:xfrm>
            <a:off x="0" y="7115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altLang="es-CO" sz="1800" b="0" i="0" u="none" strike="noStrike" cap="none" normalizeH="0" baseline="0">
              <a:ln>
                <a:noFill/>
              </a:ln>
              <a:solidFill>
                <a:schemeClr val="tx1"/>
              </a:solidFill>
              <a:effectLst/>
              <a:latin typeface="Arial" pitchFamily="34" charset="0"/>
              <a:cs typeface="Arial" pitchFamily="34" charset="0"/>
            </a:endParaRPr>
          </a:p>
        </p:txBody>
      </p:sp>
      <p:pic>
        <p:nvPicPr>
          <p:cNvPr id="7" name="Imagen 6"/>
          <p:cNvPicPr>
            <a:picLocks noChangeAspect="1"/>
          </p:cNvPicPr>
          <p:nvPr/>
        </p:nvPicPr>
        <p:blipFill>
          <a:blip r:embed="rId2"/>
          <a:stretch>
            <a:fillRect/>
          </a:stretch>
        </p:blipFill>
        <p:spPr>
          <a:xfrm>
            <a:off x="827584" y="1196752"/>
            <a:ext cx="7944473" cy="4088879"/>
          </a:xfrm>
          <a:prstGeom prst="rect">
            <a:avLst/>
          </a:prstGeom>
        </p:spPr>
      </p:pic>
    </p:spTree>
    <p:extLst>
      <p:ext uri="{BB962C8B-B14F-4D97-AF65-F5344CB8AC3E}">
        <p14:creationId xmlns:p14="http://schemas.microsoft.com/office/powerpoint/2010/main" val="7069036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5" name="Rectangle 4"/>
          <p:cNvSpPr>
            <a:spLocks noChangeArrowheads="1"/>
          </p:cNvSpPr>
          <p:nvPr/>
        </p:nvSpPr>
        <p:spPr bwMode="auto">
          <a:xfrm>
            <a:off x="0" y="3829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altLang="es-CO" sz="1800" b="0" i="0" u="none" strike="noStrike" cap="none" normalizeH="0" baseline="0">
              <a:ln>
                <a:noFill/>
              </a:ln>
              <a:solidFill>
                <a:schemeClr val="tx1"/>
              </a:solidFill>
              <a:effectLst/>
              <a:latin typeface="Arial" pitchFamily="34" charset="0"/>
              <a:cs typeface="Arial" pitchFamily="34" charset="0"/>
            </a:endParaRPr>
          </a:p>
        </p:txBody>
      </p:sp>
      <p:sp>
        <p:nvSpPr>
          <p:cNvPr id="6" name="Rectangle 5"/>
          <p:cNvSpPr>
            <a:spLocks noChangeArrowheads="1"/>
          </p:cNvSpPr>
          <p:nvPr/>
        </p:nvSpPr>
        <p:spPr bwMode="auto">
          <a:xfrm>
            <a:off x="0" y="6953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altLang="es-CO" sz="1800" b="0" i="0" u="none" strike="noStrike" cap="none" normalizeH="0" baseline="0">
              <a:ln>
                <a:noFill/>
              </a:ln>
              <a:solidFill>
                <a:schemeClr val="tx1"/>
              </a:solidFill>
              <a:effectLst/>
              <a:latin typeface="Arial" pitchFamily="34" charset="0"/>
              <a:cs typeface="Arial" pitchFamily="34" charset="0"/>
            </a:endParaRPr>
          </a:p>
        </p:txBody>
      </p:sp>
      <p:pic>
        <p:nvPicPr>
          <p:cNvPr id="2" name="Imagen 1"/>
          <p:cNvPicPr>
            <a:picLocks noChangeAspect="1"/>
          </p:cNvPicPr>
          <p:nvPr/>
        </p:nvPicPr>
        <p:blipFill>
          <a:blip r:embed="rId2"/>
          <a:stretch>
            <a:fillRect/>
          </a:stretch>
        </p:blipFill>
        <p:spPr>
          <a:xfrm>
            <a:off x="383644" y="1283941"/>
            <a:ext cx="8376711" cy="4107210"/>
          </a:xfrm>
          <a:prstGeom prst="rect">
            <a:avLst/>
          </a:prstGeom>
        </p:spPr>
      </p:pic>
    </p:spTree>
    <p:extLst>
      <p:ext uri="{BB962C8B-B14F-4D97-AF65-F5344CB8AC3E}">
        <p14:creationId xmlns:p14="http://schemas.microsoft.com/office/powerpoint/2010/main" val="12104236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5" name="Rectangle 4"/>
          <p:cNvSpPr>
            <a:spLocks noChangeArrowheads="1"/>
          </p:cNvSpPr>
          <p:nvPr/>
        </p:nvSpPr>
        <p:spPr bwMode="auto">
          <a:xfrm>
            <a:off x="0" y="3848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altLang="es-CO" sz="1800" b="0" i="0" u="none" strike="noStrike" cap="none" normalizeH="0" baseline="0">
              <a:ln>
                <a:noFill/>
              </a:ln>
              <a:solidFill>
                <a:schemeClr val="tx1"/>
              </a:solidFill>
              <a:effectLst/>
              <a:latin typeface="Arial" pitchFamily="34" charset="0"/>
              <a:cs typeface="Arial" pitchFamily="34" charset="0"/>
            </a:endParaRPr>
          </a:p>
        </p:txBody>
      </p:sp>
      <p:sp>
        <p:nvSpPr>
          <p:cNvPr id="6" name="Rectangle 5"/>
          <p:cNvSpPr>
            <a:spLocks noChangeArrowheads="1"/>
          </p:cNvSpPr>
          <p:nvPr/>
        </p:nvSpPr>
        <p:spPr bwMode="auto">
          <a:xfrm>
            <a:off x="0" y="7334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altLang="es-CO" sz="1800" b="0" i="0" u="none" strike="noStrike" cap="none" normalizeH="0" baseline="0">
              <a:ln>
                <a:noFill/>
              </a:ln>
              <a:solidFill>
                <a:schemeClr val="tx1"/>
              </a:solidFill>
              <a:effectLst/>
              <a:latin typeface="Arial" pitchFamily="34" charset="0"/>
              <a:cs typeface="Arial" pitchFamily="34" charset="0"/>
            </a:endParaRPr>
          </a:p>
        </p:txBody>
      </p:sp>
      <p:pic>
        <p:nvPicPr>
          <p:cNvPr id="7" name="Imagen 6"/>
          <p:cNvPicPr>
            <a:picLocks noChangeAspect="1"/>
          </p:cNvPicPr>
          <p:nvPr/>
        </p:nvPicPr>
        <p:blipFill>
          <a:blip r:embed="rId2"/>
          <a:stretch>
            <a:fillRect/>
          </a:stretch>
        </p:blipFill>
        <p:spPr>
          <a:xfrm>
            <a:off x="611560" y="1484784"/>
            <a:ext cx="7912968" cy="3768080"/>
          </a:xfrm>
          <a:prstGeom prst="rect">
            <a:avLst/>
          </a:prstGeom>
        </p:spPr>
      </p:pic>
    </p:spTree>
    <p:extLst>
      <p:ext uri="{BB962C8B-B14F-4D97-AF65-F5344CB8AC3E}">
        <p14:creationId xmlns:p14="http://schemas.microsoft.com/office/powerpoint/2010/main" val="3089549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395536" y="404664"/>
            <a:ext cx="159691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CO" sz="1600" b="1" i="0" u="none" strike="noStrike" cap="none" normalizeH="0" baseline="0" dirty="0">
                <a:ln>
                  <a:noFill/>
                </a:ln>
                <a:solidFill>
                  <a:schemeClr val="tx1"/>
                </a:solidFill>
                <a:effectLst/>
                <a:latin typeface="Arial" pitchFamily="34" charset="0"/>
                <a:ea typeface="Calibri" pitchFamily="34" charset="0"/>
                <a:cs typeface="Arial" pitchFamily="34" charset="0"/>
              </a:rPr>
              <a:t>Base</a:t>
            </a:r>
            <a:r>
              <a:rPr kumimoji="0" lang="es-ES" altLang="es-CO" sz="1600" b="1" i="0" u="none" strike="noStrike" cap="none" normalizeH="0" dirty="0">
                <a:ln>
                  <a:noFill/>
                </a:ln>
                <a:solidFill>
                  <a:schemeClr val="tx1"/>
                </a:solidFill>
                <a:effectLst/>
                <a:latin typeface="Arial" pitchFamily="34" charset="0"/>
                <a:ea typeface="Calibri" pitchFamily="34" charset="0"/>
                <a:cs typeface="Arial" pitchFamily="34" charset="0"/>
              </a:rPr>
              <a:t> de Datos</a:t>
            </a:r>
            <a:endParaRPr kumimoji="0" lang="es-ES" altLang="es-CO" sz="3600" b="0" i="0" u="none" strike="noStrike" cap="none" normalizeH="0" baseline="0" dirty="0">
              <a:ln>
                <a:noFill/>
              </a:ln>
              <a:solidFill>
                <a:schemeClr val="tx1"/>
              </a:solidFill>
              <a:effectLst/>
              <a:latin typeface="Arial" pitchFamily="34" charset="0"/>
              <a:cs typeface="Arial" pitchFamily="34" charset="0"/>
            </a:endParaRPr>
          </a:p>
        </p:txBody>
      </p:sp>
      <p:pic>
        <p:nvPicPr>
          <p:cNvPr id="3" name="Imagen 2"/>
          <p:cNvPicPr>
            <a:picLocks noChangeAspect="1"/>
          </p:cNvPicPr>
          <p:nvPr/>
        </p:nvPicPr>
        <p:blipFill>
          <a:blip r:embed="rId2"/>
          <a:stretch>
            <a:fillRect/>
          </a:stretch>
        </p:blipFill>
        <p:spPr>
          <a:xfrm>
            <a:off x="971600" y="862975"/>
            <a:ext cx="4848225" cy="1962150"/>
          </a:xfrm>
          <a:prstGeom prst="rect">
            <a:avLst/>
          </a:prstGeom>
        </p:spPr>
      </p:pic>
      <p:sp>
        <p:nvSpPr>
          <p:cNvPr id="7" name="Rectangle 5"/>
          <p:cNvSpPr>
            <a:spLocks noChangeArrowheads="1"/>
          </p:cNvSpPr>
          <p:nvPr/>
        </p:nvSpPr>
        <p:spPr bwMode="auto">
          <a:xfrm>
            <a:off x="395536" y="3284984"/>
            <a:ext cx="218598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s-ES" altLang="es-CO" sz="1600" b="1" dirty="0">
                <a:latin typeface="Arial" pitchFamily="34" charset="0"/>
                <a:cs typeface="Arial" pitchFamily="34" charset="0"/>
              </a:rPr>
              <a:t>Tablas PhpMyAdmin</a:t>
            </a:r>
            <a:endParaRPr kumimoji="0" lang="es-ES" altLang="es-CO" sz="3600" b="0" i="0" u="none" strike="noStrike" cap="none" normalizeH="0" baseline="0" dirty="0">
              <a:ln>
                <a:noFill/>
              </a:ln>
              <a:solidFill>
                <a:schemeClr val="tx1"/>
              </a:solidFill>
              <a:effectLst/>
              <a:latin typeface="Arial" pitchFamily="34" charset="0"/>
              <a:cs typeface="Arial" pitchFamily="34" charset="0"/>
            </a:endParaRPr>
          </a:p>
        </p:txBody>
      </p:sp>
      <p:pic>
        <p:nvPicPr>
          <p:cNvPr id="6" name="Imagen 5"/>
          <p:cNvPicPr>
            <a:picLocks noChangeAspect="1"/>
          </p:cNvPicPr>
          <p:nvPr/>
        </p:nvPicPr>
        <p:blipFill>
          <a:blip r:embed="rId3"/>
          <a:stretch>
            <a:fillRect/>
          </a:stretch>
        </p:blipFill>
        <p:spPr>
          <a:xfrm>
            <a:off x="467544" y="3623538"/>
            <a:ext cx="8388424" cy="2201665"/>
          </a:xfrm>
          <a:prstGeom prst="rect">
            <a:avLst/>
          </a:prstGeom>
        </p:spPr>
      </p:pic>
    </p:spTree>
    <p:extLst>
      <p:ext uri="{BB962C8B-B14F-4D97-AF65-F5344CB8AC3E}">
        <p14:creationId xmlns:p14="http://schemas.microsoft.com/office/powerpoint/2010/main" val="34485767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323528" y="328628"/>
            <a:ext cx="273630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CO" sz="1600" b="1" i="0" u="none" strike="noStrike" cap="none" normalizeH="0" baseline="0" dirty="0">
                <a:ln>
                  <a:noFill/>
                </a:ln>
                <a:solidFill>
                  <a:schemeClr val="tx1"/>
                </a:solidFill>
                <a:effectLst/>
                <a:latin typeface="Arial" pitchFamily="34" charset="0"/>
                <a:ea typeface="Calibri" pitchFamily="34" charset="0"/>
                <a:cs typeface="Arial" pitchFamily="34" charset="0"/>
              </a:rPr>
              <a:t>Diccionario de Datos</a:t>
            </a:r>
            <a:r>
              <a:rPr kumimoji="0" lang="es-ES" altLang="es-CO" sz="20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 </a:t>
            </a:r>
            <a:endParaRPr kumimoji="0" lang="es-ES" altLang="es-CO" sz="3600" b="0" i="0" u="none" strike="noStrike" cap="none" normalizeH="0" baseline="0" dirty="0">
              <a:ln>
                <a:noFill/>
              </a:ln>
              <a:solidFill>
                <a:schemeClr val="tx1"/>
              </a:solidFill>
              <a:effectLst/>
              <a:latin typeface="Arial" pitchFamily="34" charset="0"/>
              <a:cs typeface="Arial" pitchFamily="34" charset="0"/>
            </a:endParaRPr>
          </a:p>
        </p:txBody>
      </p:sp>
      <p:sp>
        <p:nvSpPr>
          <p:cNvPr id="5" name="Rectangle 5"/>
          <p:cNvSpPr>
            <a:spLocks noChangeArrowheads="1"/>
          </p:cNvSpPr>
          <p:nvPr/>
        </p:nvSpPr>
        <p:spPr bwMode="auto">
          <a:xfrm>
            <a:off x="0" y="22193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altLang="es-CO" sz="1800" b="0" i="0" u="none" strike="noStrike" cap="none" normalizeH="0" baseline="0">
              <a:ln>
                <a:noFill/>
              </a:ln>
              <a:solidFill>
                <a:schemeClr val="tx1"/>
              </a:solidFill>
              <a:effectLst/>
              <a:latin typeface="Arial" pitchFamily="34" charset="0"/>
              <a:cs typeface="Arial" pitchFamily="34" charset="0"/>
            </a:endParaRPr>
          </a:p>
        </p:txBody>
      </p:sp>
      <p:pic>
        <p:nvPicPr>
          <p:cNvPr id="6" name="Imagen 5"/>
          <p:cNvPicPr/>
          <p:nvPr/>
        </p:nvPicPr>
        <p:blipFill>
          <a:blip r:embed="rId2" cstate="print">
            <a:extLst>
              <a:ext uri="{28A0092B-C50C-407E-A947-70E740481C1C}">
                <a14:useLocalDpi xmlns:a14="http://schemas.microsoft.com/office/drawing/2010/main" val="0"/>
              </a:ext>
            </a:extLst>
          </a:blip>
          <a:srcRect r="25000"/>
          <a:stretch>
            <a:fillRect/>
          </a:stretch>
        </p:blipFill>
        <p:spPr bwMode="auto">
          <a:xfrm>
            <a:off x="475538" y="703041"/>
            <a:ext cx="3600400" cy="2772270"/>
          </a:xfrm>
          <a:prstGeom prst="rect">
            <a:avLst/>
          </a:prstGeom>
          <a:noFill/>
          <a:ln>
            <a:noFill/>
          </a:ln>
        </p:spPr>
      </p:pic>
      <p:pic>
        <p:nvPicPr>
          <p:cNvPr id="7" name="Imagen 6"/>
          <p:cNvPicPr/>
          <p:nvPr/>
        </p:nvPicPr>
        <p:blipFill>
          <a:blip r:embed="rId3" cstate="print">
            <a:extLst>
              <a:ext uri="{28A0092B-C50C-407E-A947-70E740481C1C}">
                <a14:useLocalDpi xmlns:a14="http://schemas.microsoft.com/office/drawing/2010/main" val="0"/>
              </a:ext>
            </a:extLst>
          </a:blip>
          <a:srcRect r="26559"/>
          <a:stretch>
            <a:fillRect/>
          </a:stretch>
        </p:blipFill>
        <p:spPr bwMode="auto">
          <a:xfrm>
            <a:off x="503911" y="3475311"/>
            <a:ext cx="3597667" cy="2520280"/>
          </a:xfrm>
          <a:prstGeom prst="rect">
            <a:avLst/>
          </a:prstGeom>
          <a:noFill/>
          <a:ln>
            <a:noFill/>
          </a:ln>
        </p:spPr>
      </p:pic>
      <p:pic>
        <p:nvPicPr>
          <p:cNvPr id="8" name="Imagen 7"/>
          <p:cNvPicPr/>
          <p:nvPr/>
        </p:nvPicPr>
        <p:blipFill>
          <a:blip r:embed="rId4" cstate="print">
            <a:extLst>
              <a:ext uri="{28A0092B-C50C-407E-A947-70E740481C1C}">
                <a14:useLocalDpi xmlns:a14="http://schemas.microsoft.com/office/drawing/2010/main" val="0"/>
              </a:ext>
            </a:extLst>
          </a:blip>
          <a:srcRect r="27573"/>
          <a:stretch>
            <a:fillRect/>
          </a:stretch>
        </p:blipFill>
        <p:spPr bwMode="auto">
          <a:xfrm>
            <a:off x="4516343" y="855675"/>
            <a:ext cx="3744416" cy="2124452"/>
          </a:xfrm>
          <a:prstGeom prst="rect">
            <a:avLst/>
          </a:prstGeom>
          <a:noFill/>
          <a:ln>
            <a:noFill/>
          </a:ln>
        </p:spPr>
      </p:pic>
      <p:pic>
        <p:nvPicPr>
          <p:cNvPr id="9" name="Imagen 8"/>
          <p:cNvPicPr/>
          <p:nvPr/>
        </p:nvPicPr>
        <p:blipFill>
          <a:blip r:embed="rId5">
            <a:extLst>
              <a:ext uri="{28A0092B-C50C-407E-A947-70E740481C1C}">
                <a14:useLocalDpi xmlns:a14="http://schemas.microsoft.com/office/drawing/2010/main" val="0"/>
              </a:ext>
            </a:extLst>
          </a:blip>
          <a:srcRect/>
          <a:stretch>
            <a:fillRect/>
          </a:stretch>
        </p:blipFill>
        <p:spPr bwMode="auto">
          <a:xfrm>
            <a:off x="4499993" y="2979854"/>
            <a:ext cx="3744415" cy="550367"/>
          </a:xfrm>
          <a:prstGeom prst="rect">
            <a:avLst/>
          </a:prstGeom>
          <a:noFill/>
          <a:ln>
            <a:noFill/>
          </a:ln>
        </p:spPr>
      </p:pic>
      <p:pic>
        <p:nvPicPr>
          <p:cNvPr id="10" name="Imagen 9"/>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13817" y="3594241"/>
            <a:ext cx="3730591" cy="1804340"/>
          </a:xfrm>
          <a:prstGeom prst="rect">
            <a:avLst/>
          </a:prstGeom>
          <a:noFill/>
          <a:ln>
            <a:noFill/>
          </a:ln>
        </p:spPr>
      </p:pic>
    </p:spTree>
    <p:extLst>
      <p:ext uri="{BB962C8B-B14F-4D97-AF65-F5344CB8AC3E}">
        <p14:creationId xmlns:p14="http://schemas.microsoft.com/office/powerpoint/2010/main" val="11957808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CuadroTexto"/>
          <p:cNvSpPr txBox="1"/>
          <p:nvPr/>
        </p:nvSpPr>
        <p:spPr>
          <a:xfrm>
            <a:off x="323528" y="404664"/>
            <a:ext cx="2952328" cy="369332"/>
          </a:xfrm>
          <a:prstGeom prst="rect">
            <a:avLst/>
          </a:prstGeom>
          <a:noFill/>
        </p:spPr>
        <p:txBody>
          <a:bodyPr wrap="square" rtlCol="0">
            <a:spAutoFit/>
          </a:bodyPr>
          <a:lstStyle/>
          <a:p>
            <a:r>
              <a:rPr lang="es-CO" b="1" dirty="0" smtClean="0"/>
              <a:t>GIT- HUB </a:t>
            </a:r>
            <a:endParaRPr lang="es-CO" b="1" dirty="0"/>
          </a:p>
        </p:txBody>
      </p:sp>
    </p:spTree>
    <p:extLst>
      <p:ext uri="{BB962C8B-B14F-4D97-AF65-F5344CB8AC3E}">
        <p14:creationId xmlns:p14="http://schemas.microsoft.com/office/powerpoint/2010/main" val="385577438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rotWithShape="1">
          <a:blip r:embed="rId2"/>
          <a:srcRect l="3542" b="3281"/>
          <a:stretch/>
        </p:blipFill>
        <p:spPr>
          <a:xfrm>
            <a:off x="1763688" y="476672"/>
            <a:ext cx="5653806" cy="5637434"/>
          </a:xfrm>
          <a:prstGeom prst="rect">
            <a:avLst/>
          </a:prstGeom>
        </p:spPr>
      </p:pic>
    </p:spTree>
    <p:extLst>
      <p:ext uri="{BB962C8B-B14F-4D97-AF65-F5344CB8AC3E}">
        <p14:creationId xmlns:p14="http://schemas.microsoft.com/office/powerpoint/2010/main" val="41374236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3"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5201" b="1840"/>
          <a:stretch/>
        </p:blipFill>
        <p:spPr bwMode="auto">
          <a:xfrm>
            <a:off x="0" y="0"/>
            <a:ext cx="91440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242521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475656" y="1340768"/>
            <a:ext cx="6030416" cy="2585323"/>
          </a:xfrm>
          <a:prstGeom prst="rect">
            <a:avLst/>
          </a:prstGeom>
        </p:spPr>
        <p:txBody>
          <a:bodyPr wrap="square">
            <a:spAutoFit/>
          </a:bodyPr>
          <a:lstStyle/>
          <a:p>
            <a:pPr lvl="0"/>
            <a:r>
              <a:rPr lang="es-ES" b="1" dirty="0"/>
              <a:t>JUSTIFICACIÓN:</a:t>
            </a:r>
            <a:endParaRPr lang="es-CO" dirty="0"/>
          </a:p>
          <a:p>
            <a:r>
              <a:rPr lang="es-ES" dirty="0"/>
              <a:t> </a:t>
            </a:r>
            <a:endParaRPr lang="es-CO" dirty="0"/>
          </a:p>
          <a:p>
            <a:pPr algn="just"/>
            <a:r>
              <a:rPr lang="es-ES" dirty="0"/>
              <a:t>Se quiere brindar un programa web con el fin de solucionar los problemas a nivel administrativo y de seguridad de forma ordenada en cuanto a la información del arrendatario como lo son contratos, datos personales, pago de arriendos, costos, números de locales y todo tipo de información personalizada</a:t>
            </a:r>
            <a:endParaRPr lang="es-CO" dirty="0"/>
          </a:p>
        </p:txBody>
      </p:sp>
    </p:spTree>
    <p:extLst>
      <p:ext uri="{BB962C8B-B14F-4D97-AF65-F5344CB8AC3E}">
        <p14:creationId xmlns:p14="http://schemas.microsoft.com/office/powerpoint/2010/main" val="33696587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683568" y="1628800"/>
            <a:ext cx="7920880" cy="2308324"/>
          </a:xfrm>
          <a:prstGeom prst="rect">
            <a:avLst/>
          </a:prstGeom>
        </p:spPr>
        <p:txBody>
          <a:bodyPr wrap="square">
            <a:spAutoFit/>
          </a:bodyPr>
          <a:lstStyle/>
          <a:p>
            <a:r>
              <a:rPr lang="es-ES" dirty="0"/>
              <a:t> </a:t>
            </a:r>
            <a:endParaRPr lang="es-CO" dirty="0"/>
          </a:p>
          <a:p>
            <a:pPr lvl="0"/>
            <a:r>
              <a:rPr lang="es-ES" b="1" dirty="0"/>
              <a:t>OBJETIVO GENERAL: </a:t>
            </a:r>
            <a:endParaRPr lang="es-CO" dirty="0"/>
          </a:p>
          <a:p>
            <a:r>
              <a:rPr lang="es-ES" dirty="0"/>
              <a:t>Diseñar e implementar un programa web que permita llevar los pagos de los arrendatarios para tener un control de los ingresos de la empresa.  </a:t>
            </a:r>
            <a:endParaRPr lang="es-CO" dirty="0"/>
          </a:p>
          <a:p>
            <a:endParaRPr lang="es-CO" dirty="0"/>
          </a:p>
          <a:p>
            <a:r>
              <a:rPr lang="es-ES" dirty="0"/>
              <a:t> </a:t>
            </a:r>
            <a:endParaRPr lang="es-CO" dirty="0"/>
          </a:p>
          <a:p>
            <a:r>
              <a:rPr lang="es-ES" dirty="0"/>
              <a:t> </a:t>
            </a:r>
            <a:endParaRPr lang="es-CO" dirty="0"/>
          </a:p>
          <a:p>
            <a:r>
              <a:rPr lang="es-ES" dirty="0"/>
              <a:t> </a:t>
            </a:r>
            <a:endParaRPr lang="es-CO" dirty="0"/>
          </a:p>
        </p:txBody>
      </p:sp>
    </p:spTree>
    <p:extLst>
      <p:ext uri="{BB962C8B-B14F-4D97-AF65-F5344CB8AC3E}">
        <p14:creationId xmlns:p14="http://schemas.microsoft.com/office/powerpoint/2010/main" val="8878245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259632" y="644552"/>
            <a:ext cx="7038528" cy="4524315"/>
          </a:xfrm>
          <a:prstGeom prst="rect">
            <a:avLst/>
          </a:prstGeom>
        </p:spPr>
        <p:txBody>
          <a:bodyPr wrap="square">
            <a:spAutoFit/>
          </a:bodyPr>
          <a:lstStyle/>
          <a:p>
            <a:pPr lvl="0"/>
            <a:r>
              <a:rPr lang="es-ES" b="1" dirty="0"/>
              <a:t>OBJETIVOS ESPECIFICOS:</a:t>
            </a:r>
            <a:r>
              <a:rPr lang="es-ES" dirty="0"/>
              <a:t> </a:t>
            </a:r>
            <a:endParaRPr lang="es-CO" dirty="0"/>
          </a:p>
          <a:p>
            <a:pPr marL="285750" lvl="0" indent="-285750" algn="just">
              <a:buFont typeface="Wingdings" panose="05000000000000000000" pitchFamily="2" charset="2"/>
              <a:buChar char="q"/>
            </a:pPr>
            <a:r>
              <a:rPr lang="es-ES" dirty="0"/>
              <a:t>Se desea mejorar la organización significativamente de las microempresas bogotanas.</a:t>
            </a:r>
            <a:endParaRPr lang="es-CO" dirty="0"/>
          </a:p>
          <a:p>
            <a:pPr marL="285750" lvl="0" indent="-285750" algn="just">
              <a:buFont typeface="Wingdings" panose="05000000000000000000" pitchFamily="2" charset="2"/>
              <a:buChar char="q"/>
            </a:pPr>
            <a:r>
              <a:rPr lang="es-ES" dirty="0"/>
              <a:t>Identificar las necesidades de la empresa para realizar el programa de acuerdo a sus características.</a:t>
            </a:r>
            <a:endParaRPr lang="es-CO" dirty="0"/>
          </a:p>
          <a:p>
            <a:pPr marL="285750" lvl="0" indent="-285750" algn="just">
              <a:buFont typeface="Wingdings" panose="05000000000000000000" pitchFamily="2" charset="2"/>
              <a:buChar char="q"/>
            </a:pPr>
            <a:r>
              <a:rPr lang="es-ES" dirty="0"/>
              <a:t>Mejorar la calidad de almacenamiento de datos.</a:t>
            </a:r>
            <a:endParaRPr lang="es-CO" dirty="0"/>
          </a:p>
          <a:p>
            <a:pPr marL="285750" lvl="0" indent="-285750" algn="just">
              <a:buFont typeface="Wingdings" panose="05000000000000000000" pitchFamily="2" charset="2"/>
              <a:buChar char="q"/>
            </a:pPr>
            <a:r>
              <a:rPr lang="es-ES" dirty="0"/>
              <a:t>Inculcar el pensamiento del adecuado almacenamiento de la información.</a:t>
            </a:r>
            <a:endParaRPr lang="es-CO" dirty="0"/>
          </a:p>
          <a:p>
            <a:pPr marL="285750" lvl="0" indent="-285750" algn="just">
              <a:buFont typeface="Wingdings" panose="05000000000000000000" pitchFamily="2" charset="2"/>
              <a:buChar char="q"/>
            </a:pPr>
            <a:r>
              <a:rPr lang="es-ES" dirty="0"/>
              <a:t>Reducir considerablemente la perdida de datos de la empresa.</a:t>
            </a:r>
            <a:endParaRPr lang="es-CO" dirty="0"/>
          </a:p>
          <a:p>
            <a:pPr marL="285750" lvl="0" indent="-285750" algn="just">
              <a:buFont typeface="Wingdings" panose="05000000000000000000" pitchFamily="2" charset="2"/>
              <a:buChar char="q"/>
            </a:pPr>
            <a:r>
              <a:rPr lang="es-ES" dirty="0"/>
              <a:t>Promover y promocionar  el programa web a través de los medios de comunicación para dar a conocer DATAMUNDO como una solución sistemática. </a:t>
            </a:r>
            <a:endParaRPr lang="es-CO" dirty="0"/>
          </a:p>
          <a:p>
            <a:pPr marL="285750" lvl="0" indent="-285750" algn="just">
              <a:buFont typeface="Wingdings" panose="05000000000000000000" pitchFamily="2" charset="2"/>
              <a:buChar char="q"/>
            </a:pPr>
            <a:r>
              <a:rPr lang="es-ES" dirty="0"/>
              <a:t>Llegar al 3% de la población comerciante de Bogotá.</a:t>
            </a:r>
            <a:endParaRPr lang="es-CO" dirty="0"/>
          </a:p>
          <a:p>
            <a:pPr marL="285750" lvl="0" indent="-285750" algn="just">
              <a:buFont typeface="Wingdings" panose="05000000000000000000" pitchFamily="2" charset="2"/>
              <a:buChar char="q"/>
            </a:pPr>
            <a:r>
              <a:rPr lang="es-ES" dirty="0"/>
              <a:t>Cambiar la perspectiva de la comunidad frente a los sistemas de información actuales.</a:t>
            </a:r>
            <a:endParaRPr lang="es-CO" dirty="0"/>
          </a:p>
        </p:txBody>
      </p:sp>
    </p:spTree>
    <p:extLst>
      <p:ext uri="{BB962C8B-B14F-4D97-AF65-F5344CB8AC3E}">
        <p14:creationId xmlns:p14="http://schemas.microsoft.com/office/powerpoint/2010/main" val="32233943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extLst>
              <p:ext uri="{D42A27DB-BD31-4B8C-83A1-F6EECF244321}">
                <p14:modId xmlns:p14="http://schemas.microsoft.com/office/powerpoint/2010/main" val="162916985"/>
              </p:ext>
            </p:extLst>
          </p:nvPr>
        </p:nvGraphicFramePr>
        <p:xfrm>
          <a:off x="971600" y="1484784"/>
          <a:ext cx="7416824" cy="3122940"/>
        </p:xfrm>
        <a:graphic>
          <a:graphicData uri="http://schemas.openxmlformats.org/drawingml/2006/table">
            <a:tbl>
              <a:tblPr firstRow="1" firstCol="1" bandRow="1">
                <a:tableStyleId>{5FD0F851-EC5A-4D38-B0AD-8093EC10F338}</a:tableStyleId>
              </a:tblPr>
              <a:tblGrid>
                <a:gridCol w="3708412">
                  <a:extLst>
                    <a:ext uri="{9D8B030D-6E8A-4147-A177-3AD203B41FA5}">
                      <a16:colId xmlns:a16="http://schemas.microsoft.com/office/drawing/2014/main" xmlns="" val="20000"/>
                    </a:ext>
                  </a:extLst>
                </a:gridCol>
                <a:gridCol w="3708412">
                  <a:extLst>
                    <a:ext uri="{9D8B030D-6E8A-4147-A177-3AD203B41FA5}">
                      <a16:colId xmlns:a16="http://schemas.microsoft.com/office/drawing/2014/main" xmlns="" val="20001"/>
                    </a:ext>
                  </a:extLst>
                </a:gridCol>
              </a:tblGrid>
              <a:tr h="393173">
                <a:tc>
                  <a:txBody>
                    <a:bodyPr/>
                    <a:lstStyle/>
                    <a:p>
                      <a:pPr marL="457200" algn="just">
                        <a:lnSpc>
                          <a:spcPct val="115000"/>
                        </a:lnSpc>
                        <a:spcAft>
                          <a:spcPts val="0"/>
                        </a:spcAft>
                      </a:pPr>
                      <a:r>
                        <a:rPr lang="es-ES" sz="1400" b="1" dirty="0">
                          <a:effectLst/>
                        </a:rPr>
                        <a:t>ALCANCES</a:t>
                      </a:r>
                      <a:endParaRPr lang="es-CO" sz="1400" b="1" dirty="0">
                        <a:solidFill>
                          <a:srgbClr val="000000"/>
                        </a:solidFill>
                        <a:effectLst/>
                        <a:latin typeface="Calibri"/>
                        <a:ea typeface="Calibri"/>
                        <a:cs typeface="Times New Roman"/>
                      </a:endParaRPr>
                    </a:p>
                  </a:txBody>
                  <a:tcPr marL="68580" marR="68580" marT="0" marB="0"/>
                </a:tc>
                <a:tc>
                  <a:txBody>
                    <a:bodyPr/>
                    <a:lstStyle/>
                    <a:p>
                      <a:pPr marL="457200" algn="just">
                        <a:lnSpc>
                          <a:spcPct val="115000"/>
                        </a:lnSpc>
                        <a:spcAft>
                          <a:spcPts val="0"/>
                        </a:spcAft>
                      </a:pPr>
                      <a:r>
                        <a:rPr lang="es-ES" sz="1400" b="1">
                          <a:effectLst/>
                        </a:rPr>
                        <a:t>LIMITACIONES</a:t>
                      </a:r>
                      <a:endParaRPr lang="es-CO" sz="1400" b="1">
                        <a:solidFill>
                          <a:srgbClr val="000000"/>
                        </a:solidFill>
                        <a:effectLst/>
                        <a:latin typeface="Calibri"/>
                        <a:ea typeface="Calibri"/>
                        <a:cs typeface="Times New Roman"/>
                      </a:endParaRPr>
                    </a:p>
                  </a:txBody>
                  <a:tcPr marL="68580" marR="68580" marT="0" marB="0"/>
                </a:tc>
                <a:extLst>
                  <a:ext uri="{0D108BD9-81ED-4DB2-BD59-A6C34878D82A}">
                    <a16:rowId xmlns:a16="http://schemas.microsoft.com/office/drawing/2014/main" xmlns="" val="10000"/>
                  </a:ext>
                </a:extLst>
              </a:tr>
              <a:tr h="1152588">
                <a:tc>
                  <a:txBody>
                    <a:bodyPr/>
                    <a:lstStyle/>
                    <a:p>
                      <a:pPr algn="just">
                        <a:lnSpc>
                          <a:spcPct val="115000"/>
                        </a:lnSpc>
                        <a:spcAft>
                          <a:spcPts val="0"/>
                        </a:spcAft>
                      </a:pPr>
                      <a:r>
                        <a:rPr lang="es-ES" sz="1400" b="1" dirty="0">
                          <a:effectLst/>
                        </a:rPr>
                        <a:t>Llegar al 3% de la población comerciante de Bogotá.</a:t>
                      </a:r>
                      <a:endParaRPr lang="es-CO" sz="1400" b="1" dirty="0">
                        <a:effectLst/>
                      </a:endParaRPr>
                    </a:p>
                    <a:p>
                      <a:pPr marL="457200" algn="just">
                        <a:lnSpc>
                          <a:spcPct val="115000"/>
                        </a:lnSpc>
                        <a:spcAft>
                          <a:spcPts val="0"/>
                        </a:spcAft>
                      </a:pPr>
                      <a:r>
                        <a:rPr lang="es-ES" sz="1400" b="1" dirty="0">
                          <a:effectLst/>
                        </a:rPr>
                        <a:t> </a:t>
                      </a:r>
                      <a:endParaRPr lang="es-CO" sz="1400" b="1" dirty="0">
                        <a:solidFill>
                          <a:srgbClr val="000000"/>
                        </a:solidFill>
                        <a:effectLst/>
                        <a:latin typeface="Calibri"/>
                        <a:ea typeface="Calibri"/>
                        <a:cs typeface="Times New Roman"/>
                      </a:endParaRPr>
                    </a:p>
                  </a:txBody>
                  <a:tcPr marL="68580" marR="68580" marT="0" marB="0"/>
                </a:tc>
                <a:tc>
                  <a:txBody>
                    <a:bodyPr/>
                    <a:lstStyle/>
                    <a:p>
                      <a:pPr marL="457200" algn="just">
                        <a:lnSpc>
                          <a:spcPct val="115000"/>
                        </a:lnSpc>
                        <a:spcAft>
                          <a:spcPts val="0"/>
                        </a:spcAft>
                      </a:pPr>
                      <a:r>
                        <a:rPr lang="es-ES" sz="1400" b="1" dirty="0">
                          <a:effectLst/>
                        </a:rPr>
                        <a:t>Falta de información frente al uso adecuado de las bases de datos.</a:t>
                      </a:r>
                      <a:endParaRPr lang="es-CO" sz="1400" b="1" dirty="0">
                        <a:solidFill>
                          <a:srgbClr val="000000"/>
                        </a:solidFill>
                        <a:effectLst/>
                        <a:latin typeface="Calibri"/>
                        <a:ea typeface="Calibri"/>
                        <a:cs typeface="Times New Roman"/>
                      </a:endParaRPr>
                    </a:p>
                  </a:txBody>
                  <a:tcPr marL="68580" marR="68580" marT="0" marB="0"/>
                </a:tc>
                <a:extLst>
                  <a:ext uri="{0D108BD9-81ED-4DB2-BD59-A6C34878D82A}">
                    <a16:rowId xmlns:a16="http://schemas.microsoft.com/office/drawing/2014/main" xmlns="" val="10001"/>
                  </a:ext>
                </a:extLst>
              </a:tr>
              <a:tr h="1577179">
                <a:tc>
                  <a:txBody>
                    <a:bodyPr/>
                    <a:lstStyle/>
                    <a:p>
                      <a:pPr marL="457200" algn="just">
                        <a:lnSpc>
                          <a:spcPct val="115000"/>
                        </a:lnSpc>
                        <a:spcAft>
                          <a:spcPts val="0"/>
                        </a:spcAft>
                      </a:pPr>
                      <a:r>
                        <a:rPr lang="es-ES" sz="1400" b="1" dirty="0">
                          <a:effectLst/>
                        </a:rPr>
                        <a:t>Promover en las empresas  el uso del programa web  como una mejora en la organización de la misma. </a:t>
                      </a:r>
                      <a:endParaRPr lang="es-CO" sz="1400" b="1" dirty="0">
                        <a:solidFill>
                          <a:srgbClr val="000000"/>
                        </a:solidFill>
                        <a:effectLst/>
                        <a:latin typeface="Calibri"/>
                        <a:ea typeface="Calibri"/>
                        <a:cs typeface="Times New Roman"/>
                      </a:endParaRPr>
                    </a:p>
                  </a:txBody>
                  <a:tcPr marL="68580" marR="68580" marT="0" marB="0"/>
                </a:tc>
                <a:tc>
                  <a:txBody>
                    <a:bodyPr/>
                    <a:lstStyle/>
                    <a:p>
                      <a:pPr marL="457200" algn="just">
                        <a:lnSpc>
                          <a:spcPct val="115000"/>
                        </a:lnSpc>
                        <a:spcAft>
                          <a:spcPts val="0"/>
                        </a:spcAft>
                      </a:pPr>
                      <a:r>
                        <a:rPr lang="es-ES" sz="1400" b="1" dirty="0">
                          <a:effectLst/>
                        </a:rPr>
                        <a:t>La parte administrativa de la empresa prefiere utilizar sus métodos convencionales  y rechaza  un cambio en sus hábitos.</a:t>
                      </a:r>
                      <a:endParaRPr lang="es-CO" sz="1400" b="1" dirty="0">
                        <a:solidFill>
                          <a:srgbClr val="000000"/>
                        </a:solidFill>
                        <a:effectLst/>
                        <a:latin typeface="Calibri"/>
                        <a:ea typeface="Calibri"/>
                        <a:cs typeface="Times New Roman"/>
                      </a:endParaRPr>
                    </a:p>
                  </a:txBody>
                  <a:tcPr marL="68580" marR="68580" marT="0" marB="0"/>
                </a:tc>
                <a:extLst>
                  <a:ext uri="{0D108BD9-81ED-4DB2-BD59-A6C34878D82A}">
                    <a16:rowId xmlns:a16="http://schemas.microsoft.com/office/drawing/2014/main" xmlns="" val="10002"/>
                  </a:ext>
                </a:extLst>
              </a:tr>
            </a:tbl>
          </a:graphicData>
        </a:graphic>
      </p:graphicFrame>
      <p:sp>
        <p:nvSpPr>
          <p:cNvPr id="5" name="Rectangle 1"/>
          <p:cNvSpPr>
            <a:spLocks noChangeArrowheads="1"/>
          </p:cNvSpPr>
          <p:nvPr/>
        </p:nvSpPr>
        <p:spPr bwMode="auto">
          <a:xfrm>
            <a:off x="971600" y="705273"/>
            <a:ext cx="292169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s-ES" altLang="es-CO" b="1" i="0" u="none" strike="noStrike" cap="none" normalizeH="0" baseline="0" dirty="0">
                <a:ln>
                  <a:noFill/>
                </a:ln>
                <a:solidFill>
                  <a:schemeClr val="tx1"/>
                </a:solidFill>
                <a:effectLst/>
                <a:latin typeface="+mj-lt"/>
                <a:ea typeface="Calibri" pitchFamily="34" charset="0"/>
                <a:cs typeface="Arial" pitchFamily="34" charset="0"/>
              </a:rPr>
              <a:t>ALCANCES Y LIMITACIONES</a:t>
            </a:r>
            <a:r>
              <a:rPr kumimoji="0" lang="es-ES" altLang="es-CO" sz="1000" b="1" i="0" u="none" strike="noStrike" cap="none" normalizeH="0" baseline="0" dirty="0">
                <a:ln>
                  <a:noFill/>
                </a:ln>
                <a:solidFill>
                  <a:schemeClr val="tx1"/>
                </a:solidFill>
                <a:effectLst/>
                <a:latin typeface="Arial" pitchFamily="34" charset="0"/>
                <a:ea typeface="Calibri" pitchFamily="34" charset="0"/>
                <a:cs typeface="Arial" pitchFamily="34" charset="0"/>
              </a:rPr>
              <a:t>:</a:t>
            </a:r>
            <a:endParaRPr kumimoji="0" lang="es-CO" altLang="es-CO" sz="11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7805798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srcRect t="10648"/>
          <a:stretch/>
        </p:blipFill>
        <p:spPr>
          <a:xfrm>
            <a:off x="203354" y="1412776"/>
            <a:ext cx="8698833" cy="3816424"/>
          </a:xfrm>
          <a:prstGeom prst="rect">
            <a:avLst/>
          </a:prstGeom>
        </p:spPr>
      </p:pic>
      <p:sp>
        <p:nvSpPr>
          <p:cNvPr id="5" name="3 Rectángulo"/>
          <p:cNvSpPr/>
          <p:nvPr/>
        </p:nvSpPr>
        <p:spPr>
          <a:xfrm>
            <a:off x="203354" y="188640"/>
            <a:ext cx="4572000" cy="646331"/>
          </a:xfrm>
          <a:prstGeom prst="rect">
            <a:avLst/>
          </a:prstGeom>
        </p:spPr>
        <p:txBody>
          <a:bodyPr>
            <a:spAutoFit/>
          </a:bodyPr>
          <a:lstStyle/>
          <a:p>
            <a:r>
              <a:rPr lang="es-ES" b="1" dirty="0"/>
              <a:t> </a:t>
            </a:r>
            <a:endParaRPr lang="es-CO" dirty="0"/>
          </a:p>
          <a:p>
            <a:r>
              <a:rPr lang="es-ES" b="1" dirty="0" smtClean="0"/>
              <a:t>Perfil Del Cliente</a:t>
            </a:r>
            <a:endParaRPr lang="es-CO" dirty="0"/>
          </a:p>
        </p:txBody>
      </p:sp>
    </p:spTree>
    <p:extLst>
      <p:ext uri="{BB962C8B-B14F-4D97-AF65-F5344CB8AC3E}">
        <p14:creationId xmlns:p14="http://schemas.microsoft.com/office/powerpoint/2010/main" val="21658907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476671"/>
            <a:ext cx="8064896" cy="2919845"/>
          </a:xfrm>
          <a:prstGeom prst="rect">
            <a:avLst/>
          </a:prstGeom>
          <a:noFill/>
          <a:extLst>
            <a:ext uri="{909E8E84-426E-40DD-AFC4-6F175D3DCCD1}">
              <a14:hiddenFill xmlns:a14="http://schemas.microsoft.com/office/drawing/2010/main">
                <a:solidFill>
                  <a:srgbClr val="FFFFFF"/>
                </a:solidFill>
              </a14:hiddenFill>
            </a:ext>
          </a:extLst>
        </p:spPr>
      </p:pic>
      <p:pic>
        <p:nvPicPr>
          <p:cNvPr id="5121" name="0 Imag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3396517"/>
            <a:ext cx="8064896" cy="345638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179512" y="153505"/>
            <a:ext cx="264527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lang="es-ES" altLang="es-CO" b="1">
                <a:latin typeface="+mj-lt"/>
                <a:cs typeface="Arial" pitchFamily="34" charset="0"/>
              </a:rPr>
              <a:t>DIAGRAMA DE </a:t>
            </a:r>
            <a:r>
              <a:rPr lang="es-ES" altLang="es-CO" b="1" dirty="0">
                <a:latin typeface="+mj-lt"/>
                <a:cs typeface="Arial" pitchFamily="34" charset="0"/>
              </a:rPr>
              <a:t>GANTT</a:t>
            </a:r>
            <a:endParaRPr kumimoji="0" lang="es-CO" altLang="es-CO" b="0" i="0" u="none" strike="noStrike" cap="none" normalizeH="0" baseline="0" dirty="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5" name="Rectangle 4"/>
          <p:cNvSpPr>
            <a:spLocks noChangeArrowheads="1"/>
          </p:cNvSpPr>
          <p:nvPr/>
        </p:nvSpPr>
        <p:spPr bwMode="auto">
          <a:xfrm>
            <a:off x="0" y="45053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altLang="es-CO"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32994225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rencia">
  <a:themeElements>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urrenci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urrenci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726</TotalTime>
  <Words>1313</Words>
  <Application>Microsoft Office PowerPoint</Application>
  <PresentationFormat>Presentación en pantalla (4:3)</PresentationFormat>
  <Paragraphs>387</Paragraphs>
  <Slides>38</Slides>
  <Notes>0</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38</vt:i4>
      </vt:variant>
    </vt:vector>
  </HeadingPairs>
  <TitlesOfParts>
    <vt:vector size="48" baseType="lpstr">
      <vt:lpstr>Arial</vt:lpstr>
      <vt:lpstr>Calibri</vt:lpstr>
      <vt:lpstr>Lucida Sans Unicode</vt:lpstr>
      <vt:lpstr>Symbol</vt:lpstr>
      <vt:lpstr>Times New Roman</vt:lpstr>
      <vt:lpstr>Verdana</vt:lpstr>
      <vt:lpstr>Wingdings</vt:lpstr>
      <vt:lpstr>Wingdings 2</vt:lpstr>
      <vt:lpstr>Wingdings 3</vt:lpstr>
      <vt:lpstr>Concurrencia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AMBIENTE001</cp:lastModifiedBy>
  <cp:revision>110</cp:revision>
  <dcterms:created xsi:type="dcterms:W3CDTF">2016-06-12T15:57:59Z</dcterms:created>
  <dcterms:modified xsi:type="dcterms:W3CDTF">2016-09-22T16:35:24Z</dcterms:modified>
</cp:coreProperties>
</file>