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69" r:id="rId4"/>
    <p:sldId id="270" r:id="rId5"/>
    <p:sldId id="271" r:id="rId6"/>
    <p:sldId id="272" r:id="rId7"/>
    <p:sldId id="287" r:id="rId8"/>
    <p:sldId id="273" r:id="rId9"/>
    <p:sldId id="274" r:id="rId10"/>
    <p:sldId id="275" r:id="rId11"/>
    <p:sldId id="276" r:id="rId12"/>
    <p:sldId id="277" r:id="rId13"/>
    <p:sldId id="278" r:id="rId14"/>
    <p:sldId id="288" r:id="rId15"/>
    <p:sldId id="286" r:id="rId16"/>
    <p:sldId id="279" r:id="rId17"/>
    <p:sldId id="280" r:id="rId18"/>
    <p:sldId id="281" r:id="rId19"/>
    <p:sldId id="282" r:id="rId20"/>
    <p:sldId id="283" r:id="rId21"/>
    <p:sldId id="284" r:id="rId22"/>
    <p:sldId id="257" r:id="rId23"/>
    <p:sldId id="259" r:id="rId24"/>
    <p:sldId id="258" r:id="rId25"/>
    <p:sldId id="260" r:id="rId26"/>
    <p:sldId id="261" r:id="rId27"/>
    <p:sldId id="262" r:id="rId28"/>
    <p:sldId id="263" r:id="rId29"/>
    <p:sldId id="264" r:id="rId30"/>
    <p:sldId id="26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1600"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4A4FE3A-05D1-4F80-B757-9861A8322D6D}"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520DD-A553-49EB-8FE4-B8932DA4D20A}" type="slidenum">
              <a:rPr lang="en-US" smtClean="0"/>
              <a:t>‹#›</a:t>
            </a:fld>
            <a:endParaRPr lang="en-US"/>
          </a:p>
        </p:txBody>
      </p:sp>
    </p:spTree>
    <p:extLst>
      <p:ext uri="{BB962C8B-B14F-4D97-AF65-F5344CB8AC3E}">
        <p14:creationId xmlns:p14="http://schemas.microsoft.com/office/powerpoint/2010/main" val="642355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A4FE3A-05D1-4F80-B757-9861A8322D6D}"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520DD-A553-49EB-8FE4-B8932DA4D20A}" type="slidenum">
              <a:rPr lang="en-US" smtClean="0"/>
              <a:t>‹#›</a:t>
            </a:fld>
            <a:endParaRPr lang="en-US"/>
          </a:p>
        </p:txBody>
      </p:sp>
    </p:spTree>
    <p:extLst>
      <p:ext uri="{BB962C8B-B14F-4D97-AF65-F5344CB8AC3E}">
        <p14:creationId xmlns:p14="http://schemas.microsoft.com/office/powerpoint/2010/main" val="847737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A4FE3A-05D1-4F80-B757-9861A8322D6D}"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520DD-A553-49EB-8FE4-B8932DA4D20A}" type="slidenum">
              <a:rPr lang="en-US" smtClean="0"/>
              <a:t>‹#›</a:t>
            </a:fld>
            <a:endParaRPr lang="en-US"/>
          </a:p>
        </p:txBody>
      </p:sp>
    </p:spTree>
    <p:extLst>
      <p:ext uri="{BB962C8B-B14F-4D97-AF65-F5344CB8AC3E}">
        <p14:creationId xmlns:p14="http://schemas.microsoft.com/office/powerpoint/2010/main" val="760945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A4FE3A-05D1-4F80-B757-9861A8322D6D}"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520DD-A553-49EB-8FE4-B8932DA4D20A}" type="slidenum">
              <a:rPr lang="en-US" smtClean="0"/>
              <a:t>‹#›</a:t>
            </a:fld>
            <a:endParaRPr lang="en-US"/>
          </a:p>
        </p:txBody>
      </p:sp>
    </p:spTree>
    <p:extLst>
      <p:ext uri="{BB962C8B-B14F-4D97-AF65-F5344CB8AC3E}">
        <p14:creationId xmlns:p14="http://schemas.microsoft.com/office/powerpoint/2010/main" val="1831241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A4FE3A-05D1-4F80-B757-9861A8322D6D}"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520DD-A553-49EB-8FE4-B8932DA4D20A}" type="slidenum">
              <a:rPr lang="en-US" smtClean="0"/>
              <a:t>‹#›</a:t>
            </a:fld>
            <a:endParaRPr lang="en-US"/>
          </a:p>
        </p:txBody>
      </p:sp>
    </p:spTree>
    <p:extLst>
      <p:ext uri="{BB962C8B-B14F-4D97-AF65-F5344CB8AC3E}">
        <p14:creationId xmlns:p14="http://schemas.microsoft.com/office/powerpoint/2010/main" val="3556814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A4FE3A-05D1-4F80-B757-9861A8322D6D}"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520DD-A553-49EB-8FE4-B8932DA4D20A}" type="slidenum">
              <a:rPr lang="en-US" smtClean="0"/>
              <a:t>‹#›</a:t>
            </a:fld>
            <a:endParaRPr lang="en-US"/>
          </a:p>
        </p:txBody>
      </p:sp>
    </p:spTree>
    <p:extLst>
      <p:ext uri="{BB962C8B-B14F-4D97-AF65-F5344CB8AC3E}">
        <p14:creationId xmlns:p14="http://schemas.microsoft.com/office/powerpoint/2010/main" val="3163405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A4FE3A-05D1-4F80-B757-9861A8322D6D}" type="datetimeFigureOut">
              <a:rPr lang="en-US" smtClean="0"/>
              <a:t>10/24/2023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7520DD-A553-49EB-8FE4-B8932DA4D20A}" type="slidenum">
              <a:rPr lang="en-US" smtClean="0"/>
              <a:t>‹#›</a:t>
            </a:fld>
            <a:endParaRPr lang="en-US"/>
          </a:p>
        </p:txBody>
      </p:sp>
    </p:spTree>
    <p:extLst>
      <p:ext uri="{BB962C8B-B14F-4D97-AF65-F5344CB8AC3E}">
        <p14:creationId xmlns:p14="http://schemas.microsoft.com/office/powerpoint/2010/main" val="164185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A4FE3A-05D1-4F80-B757-9861A8322D6D}" type="datetimeFigureOut">
              <a:rPr lang="en-US" smtClean="0"/>
              <a:t>10/24/2023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7520DD-A553-49EB-8FE4-B8932DA4D20A}" type="slidenum">
              <a:rPr lang="en-US" smtClean="0"/>
              <a:t>‹#›</a:t>
            </a:fld>
            <a:endParaRPr lang="en-US"/>
          </a:p>
        </p:txBody>
      </p:sp>
    </p:spTree>
    <p:extLst>
      <p:ext uri="{BB962C8B-B14F-4D97-AF65-F5344CB8AC3E}">
        <p14:creationId xmlns:p14="http://schemas.microsoft.com/office/powerpoint/2010/main" val="1885495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A4FE3A-05D1-4F80-B757-9861A8322D6D}" type="datetimeFigureOut">
              <a:rPr lang="en-US" smtClean="0"/>
              <a:t>10/24/2023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7520DD-A553-49EB-8FE4-B8932DA4D20A}" type="slidenum">
              <a:rPr lang="en-US" smtClean="0"/>
              <a:t>‹#›</a:t>
            </a:fld>
            <a:endParaRPr lang="en-US"/>
          </a:p>
        </p:txBody>
      </p:sp>
    </p:spTree>
    <p:extLst>
      <p:ext uri="{BB962C8B-B14F-4D97-AF65-F5344CB8AC3E}">
        <p14:creationId xmlns:p14="http://schemas.microsoft.com/office/powerpoint/2010/main" val="296130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A4FE3A-05D1-4F80-B757-9861A8322D6D}"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520DD-A553-49EB-8FE4-B8932DA4D20A}" type="slidenum">
              <a:rPr lang="en-US" smtClean="0"/>
              <a:t>‹#›</a:t>
            </a:fld>
            <a:endParaRPr lang="en-US"/>
          </a:p>
        </p:txBody>
      </p:sp>
    </p:spTree>
    <p:extLst>
      <p:ext uri="{BB962C8B-B14F-4D97-AF65-F5344CB8AC3E}">
        <p14:creationId xmlns:p14="http://schemas.microsoft.com/office/powerpoint/2010/main" val="2900698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A4FE3A-05D1-4F80-B757-9861A8322D6D}"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520DD-A553-49EB-8FE4-B8932DA4D20A}" type="slidenum">
              <a:rPr lang="en-US" smtClean="0"/>
              <a:t>‹#›</a:t>
            </a:fld>
            <a:endParaRPr lang="en-US"/>
          </a:p>
        </p:txBody>
      </p:sp>
    </p:spTree>
    <p:extLst>
      <p:ext uri="{BB962C8B-B14F-4D97-AF65-F5344CB8AC3E}">
        <p14:creationId xmlns:p14="http://schemas.microsoft.com/office/powerpoint/2010/main" val="2672987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4FE3A-05D1-4F80-B757-9861A8322D6D}" type="datetimeFigureOut">
              <a:rPr lang="en-US" smtClean="0"/>
              <a:t>10/24/2023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7520DD-A553-49EB-8FE4-B8932DA4D20A}" type="slidenum">
              <a:rPr lang="en-US" smtClean="0"/>
              <a:t>‹#›</a:t>
            </a:fld>
            <a:endParaRPr lang="en-US"/>
          </a:p>
        </p:txBody>
      </p:sp>
    </p:spTree>
    <p:extLst>
      <p:ext uri="{BB962C8B-B14F-4D97-AF65-F5344CB8AC3E}">
        <p14:creationId xmlns:p14="http://schemas.microsoft.com/office/powerpoint/2010/main" val="2660412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SAS</a:t>
            </a:r>
          </a:p>
        </p:txBody>
      </p:sp>
    </p:spTree>
    <p:extLst>
      <p:ext uri="{BB962C8B-B14F-4D97-AF65-F5344CB8AC3E}">
        <p14:creationId xmlns:p14="http://schemas.microsoft.com/office/powerpoint/2010/main" val="599518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C16CF1-A65A-86D0-20AB-C0B66016C365}"/>
              </a:ext>
            </a:extLst>
          </p:cNvPr>
          <p:cNvSpPr txBox="1"/>
          <p:nvPr/>
        </p:nvSpPr>
        <p:spPr>
          <a:xfrm>
            <a:off x="533400" y="381000"/>
            <a:ext cx="4572000" cy="369332"/>
          </a:xfrm>
          <a:prstGeom prst="rect">
            <a:avLst/>
          </a:prstGeom>
          <a:noFill/>
        </p:spPr>
        <p:txBody>
          <a:bodyPr wrap="square">
            <a:spAutoFit/>
          </a:bodyPr>
          <a:lstStyle/>
          <a:p>
            <a:pPr algn="just"/>
            <a:r>
              <a:rPr lang="en-US" b="1" u="sng" dirty="0">
                <a:solidFill>
                  <a:srgbClr val="0070C0"/>
                </a:solidFill>
                <a:latin typeface="Times New Roman" panose="02020603050405020304" pitchFamily="18" charset="0"/>
                <a:cs typeface="Times New Roman" panose="02020603050405020304" pitchFamily="18" charset="0"/>
              </a:rPr>
              <a:t>QUOTATION MARKS</a:t>
            </a:r>
          </a:p>
        </p:txBody>
      </p:sp>
      <p:sp>
        <p:nvSpPr>
          <p:cNvPr id="5" name="Rectangle 2">
            <a:extLst>
              <a:ext uri="{FF2B5EF4-FFF2-40B4-BE49-F238E27FC236}">
                <a16:creationId xmlns:a16="http://schemas.microsoft.com/office/drawing/2014/main" id="{DC67367C-3CF4-0909-BE02-4584048E077B}"/>
              </a:ext>
            </a:extLst>
          </p:cNvPr>
          <p:cNvSpPr>
            <a:spLocks noChangeArrowheads="1"/>
          </p:cNvSpPr>
          <p:nvPr/>
        </p:nvSpPr>
        <p:spPr bwMode="auto">
          <a:xfrm>
            <a:off x="123276" y="919957"/>
            <a:ext cx="8686800" cy="332398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rgbClr val="0B0318"/>
                </a:solidFill>
                <a:latin typeface="Times New Roman" panose="02020603050405020304" pitchFamily="18" charset="0"/>
                <a:cs typeface="Times New Roman" panose="02020603050405020304" pitchFamily="18" charset="0"/>
              </a:rPr>
              <a:t>SAS recognizes text as long as it is enclosed </a:t>
            </a:r>
            <a:r>
              <a:rPr lang="en-US" altLang="en-US" u="sng" dirty="0">
                <a:solidFill>
                  <a:srgbClr val="0070C0"/>
                </a:solidFill>
                <a:latin typeface="Times New Roman" panose="02020603050405020304" pitchFamily="18" charset="0"/>
                <a:cs typeface="Times New Roman" panose="02020603050405020304" pitchFamily="18" charset="0"/>
              </a:rPr>
              <a:t>in quotation marks ("text") or apostrophes ('text’).</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rgbClr val="0B0318"/>
                </a:solidFill>
                <a:latin typeface="Times New Roman" panose="02020603050405020304" pitchFamily="18" charset="0"/>
                <a:cs typeface="Times New Roman" panose="02020603050405020304" pitchFamily="18" charset="0"/>
              </a:rPr>
              <a:t> It doesn’t matter which one you choose, but be sure each text </a:t>
            </a:r>
            <a:r>
              <a:rPr lang="en-US" altLang="en-US" u="sng" dirty="0">
                <a:solidFill>
                  <a:srgbClr val="0070C0"/>
                </a:solidFill>
                <a:latin typeface="Times New Roman" panose="02020603050405020304" pitchFamily="18" charset="0"/>
                <a:cs typeface="Times New Roman" panose="02020603050405020304" pitchFamily="18" charset="0"/>
              </a:rPr>
              <a:t>block starts and ends with the same one</a:t>
            </a:r>
            <a:r>
              <a:rPr lang="en-US" altLang="en-US" dirty="0">
                <a:solidFill>
                  <a:srgbClr val="0B0318"/>
                </a:solidFill>
                <a:latin typeface="Times New Roman" panose="02020603050405020304" pitchFamily="18" charset="0"/>
                <a:cs typeface="Times New Roman" panose="02020603050405020304" pitchFamily="18" charset="0"/>
              </a:rPr>
              <a:t>.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rgbClr val="0B0318"/>
                </a:solidFill>
                <a:latin typeface="Times New Roman" panose="02020603050405020304" pitchFamily="18" charset="0"/>
                <a:cs typeface="Times New Roman" panose="02020603050405020304" pitchFamily="18" charset="0"/>
              </a:rPr>
              <a:t>You will need to enclose text in quotation marks or apostrophes if you need to reference values of a character variable, reference a file directory, or assign a title to your output, to name a few example.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rgbClr val="0B0318"/>
                </a:solidFill>
                <a:latin typeface="Times New Roman" panose="02020603050405020304" pitchFamily="18" charset="0"/>
                <a:cs typeface="Times New Roman" panose="02020603050405020304" pitchFamily="18" charset="0"/>
              </a:rPr>
              <a:t>You know you have </a:t>
            </a:r>
            <a:r>
              <a:rPr lang="en-US" altLang="en-US" u="sng" dirty="0">
                <a:solidFill>
                  <a:srgbClr val="0070C0"/>
                </a:solidFill>
                <a:latin typeface="Times New Roman" panose="02020603050405020304" pitchFamily="18" charset="0"/>
                <a:cs typeface="Times New Roman" panose="02020603050405020304" pitchFamily="18" charset="0"/>
              </a:rPr>
              <a:t>properly typed text values </a:t>
            </a:r>
            <a:r>
              <a:rPr lang="en-US" altLang="en-US" dirty="0">
                <a:solidFill>
                  <a:srgbClr val="0B0318"/>
                </a:solidFill>
                <a:latin typeface="Times New Roman" panose="02020603050405020304" pitchFamily="18" charset="0"/>
                <a:cs typeface="Times New Roman" panose="02020603050405020304" pitchFamily="18" charset="0"/>
              </a:rPr>
              <a:t>when SAS changes the color of the words into a </a:t>
            </a:r>
            <a:r>
              <a:rPr lang="en-US" altLang="en-US" u="sng" dirty="0">
                <a:solidFill>
                  <a:srgbClr val="0070C0"/>
                </a:solidFill>
                <a:latin typeface="Times New Roman" panose="02020603050405020304" pitchFamily="18" charset="0"/>
                <a:cs typeface="Times New Roman" panose="02020603050405020304" pitchFamily="18" charset="0"/>
              </a:rPr>
              <a:t>purplish-pink color</a:t>
            </a:r>
            <a:r>
              <a:rPr lang="en-US" altLang="en-US" dirty="0">
                <a:solidFill>
                  <a:srgbClr val="0B0318"/>
                </a:solidFill>
                <a:latin typeface="Times New Roman" panose="02020603050405020304" pitchFamily="18" charset="0"/>
                <a:cs typeface="Times New Roman" panose="02020603050405020304" pitchFamily="18" charset="0"/>
              </a:rPr>
              <a:t>. One word of caution: </a:t>
            </a:r>
            <a:r>
              <a:rPr lang="en-US" altLang="en-US" u="sng" dirty="0">
                <a:solidFill>
                  <a:srgbClr val="0070C0"/>
                </a:solidFill>
                <a:latin typeface="Times New Roman" panose="02020603050405020304" pitchFamily="18" charset="0"/>
                <a:cs typeface="Times New Roman" panose="02020603050405020304" pitchFamily="18" charset="0"/>
              </a:rPr>
              <a:t>if your text contains an apostrophe, then you must enclose it with quotation marks.</a:t>
            </a:r>
            <a:r>
              <a:rPr lang="en-US" altLang="en-US" dirty="0">
                <a:solidFill>
                  <a:srgbClr val="0B0318"/>
                </a:solidFill>
                <a:latin typeface="Times New Roman" panose="02020603050405020304" pitchFamily="18" charset="0"/>
                <a:cs typeface="Times New Roman" panose="02020603050405020304" pitchFamily="18" charset="0"/>
              </a:rPr>
              <a:t> The example text string below shows that SAS recognizes the first two lines as text (indicated by the coloring), but only recognizes part of the text as such in the third line. </a:t>
            </a:r>
          </a:p>
        </p:txBody>
      </p:sp>
      <p:pic>
        <p:nvPicPr>
          <p:cNvPr id="4100" name="Picture 4">
            <a:extLst>
              <a:ext uri="{FF2B5EF4-FFF2-40B4-BE49-F238E27FC236}">
                <a16:creationId xmlns:a16="http://schemas.microsoft.com/office/drawing/2014/main" id="{505F1394-71F3-581F-DF45-A214DF309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4466987"/>
            <a:ext cx="7866555" cy="215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68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27C902-ABC4-7F47-C4F7-C222F6C7A26F}"/>
              </a:ext>
            </a:extLst>
          </p:cNvPr>
          <p:cNvSpPr txBox="1"/>
          <p:nvPr/>
        </p:nvSpPr>
        <p:spPr>
          <a:xfrm>
            <a:off x="838200" y="76200"/>
            <a:ext cx="4572000" cy="369332"/>
          </a:xfrm>
          <a:prstGeom prst="rect">
            <a:avLst/>
          </a:prstGeom>
          <a:noFill/>
        </p:spPr>
        <p:txBody>
          <a:bodyPr wrap="square">
            <a:spAutoFit/>
          </a:bodyPr>
          <a:lstStyle/>
          <a:p>
            <a:pPr algn="just"/>
            <a:r>
              <a:rPr lang="en-US" b="1" u="sng" dirty="0">
                <a:solidFill>
                  <a:srgbClr val="0070C0"/>
                </a:solidFill>
                <a:latin typeface="Times New Roman" panose="02020603050405020304" pitchFamily="18" charset="0"/>
                <a:cs typeface="Times New Roman" panose="02020603050405020304" pitchFamily="18" charset="0"/>
              </a:rPr>
              <a:t>FORMATTING</a:t>
            </a:r>
          </a:p>
        </p:txBody>
      </p:sp>
      <p:sp>
        <p:nvSpPr>
          <p:cNvPr id="5" name="TextBox 4">
            <a:extLst>
              <a:ext uri="{FF2B5EF4-FFF2-40B4-BE49-F238E27FC236}">
                <a16:creationId xmlns:a16="http://schemas.microsoft.com/office/drawing/2014/main" id="{7C5FE6BF-3312-3A56-9E92-30B0AFC5D874}"/>
              </a:ext>
            </a:extLst>
          </p:cNvPr>
          <p:cNvSpPr txBox="1"/>
          <p:nvPr/>
        </p:nvSpPr>
        <p:spPr>
          <a:xfrm>
            <a:off x="266700" y="672405"/>
            <a:ext cx="8610600" cy="3139321"/>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0B0318"/>
                </a:solidFill>
                <a:effectLst/>
                <a:latin typeface="Times New Roman" panose="02020603050405020304" pitchFamily="18" charset="0"/>
                <a:cs typeface="Times New Roman" panose="02020603050405020304" pitchFamily="18" charset="0"/>
              </a:rPr>
              <a:t>SAS is more relaxed than other coding languages when it comes to </a:t>
            </a:r>
            <a:r>
              <a:rPr lang="en-US" u="sng" dirty="0">
                <a:solidFill>
                  <a:srgbClr val="0070C0"/>
                </a:solidFill>
                <a:latin typeface="Times New Roman" panose="02020603050405020304" pitchFamily="18" charset="0"/>
                <a:cs typeface="Times New Roman" panose="02020603050405020304" pitchFamily="18" charset="0"/>
              </a:rPr>
              <a:t>capitalization, indentation, and line breaks.</a:t>
            </a:r>
          </a:p>
          <a:p>
            <a:pPr marL="285750" indent="-285750" algn="just">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SAS is </a:t>
            </a:r>
            <a:r>
              <a:rPr lang="en-US" u="sng" dirty="0">
                <a:solidFill>
                  <a:srgbClr val="0070C0"/>
                </a:solidFill>
                <a:latin typeface="Times New Roman" panose="02020603050405020304" pitchFamily="18" charset="0"/>
                <a:cs typeface="Times New Roman" panose="02020603050405020304" pitchFamily="18" charset="0"/>
              </a:rPr>
              <a:t>not case sensitive</a:t>
            </a:r>
            <a:r>
              <a:rPr lang="en-US" b="0" i="0" dirty="0">
                <a:solidFill>
                  <a:srgbClr val="222222"/>
                </a:solidFill>
                <a:effectLst/>
                <a:latin typeface="Times New Roman" panose="02020603050405020304" pitchFamily="18" charset="0"/>
                <a:cs typeface="Times New Roman" panose="02020603050405020304" pitchFamily="18" charset="0"/>
              </a:rPr>
              <a:t>; uppercase and lowercase letters are recognized as the same, </a:t>
            </a:r>
            <a:r>
              <a:rPr lang="en-US" u="sng" dirty="0">
                <a:solidFill>
                  <a:srgbClr val="0070C0"/>
                </a:solidFill>
                <a:latin typeface="Times New Roman" panose="02020603050405020304" pitchFamily="18" charset="0"/>
                <a:cs typeface="Times New Roman" panose="02020603050405020304" pitchFamily="18" charset="0"/>
              </a:rPr>
              <a:t>even for variable names</a:t>
            </a:r>
            <a:r>
              <a:rPr lang="en-US" b="0" i="0" dirty="0">
                <a:solidFill>
                  <a:srgbClr val="222222"/>
                </a:solidFill>
                <a:effectLst/>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u="sng" dirty="0">
                <a:solidFill>
                  <a:srgbClr val="0070C0"/>
                </a:solidFill>
                <a:latin typeface="Times New Roman" panose="02020603050405020304" pitchFamily="18" charset="0"/>
                <a:cs typeface="Times New Roman" panose="02020603050405020304" pitchFamily="18" charset="0"/>
              </a:rPr>
              <a:t>Indentations or spacing before a statement are ignored</a:t>
            </a:r>
            <a:r>
              <a:rPr lang="en-US" b="0" i="0" dirty="0">
                <a:solidFill>
                  <a:srgbClr val="222222"/>
                </a:solidFill>
                <a:effectLst/>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u="sng" dirty="0">
                <a:solidFill>
                  <a:srgbClr val="0070C0"/>
                </a:solidFill>
                <a:latin typeface="Times New Roman" panose="02020603050405020304" pitchFamily="18" charset="0"/>
                <a:cs typeface="Times New Roman" panose="02020603050405020304" pitchFamily="18" charset="0"/>
              </a:rPr>
              <a:t>Extra lines between statements are ignored</a:t>
            </a:r>
            <a:r>
              <a:rPr lang="en-US" b="0" i="0" dirty="0">
                <a:solidFill>
                  <a:srgbClr val="222222"/>
                </a:solidFill>
                <a:effectLst/>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Multiple statements on the same </a:t>
            </a:r>
            <a:r>
              <a:rPr lang="en-US" u="sng" dirty="0">
                <a:solidFill>
                  <a:srgbClr val="0070C0"/>
                </a:solidFill>
                <a:latin typeface="Times New Roman" panose="02020603050405020304" pitchFamily="18" charset="0"/>
                <a:cs typeface="Times New Roman" panose="02020603050405020304" pitchFamily="18" charset="0"/>
              </a:rPr>
              <a:t>line are okay, provided they are separated by a semicolon.</a:t>
            </a:r>
          </a:p>
          <a:p>
            <a:pPr marL="285750" indent="-285750" algn="just">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A statement can span more than one line, as long as it ends with a semicolon.</a:t>
            </a:r>
          </a:p>
          <a:p>
            <a:pPr marL="285750" indent="-285750" algn="just">
              <a:buFont typeface="Arial" panose="020B0604020202020204" pitchFamily="34" charset="0"/>
              <a:buChar char="•"/>
            </a:pPr>
            <a:r>
              <a:rPr lang="en-US" b="0" i="0" dirty="0">
                <a:solidFill>
                  <a:srgbClr val="0B0318"/>
                </a:solidFill>
                <a:effectLst/>
                <a:latin typeface="Times New Roman" panose="02020603050405020304" pitchFamily="18" charset="0"/>
                <a:cs typeface="Times New Roman" panose="02020603050405020304" pitchFamily="18" charset="0"/>
              </a:rPr>
              <a:t>Here is an example of how a typical program would be set up, making use of indentations and spacing, one statement per line, and capital letters.</a:t>
            </a:r>
          </a:p>
        </p:txBody>
      </p:sp>
      <p:pic>
        <p:nvPicPr>
          <p:cNvPr id="6146" name="Picture 2">
            <a:extLst>
              <a:ext uri="{FF2B5EF4-FFF2-40B4-BE49-F238E27FC236}">
                <a16:creationId xmlns:a16="http://schemas.microsoft.com/office/drawing/2014/main" id="{2C53E4E7-3C0B-9BC5-CD79-213F2BDE4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038600"/>
            <a:ext cx="628650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429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DFBCBE-1CEC-32B6-4B5D-86690026730D}"/>
              </a:ext>
            </a:extLst>
          </p:cNvPr>
          <p:cNvSpPr txBox="1"/>
          <p:nvPr/>
        </p:nvSpPr>
        <p:spPr>
          <a:xfrm>
            <a:off x="609600" y="152400"/>
            <a:ext cx="4572000" cy="369332"/>
          </a:xfrm>
          <a:prstGeom prst="rect">
            <a:avLst/>
          </a:prstGeom>
          <a:noFill/>
        </p:spPr>
        <p:txBody>
          <a:bodyPr wrap="square">
            <a:spAutoFit/>
          </a:bodyPr>
          <a:lstStyle/>
          <a:p>
            <a:pPr algn="just"/>
            <a:r>
              <a:rPr lang="en-US" b="1" u="sng" dirty="0">
                <a:solidFill>
                  <a:srgbClr val="0070C0"/>
                </a:solidFill>
                <a:latin typeface="Times New Roman" panose="02020603050405020304" pitchFamily="18" charset="0"/>
                <a:cs typeface="Times New Roman" panose="02020603050405020304" pitchFamily="18" charset="0"/>
              </a:rPr>
              <a:t>COMMENTS</a:t>
            </a:r>
          </a:p>
        </p:txBody>
      </p:sp>
      <p:sp>
        <p:nvSpPr>
          <p:cNvPr id="5" name="TextBox 4">
            <a:extLst>
              <a:ext uri="{FF2B5EF4-FFF2-40B4-BE49-F238E27FC236}">
                <a16:creationId xmlns:a16="http://schemas.microsoft.com/office/drawing/2014/main" id="{A294A2D7-86D7-FC04-B320-C33D7A566DB9}"/>
              </a:ext>
            </a:extLst>
          </p:cNvPr>
          <p:cNvSpPr txBox="1"/>
          <p:nvPr/>
        </p:nvSpPr>
        <p:spPr>
          <a:xfrm>
            <a:off x="76200" y="762000"/>
            <a:ext cx="8839200" cy="3693319"/>
          </a:xfrm>
          <a:prstGeom prst="rect">
            <a:avLst/>
          </a:prstGeom>
          <a:noFill/>
        </p:spPr>
        <p:txBody>
          <a:bodyPr wrap="square">
            <a:spAutoFit/>
          </a:bodyPr>
          <a:lstStyle/>
          <a:p>
            <a:pPr marL="285750" indent="-285750" algn="l">
              <a:buFont typeface="Arial" panose="020B0604020202020204" pitchFamily="34" charset="0"/>
              <a:buChar char="•"/>
            </a:pPr>
            <a:r>
              <a:rPr lang="en-US" dirty="0">
                <a:solidFill>
                  <a:srgbClr val="0B0318"/>
                </a:solidFill>
                <a:latin typeface="Times New Roman" panose="02020603050405020304" pitchFamily="18" charset="0"/>
                <a:cs typeface="Times New Roman" panose="02020603050405020304" pitchFamily="18" charset="0"/>
              </a:rPr>
              <a:t>Lines beginning with an asterisk (*) are treated as comments.</a:t>
            </a:r>
          </a:p>
          <a:p>
            <a:pPr marL="285750" indent="-285750" algn="l">
              <a:buFont typeface="Arial" panose="020B0604020202020204" pitchFamily="34" charset="0"/>
              <a:buChar char="•"/>
            </a:pPr>
            <a:r>
              <a:rPr lang="en-US" dirty="0">
                <a:solidFill>
                  <a:srgbClr val="0B0318"/>
                </a:solidFill>
                <a:latin typeface="Times New Roman" panose="02020603050405020304" pitchFamily="18" charset="0"/>
                <a:cs typeface="Times New Roman" panose="02020603050405020304" pitchFamily="18" charset="0"/>
              </a:rPr>
              <a:t>Alternatively, you can enclose comments between /* and */.</a:t>
            </a:r>
          </a:p>
          <a:p>
            <a:pPr marL="285750" indent="-285750" algn="just">
              <a:buFont typeface="Arial" panose="020B0604020202020204" pitchFamily="34" charset="0"/>
              <a:buChar char="•"/>
            </a:pPr>
            <a:r>
              <a:rPr lang="en-US" b="0" i="0" dirty="0">
                <a:solidFill>
                  <a:srgbClr val="0B0318"/>
                </a:solidFill>
                <a:effectLst/>
                <a:latin typeface="Times New Roman" panose="02020603050405020304" pitchFamily="18" charset="0"/>
                <a:cs typeface="Times New Roman" panose="02020603050405020304" pitchFamily="18" charset="0"/>
              </a:rPr>
              <a:t>A </a:t>
            </a:r>
            <a:r>
              <a:rPr lang="en-US" b="0" i="1" dirty="0">
                <a:solidFill>
                  <a:srgbClr val="0B0318"/>
                </a:solidFill>
                <a:effectLst/>
                <a:latin typeface="Times New Roman" panose="02020603050405020304" pitchFamily="18" charset="0"/>
                <a:cs typeface="Times New Roman" panose="02020603050405020304" pitchFamily="18" charset="0"/>
              </a:rPr>
              <a:t>comment</a:t>
            </a:r>
            <a:r>
              <a:rPr lang="en-US" b="0" i="0" dirty="0">
                <a:solidFill>
                  <a:srgbClr val="0B0318"/>
                </a:solidFill>
                <a:effectLst/>
                <a:latin typeface="Times New Roman" panose="02020603050405020304" pitchFamily="18" charset="0"/>
                <a:cs typeface="Times New Roman" panose="02020603050405020304" pitchFamily="18" charset="0"/>
              </a:rPr>
              <a:t> is a line or block of text that SAS ignores during the execution of a program. </a:t>
            </a:r>
            <a:endParaRPr lang="en-US" dirty="0">
              <a:solidFill>
                <a:srgbClr val="0B0318"/>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0B0318"/>
                </a:solidFill>
                <a:effectLst/>
                <a:latin typeface="Times New Roman" panose="02020603050405020304" pitchFamily="18" charset="0"/>
                <a:cs typeface="Times New Roman" panose="02020603050405020304" pitchFamily="18" charset="0"/>
              </a:rPr>
              <a:t>A well-commented program helps you </a:t>
            </a:r>
            <a:r>
              <a:rPr lang="en-US" u="sng" dirty="0">
                <a:solidFill>
                  <a:srgbClr val="0070C0"/>
                </a:solidFill>
                <a:latin typeface="Times New Roman" panose="02020603050405020304" pitchFamily="18" charset="0"/>
                <a:cs typeface="Times New Roman" panose="02020603050405020304" pitchFamily="18" charset="0"/>
              </a:rPr>
              <a:t>to remember what your thought process was when you first created the program, and helps other users read what your program is doing</a:t>
            </a:r>
            <a:r>
              <a:rPr lang="en-US" b="0" i="0" dirty="0">
                <a:solidFill>
                  <a:srgbClr val="0B0318"/>
                </a:solidFill>
                <a:effectLst/>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b="0" i="0" dirty="0">
                <a:solidFill>
                  <a:srgbClr val="0B0318"/>
                </a:solidFill>
                <a:effectLst/>
                <a:latin typeface="Times New Roman" panose="02020603050405020304" pitchFamily="18" charset="0"/>
                <a:cs typeface="Times New Roman" panose="02020603050405020304" pitchFamily="18" charset="0"/>
              </a:rPr>
              <a:t>There are two ways to "comment out" a line of text or code in a SAS program:</a:t>
            </a:r>
          </a:p>
          <a:p>
            <a:pPr lvl="1" algn="just">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Add </a:t>
            </a:r>
            <a:r>
              <a:rPr lang="en-US" u="sng" dirty="0">
                <a:solidFill>
                  <a:srgbClr val="0070C0"/>
                </a:solidFill>
                <a:latin typeface="Times New Roman" panose="02020603050405020304" pitchFamily="18" charset="0"/>
                <a:cs typeface="Times New Roman" panose="02020603050405020304" pitchFamily="18" charset="0"/>
              </a:rPr>
              <a:t>an asterisk at the beginning of the line and add a semicolon at the end of the text being commented out.</a:t>
            </a:r>
            <a:r>
              <a:rPr lang="en-US" b="0" i="0" dirty="0">
                <a:solidFill>
                  <a:srgbClr val="222222"/>
                </a:solidFill>
                <a:effectLst/>
                <a:latin typeface="Times New Roman" panose="02020603050405020304" pitchFamily="18" charset="0"/>
                <a:cs typeface="Times New Roman" panose="02020603050405020304" pitchFamily="18" charset="0"/>
              </a:rPr>
              <a:t> All text between the asterisk and the semicolon will be commented out.</a:t>
            </a:r>
          </a:p>
          <a:p>
            <a:pPr lvl="1" algn="just">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Add a </a:t>
            </a:r>
            <a:r>
              <a:rPr lang="en-US" u="sng" dirty="0">
                <a:solidFill>
                  <a:srgbClr val="0070C0"/>
                </a:solidFill>
                <a:latin typeface="Times New Roman" panose="02020603050405020304" pitchFamily="18" charset="0"/>
                <a:cs typeface="Times New Roman" panose="02020603050405020304" pitchFamily="18" charset="0"/>
              </a:rPr>
              <a:t>forward slash and an asterisk at the beginning </a:t>
            </a:r>
            <a:r>
              <a:rPr lang="en-US" b="0" i="0" dirty="0">
                <a:solidFill>
                  <a:srgbClr val="222222"/>
                </a:solidFill>
                <a:effectLst/>
                <a:latin typeface="Times New Roman" panose="02020603050405020304" pitchFamily="18" charset="0"/>
                <a:cs typeface="Times New Roman" panose="02020603050405020304" pitchFamily="18" charset="0"/>
              </a:rPr>
              <a:t>of the comment, and place an </a:t>
            </a:r>
            <a:r>
              <a:rPr lang="en-US" u="sng" dirty="0">
                <a:solidFill>
                  <a:srgbClr val="0070C0"/>
                </a:solidFill>
                <a:latin typeface="Times New Roman" panose="02020603050405020304" pitchFamily="18" charset="0"/>
                <a:cs typeface="Times New Roman" panose="02020603050405020304" pitchFamily="18" charset="0"/>
              </a:rPr>
              <a:t>asterisk and a forward slash at the end of </a:t>
            </a:r>
            <a:r>
              <a:rPr lang="en-US" b="0" i="0" dirty="0">
                <a:solidFill>
                  <a:srgbClr val="222222"/>
                </a:solidFill>
                <a:effectLst/>
                <a:latin typeface="Times New Roman" panose="02020603050405020304" pitchFamily="18" charset="0"/>
                <a:cs typeface="Times New Roman" panose="02020603050405020304" pitchFamily="18" charset="0"/>
              </a:rPr>
              <a:t>the line.</a:t>
            </a:r>
          </a:p>
          <a:p>
            <a:pPr algn="just"/>
            <a:endParaRPr lang="en-US" dirty="0">
              <a:solidFill>
                <a:srgbClr val="0B0318"/>
              </a:solidFill>
              <a:latin typeface="Times New Roman" panose="02020603050405020304" pitchFamily="18" charset="0"/>
              <a:cs typeface="Times New Roman" panose="02020603050405020304" pitchFamily="18" charset="0"/>
            </a:endParaRPr>
          </a:p>
          <a:p>
            <a:pPr algn="just"/>
            <a:r>
              <a:rPr lang="en-US" b="0" i="0" dirty="0">
                <a:solidFill>
                  <a:srgbClr val="0B0318"/>
                </a:solidFill>
                <a:effectLst/>
                <a:latin typeface="Times New Roman" panose="02020603050405020304" pitchFamily="18" charset="0"/>
                <a:cs typeface="Times New Roman" panose="02020603050405020304" pitchFamily="18" charset="0"/>
              </a:rPr>
              <a:t>An example SAS program containing comments might look like this:</a:t>
            </a:r>
          </a:p>
        </p:txBody>
      </p:sp>
      <p:sp>
        <p:nvSpPr>
          <p:cNvPr id="6" name="Rectangle 1">
            <a:extLst>
              <a:ext uri="{FF2B5EF4-FFF2-40B4-BE49-F238E27FC236}">
                <a16:creationId xmlns:a16="http://schemas.microsoft.com/office/drawing/2014/main" id="{B894B0E7-3A9E-48B9-1C39-CFB60C4B7CEA}"/>
              </a:ext>
            </a:extLst>
          </p:cNvPr>
          <p:cNvSpPr>
            <a:spLocks noChangeArrowheads="1"/>
          </p:cNvSpPr>
          <p:nvPr/>
        </p:nvSpPr>
        <p:spPr bwMode="auto">
          <a:xfrm>
            <a:off x="190500" y="4557088"/>
            <a:ext cx="8763000" cy="193899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rPr>
              <a:t>* Check the variables in the most recently used dataset using the CONTENTS procedure;</a:t>
            </a:r>
            <a:r>
              <a:rPr kumimoji="0" lang="en-US" altLang="en-US"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PROC CONTENTS;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RUN;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rPr>
              <a:t>/* Print the contents of the most recently used dataset using the PRINT procedure.*/</a:t>
            </a:r>
            <a:r>
              <a:rPr kumimoji="0" lang="en-US" altLang="en-US"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PROC PRINT;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RUN;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75636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494EED-10C9-DE49-B0FD-D0B334985FFC}"/>
              </a:ext>
            </a:extLst>
          </p:cNvPr>
          <p:cNvSpPr txBox="1"/>
          <p:nvPr/>
        </p:nvSpPr>
        <p:spPr>
          <a:xfrm>
            <a:off x="2514600" y="152400"/>
            <a:ext cx="4572000" cy="369332"/>
          </a:xfrm>
          <a:prstGeom prst="rect">
            <a:avLst/>
          </a:prstGeom>
          <a:noFill/>
        </p:spPr>
        <p:txBody>
          <a:bodyPr wrap="square">
            <a:spAutoFit/>
          </a:bodyPr>
          <a:lstStyle/>
          <a:p>
            <a:pPr algn="l"/>
            <a:r>
              <a:rPr lang="en-US" b="1" i="0" dirty="0">
                <a:effectLst/>
                <a:latin typeface="Times New Roman" panose="02020603050405020304" pitchFamily="18" charset="0"/>
                <a:cs typeface="Times New Roman" panose="02020603050405020304" pitchFamily="18" charset="0"/>
              </a:rPr>
              <a:t>The Data Step vs. The Proc Step</a:t>
            </a:r>
          </a:p>
        </p:txBody>
      </p:sp>
      <p:sp>
        <p:nvSpPr>
          <p:cNvPr id="4" name="Rectangle 1">
            <a:extLst>
              <a:ext uri="{FF2B5EF4-FFF2-40B4-BE49-F238E27FC236}">
                <a16:creationId xmlns:a16="http://schemas.microsoft.com/office/drawing/2014/main" id="{E77E9F56-5380-968C-CFEA-A8D87FB7D93C}"/>
              </a:ext>
            </a:extLst>
          </p:cNvPr>
          <p:cNvSpPr>
            <a:spLocks noChangeArrowheads="1"/>
          </p:cNvSpPr>
          <p:nvPr/>
        </p:nvSpPr>
        <p:spPr bwMode="auto">
          <a:xfrm>
            <a:off x="304800" y="1126250"/>
            <a:ext cx="8686800" cy="304698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B0318"/>
                </a:solidFill>
                <a:effectLst/>
                <a:latin typeface="Times New Roman" panose="02020603050405020304" pitchFamily="18" charset="0"/>
                <a:cs typeface="Times New Roman" panose="02020603050405020304" pitchFamily="18" charset="0"/>
              </a:rPr>
              <a:t>A typical SAS program is organized into blocks of code, called </a:t>
            </a:r>
            <a:r>
              <a:rPr lang="en-US" altLang="en-US" u="sng" dirty="0">
                <a:solidFill>
                  <a:srgbClr val="0070C0"/>
                </a:solidFill>
                <a:latin typeface="Times New Roman" panose="02020603050405020304" pitchFamily="18" charset="0"/>
                <a:cs typeface="Times New Roman" panose="02020603050405020304" pitchFamily="18" charset="0"/>
              </a:rPr>
              <a:t>steps</a:t>
            </a:r>
            <a:r>
              <a:rPr kumimoji="0" lang="en-US" altLang="en-US" b="0" i="0" u="none" strike="noStrike" cap="none" normalizeH="0" baseline="0" dirty="0">
                <a:ln>
                  <a:noFill/>
                </a:ln>
                <a:solidFill>
                  <a:srgbClr val="0B0318"/>
                </a:solidFill>
                <a:effectLst/>
                <a:latin typeface="Times New Roman" panose="02020603050405020304" pitchFamily="18" charset="0"/>
                <a:cs typeface="Times New Roman" panose="02020603050405020304" pitchFamily="18" charset="0"/>
              </a:rPr>
              <a:t>.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B0318"/>
                </a:solidFill>
                <a:effectLst/>
                <a:latin typeface="Times New Roman" panose="02020603050405020304" pitchFamily="18" charset="0"/>
                <a:cs typeface="Times New Roman" panose="02020603050405020304" pitchFamily="18" charset="0"/>
              </a:rPr>
              <a:t>Specifically, the </a:t>
            </a:r>
            <a:r>
              <a:rPr lang="en-US" altLang="en-US" u="sng" dirty="0">
                <a:solidFill>
                  <a:srgbClr val="0070C0"/>
                </a:solidFill>
                <a:latin typeface="Times New Roman" panose="02020603050405020304" pitchFamily="18" charset="0"/>
                <a:cs typeface="Times New Roman" panose="02020603050405020304" pitchFamily="18" charset="0"/>
              </a:rPr>
              <a:t>data step is where data creation and manipulation takes place</a:t>
            </a:r>
            <a:r>
              <a:rPr kumimoji="0" lang="en-US" altLang="en-US" b="0" i="0" u="none" strike="noStrike" cap="none" normalizeH="0" baseline="0" dirty="0">
                <a:ln>
                  <a:noFill/>
                </a:ln>
                <a:solidFill>
                  <a:srgbClr val="0B0318"/>
                </a:solidFill>
                <a:effectLst/>
                <a:latin typeface="Times New Roman" panose="02020603050405020304" pitchFamily="18" charset="0"/>
                <a:cs typeface="Times New Roman" panose="02020603050405020304" pitchFamily="18" charset="0"/>
              </a:rPr>
              <a:t>, and the </a:t>
            </a:r>
            <a:r>
              <a:rPr lang="en-US" altLang="en-US" u="sng" dirty="0">
                <a:solidFill>
                  <a:srgbClr val="0070C0"/>
                </a:solidFill>
                <a:latin typeface="Times New Roman" panose="02020603050405020304" pitchFamily="18" charset="0"/>
                <a:cs typeface="Times New Roman" panose="02020603050405020304" pitchFamily="18" charset="0"/>
              </a:rPr>
              <a:t>proc (or procedure) step is where statistical analysis takes place</a:t>
            </a:r>
            <a:r>
              <a:rPr kumimoji="0" lang="en-US" altLang="en-US" b="0" i="0" u="none" strike="noStrike" cap="none" normalizeH="0" baseline="0" dirty="0">
                <a:ln>
                  <a:noFill/>
                </a:ln>
                <a:solidFill>
                  <a:srgbClr val="0B0318"/>
                </a:solidFill>
                <a:effectLst/>
                <a:latin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B0318"/>
                </a:solidFill>
                <a:effectLst/>
                <a:latin typeface="Times New Roman" panose="02020603050405020304" pitchFamily="18" charset="0"/>
                <a:cs typeface="Times New Roman" panose="02020603050405020304" pitchFamily="18" charset="0"/>
              </a:rPr>
              <a:t>Some statements occur outside of the data step or proc steps; these are called </a:t>
            </a:r>
            <a:r>
              <a:rPr lang="en-US" altLang="en-US" i="1" u="sng" dirty="0">
                <a:solidFill>
                  <a:srgbClr val="0070C0"/>
                </a:solidFill>
                <a:latin typeface="Times New Roman" panose="02020603050405020304" pitchFamily="18" charset="0"/>
                <a:cs typeface="Times New Roman" panose="02020603050405020304" pitchFamily="18" charset="0"/>
              </a:rPr>
              <a:t>global statements</a:t>
            </a:r>
            <a:r>
              <a:rPr kumimoji="0" lang="en-US" altLang="en-US" b="0" i="0" u="none" strike="noStrike" cap="none" normalizeH="0" baseline="0" dirty="0">
                <a:ln>
                  <a:noFill/>
                </a:ln>
                <a:solidFill>
                  <a:srgbClr val="0B0318"/>
                </a:solidFill>
                <a:effectLst/>
                <a:latin typeface="Times New Roman" panose="02020603050405020304" pitchFamily="18" charset="0"/>
                <a:cs typeface="Times New Roman" panose="02020603050405020304" pitchFamily="18" charset="0"/>
              </a:rPr>
              <a:t>. When global statements are executed, their effects are held until the end of the SAS session. </a:t>
            </a:r>
          </a:p>
          <a:p>
            <a:pPr marL="742950" lvl="1" indent="-285750" algn="just">
              <a:buFont typeface="Arial" panose="020B0604020202020204" pitchFamily="34" charset="0"/>
              <a:buChar char="•"/>
            </a:pPr>
            <a:r>
              <a:rPr kumimoji="0" lang="en-US" altLang="en-US" b="0" i="0" u="none" strike="noStrike" cap="none" normalizeH="0" baseline="0" dirty="0">
                <a:ln>
                  <a:noFill/>
                </a:ln>
                <a:solidFill>
                  <a:srgbClr val="0B0318"/>
                </a:solidFill>
                <a:effectLst/>
                <a:latin typeface="Times New Roman" panose="02020603050405020304" pitchFamily="18" charset="0"/>
                <a:cs typeface="Times New Roman" panose="02020603050405020304" pitchFamily="18" charset="0"/>
              </a:rPr>
              <a:t>One example is the </a:t>
            </a:r>
            <a:r>
              <a:rPr kumimoji="0" lang="en-US" altLang="en-US"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OPTIONS</a:t>
            </a:r>
            <a:r>
              <a:rPr kumimoji="0" lang="en-US" altLang="en-US" b="0" i="0" u="none" strike="noStrike" cap="none" normalizeH="0" baseline="0" dirty="0">
                <a:ln>
                  <a:noFill/>
                </a:ln>
                <a:solidFill>
                  <a:srgbClr val="0B0318"/>
                </a:solidFill>
                <a:effectLst/>
                <a:latin typeface="Times New Roman" panose="02020603050405020304" pitchFamily="18" charset="0"/>
                <a:cs typeface="Times New Roman" panose="02020603050405020304" pitchFamily="18" charset="0"/>
              </a:rPr>
              <a:t> statement, which allows the user to customize the headings that print when output is generated (among other things). </a:t>
            </a:r>
          </a:p>
          <a:p>
            <a:pPr marL="742950" lvl="1" indent="-285750" algn="just">
              <a:buFont typeface="Arial" panose="020B0604020202020204" pitchFamily="34" charset="0"/>
              <a:buChar char="•"/>
            </a:pPr>
            <a:r>
              <a:rPr kumimoji="0" lang="en-US" altLang="en-US" b="0" i="0" u="none" strike="noStrike" cap="none" normalizeH="0" baseline="0" dirty="0">
                <a:ln>
                  <a:noFill/>
                </a:ln>
                <a:solidFill>
                  <a:srgbClr val="0B0318"/>
                </a:solidFill>
                <a:effectLst/>
                <a:latin typeface="Times New Roman" panose="02020603050405020304" pitchFamily="18" charset="0"/>
                <a:cs typeface="Times New Roman" panose="02020603050405020304" pitchFamily="18" charset="0"/>
              </a:rPr>
              <a:t>Another example is the </a:t>
            </a:r>
            <a:r>
              <a:rPr kumimoji="0" lang="en-US" altLang="en-US"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LIBNAME</a:t>
            </a:r>
            <a:r>
              <a:rPr kumimoji="0" lang="en-US" altLang="en-US" b="0" i="0" u="none" strike="noStrike" cap="none" normalizeH="0" baseline="0" dirty="0">
                <a:ln>
                  <a:noFill/>
                </a:ln>
                <a:solidFill>
                  <a:srgbClr val="0B0318"/>
                </a:solidFill>
                <a:effectLst/>
                <a:latin typeface="Times New Roman" panose="02020603050405020304" pitchFamily="18" charset="0"/>
                <a:cs typeface="Times New Roman" panose="02020603050405020304" pitchFamily="18" charset="0"/>
              </a:rPr>
              <a:t> statement, which defines a SAS library.</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B0318"/>
                </a:solidFill>
                <a:effectLst/>
                <a:latin typeface="Times New Roman" panose="02020603050405020304" pitchFamily="18" charset="0"/>
                <a:cs typeface="Times New Roman" panose="02020603050405020304" pitchFamily="18" charset="0"/>
              </a:rPr>
              <a:t>Every data step begins with the word </a:t>
            </a:r>
            <a:r>
              <a:rPr kumimoji="0" lang="en-US" altLang="en-US"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DATA</a:t>
            </a:r>
            <a:r>
              <a:rPr kumimoji="0" lang="en-US" altLang="en-US" b="0" i="0" u="none" strike="noStrike" cap="none" normalizeH="0" baseline="0" dirty="0">
                <a:ln>
                  <a:noFill/>
                </a:ln>
                <a:solidFill>
                  <a:srgbClr val="0B0318"/>
                </a:solidFill>
                <a:effectLst/>
                <a:latin typeface="Times New Roman" panose="02020603050405020304" pitchFamily="18" charset="0"/>
                <a:cs typeface="Times New Roman" panose="02020603050405020304" pitchFamily="18" charset="0"/>
              </a:rPr>
              <a:t> and every proc step begins with the word </a:t>
            </a:r>
            <a:r>
              <a:rPr kumimoji="0" lang="en-US" altLang="en-US"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PROC</a:t>
            </a:r>
            <a:r>
              <a:rPr kumimoji="0" lang="en-US" altLang="en-US" b="0" i="0" u="none" strike="noStrike" cap="none" normalizeH="0" baseline="0" dirty="0">
                <a:ln>
                  <a:noFill/>
                </a:ln>
                <a:solidFill>
                  <a:srgbClr val="0B0318"/>
                </a:solidFill>
                <a:effectLst/>
                <a:latin typeface="Times New Roman" panose="02020603050405020304" pitchFamily="18" charset="0"/>
                <a:cs typeface="Times New Roman" panose="02020603050405020304" pitchFamily="18" charset="0"/>
              </a:rPr>
              <a:t>. </a:t>
            </a:r>
          </a:p>
        </p:txBody>
      </p:sp>
      <p:pic>
        <p:nvPicPr>
          <p:cNvPr id="8195" name="Picture 3">
            <a:extLst>
              <a:ext uri="{FF2B5EF4-FFF2-40B4-BE49-F238E27FC236}">
                <a16:creationId xmlns:a16="http://schemas.microsoft.com/office/drawing/2014/main" id="{DCFCB53A-F577-686E-1135-66817DEA8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495800"/>
            <a:ext cx="62865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994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F74B01-E595-84C8-B221-883915634D69}"/>
              </a:ext>
            </a:extLst>
          </p:cNvPr>
          <p:cNvSpPr txBox="1"/>
          <p:nvPr/>
        </p:nvSpPr>
        <p:spPr>
          <a:xfrm>
            <a:off x="762000" y="135404"/>
            <a:ext cx="7620000" cy="646331"/>
          </a:xfrm>
          <a:prstGeom prst="rect">
            <a:avLst/>
          </a:prstGeom>
          <a:noFill/>
        </p:spPr>
        <p:txBody>
          <a:bodyPr wrap="square">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B0318"/>
                </a:solidFill>
                <a:effectLst/>
                <a:latin typeface="Times New Roman" panose="02020603050405020304" pitchFamily="18" charset="0"/>
                <a:cs typeface="Times New Roman" panose="02020603050405020304" pitchFamily="18" charset="0"/>
              </a:rPr>
              <a:t>For the most part, all data and proc steps should end with a </a:t>
            </a:r>
            <a:r>
              <a:rPr kumimoji="0" lang="en-US" altLang="en-US"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RUN</a:t>
            </a:r>
            <a:r>
              <a:rPr kumimoji="0" lang="en-US" altLang="en-US" b="0" i="0" u="none" strike="noStrike" cap="none" normalizeH="0" baseline="0" dirty="0">
                <a:ln>
                  <a:noFill/>
                </a:ln>
                <a:solidFill>
                  <a:srgbClr val="0B0318"/>
                </a:solidFill>
                <a:effectLst/>
                <a:latin typeface="Times New Roman" panose="02020603050405020304" pitchFamily="18" charset="0"/>
                <a:cs typeface="Times New Roman" panose="02020603050405020304" pitchFamily="18" charset="0"/>
              </a:rPr>
              <a:t> statement.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B0318"/>
                </a:solidFill>
                <a:effectLst/>
                <a:latin typeface="Times New Roman" panose="02020603050405020304" pitchFamily="18" charset="0"/>
                <a:cs typeface="Times New Roman" panose="02020603050405020304" pitchFamily="18" charset="0"/>
              </a:rPr>
              <a:t>The </a:t>
            </a:r>
            <a:r>
              <a:rPr kumimoji="0" lang="en-US" altLang="en-US"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RUN</a:t>
            </a:r>
            <a:r>
              <a:rPr kumimoji="0" lang="en-US" altLang="en-US" b="0" i="0" u="none" strike="noStrike" cap="none" normalizeH="0" baseline="0" dirty="0">
                <a:ln>
                  <a:noFill/>
                </a:ln>
                <a:solidFill>
                  <a:srgbClr val="0B0318"/>
                </a:solidFill>
                <a:effectLst/>
                <a:latin typeface="Times New Roman" panose="02020603050405020304" pitchFamily="18" charset="0"/>
                <a:cs typeface="Times New Roman" panose="02020603050405020304" pitchFamily="18" charset="0"/>
              </a:rPr>
              <a:t> statement tells SAS to execute the preceding block.</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786C9BBC-7877-786F-FC14-DC407381A2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76200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3">
            <a:extLst>
              <a:ext uri="{FF2B5EF4-FFF2-40B4-BE49-F238E27FC236}">
                <a16:creationId xmlns:a16="http://schemas.microsoft.com/office/drawing/2014/main" id="{864FE5E0-E30F-1012-C130-7A7BF29D7FC2}"/>
              </a:ext>
            </a:extLst>
          </p:cNvPr>
          <p:cNvSpPr txBox="1">
            <a:spLocks noChangeArrowheads="1"/>
          </p:cNvSpPr>
          <p:nvPr/>
        </p:nvSpPr>
        <p:spPr bwMode="auto">
          <a:xfrm>
            <a:off x="838200" y="914400"/>
            <a:ext cx="7456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rgbClr val="FF0000"/>
                </a:solidFill>
              </a:rPr>
              <a:t>Run Button: Executes all SAS statements in Program editor</a:t>
            </a:r>
          </a:p>
        </p:txBody>
      </p:sp>
      <p:sp>
        <p:nvSpPr>
          <p:cNvPr id="6" name="Line 4">
            <a:extLst>
              <a:ext uri="{FF2B5EF4-FFF2-40B4-BE49-F238E27FC236}">
                <a16:creationId xmlns:a16="http://schemas.microsoft.com/office/drawing/2014/main" id="{6A6DC47D-44F3-FD14-4C10-5FAE17D00602}"/>
              </a:ext>
            </a:extLst>
          </p:cNvPr>
          <p:cNvSpPr>
            <a:spLocks noChangeShapeType="1"/>
          </p:cNvSpPr>
          <p:nvPr/>
        </p:nvSpPr>
        <p:spPr bwMode="auto">
          <a:xfrm flipH="1">
            <a:off x="3886200" y="1295400"/>
            <a:ext cx="685800" cy="8382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694015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44DCC8-31B6-6B09-72BB-278630E6B444}"/>
              </a:ext>
            </a:extLst>
          </p:cNvPr>
          <p:cNvSpPr txBox="1"/>
          <p:nvPr/>
        </p:nvSpPr>
        <p:spPr>
          <a:xfrm>
            <a:off x="152400" y="914400"/>
            <a:ext cx="8610600" cy="4154984"/>
          </a:xfrm>
          <a:prstGeom prst="rect">
            <a:avLst/>
          </a:prstGeom>
          <a:noFill/>
        </p:spPr>
        <p:txBody>
          <a:bodyPr wrap="square">
            <a:spAutoFit/>
          </a:bodyPr>
          <a:lstStyle/>
          <a:p>
            <a:pPr marL="285750" indent="-285750" algn="just">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There are two main components to most SAS programs</a:t>
            </a:r>
          </a:p>
          <a:p>
            <a:pPr marL="742950" lvl="1" indent="-285750" algn="just">
              <a:buFont typeface="Arial" panose="020B0604020202020204" pitchFamily="34" charset="0"/>
              <a:buChar char="•"/>
            </a:pPr>
            <a:r>
              <a:rPr lang="en-US" sz="2400" b="0" i="0" u="none" strike="noStrike" baseline="0" dirty="0">
                <a:solidFill>
                  <a:srgbClr val="0070C0"/>
                </a:solidFill>
                <a:latin typeface="Times New Roman" panose="02020603050405020304" pitchFamily="18" charset="0"/>
                <a:cs typeface="Times New Roman" panose="02020603050405020304" pitchFamily="18" charset="0"/>
              </a:rPr>
              <a:t>the data step(s) and the procedure step(s).</a:t>
            </a:r>
          </a:p>
          <a:p>
            <a:pPr marL="285750" indent="-285750" algn="just">
              <a:buFont typeface="Arial" panose="020B0604020202020204" pitchFamily="34" charset="0"/>
              <a:buChar char="•"/>
            </a:pPr>
            <a:r>
              <a:rPr lang="en-US" sz="2400" dirty="0">
                <a:solidFill>
                  <a:srgbClr val="0070C0"/>
                </a:solidFill>
                <a:latin typeface="Times New Roman" panose="02020603050405020304" pitchFamily="18" charset="0"/>
                <a:cs typeface="Times New Roman" panose="02020603050405020304" pitchFamily="18" charset="0"/>
              </a:rPr>
              <a:t>The data step </a:t>
            </a:r>
            <a:r>
              <a:rPr lang="en-US" sz="2400" b="0" i="0" u="none" strike="noStrike" baseline="0" dirty="0">
                <a:latin typeface="Times New Roman" panose="02020603050405020304" pitchFamily="18" charset="0"/>
                <a:cs typeface="Times New Roman" panose="02020603050405020304" pitchFamily="18" charset="0"/>
              </a:rPr>
              <a:t>reads data from external sources, manipulates and combines it with other data set and prints reports. The data step is used to prepare your data for use by one of the procedures (often called “procs”).</a:t>
            </a:r>
          </a:p>
          <a:p>
            <a:pPr marL="285750" indent="-285750" algn="just">
              <a:buFont typeface="Arial" panose="020B0604020202020204" pitchFamily="34" charset="0"/>
              <a:buChar char="•"/>
            </a:pPr>
            <a:r>
              <a:rPr lang="en-US" sz="2400" dirty="0">
                <a:solidFill>
                  <a:srgbClr val="0070C0"/>
                </a:solidFill>
                <a:latin typeface="Times New Roman" panose="02020603050405020304" pitchFamily="18" charset="0"/>
                <a:cs typeface="Times New Roman" panose="02020603050405020304" pitchFamily="18" charset="0"/>
              </a:rPr>
              <a:t>The procedure steps </a:t>
            </a:r>
            <a:r>
              <a:rPr lang="en-US" sz="2400" b="0" i="0" u="none" strike="noStrike" baseline="0" dirty="0">
                <a:latin typeface="Times New Roman" panose="02020603050405020304" pitchFamily="18" charset="0"/>
                <a:cs typeface="Times New Roman" panose="02020603050405020304" pitchFamily="18" charset="0"/>
              </a:rPr>
              <a:t>perform analysis on the data, and produce (often huge amounts of) output.</a:t>
            </a:r>
          </a:p>
          <a:p>
            <a:pPr marL="285750" indent="-285750" algn="just">
              <a:buFont typeface="Arial" panose="020B0604020202020204" pitchFamily="34" charset="0"/>
              <a:buChar char="•"/>
            </a:pPr>
            <a:r>
              <a:rPr lang="en-US" sz="2400" b="0" i="1" u="none" strike="noStrike" baseline="0" dirty="0">
                <a:latin typeface="Times New Roman" panose="02020603050405020304" pitchFamily="18" charset="0"/>
                <a:cs typeface="Times New Roman" panose="02020603050405020304" pitchFamily="18" charset="0"/>
              </a:rPr>
              <a:t>The most effective strategy for learning SAS is to </a:t>
            </a:r>
            <a:r>
              <a:rPr lang="en-US" sz="2400" i="1" u="sng" dirty="0">
                <a:solidFill>
                  <a:srgbClr val="0070C0"/>
                </a:solidFill>
                <a:latin typeface="Times New Roman" panose="02020603050405020304" pitchFamily="18" charset="0"/>
                <a:cs typeface="Times New Roman" panose="02020603050405020304" pitchFamily="18" charset="0"/>
              </a:rPr>
              <a:t>concentrate on the details of the data step, and learn the details of each procedure as you have a need for them.</a:t>
            </a:r>
          </a:p>
        </p:txBody>
      </p:sp>
      <p:sp>
        <p:nvSpPr>
          <p:cNvPr id="5" name="TextBox 4">
            <a:extLst>
              <a:ext uri="{FF2B5EF4-FFF2-40B4-BE49-F238E27FC236}">
                <a16:creationId xmlns:a16="http://schemas.microsoft.com/office/drawing/2014/main" id="{4D966E82-001B-E85C-59DD-1B2853A6CBFA}"/>
              </a:ext>
            </a:extLst>
          </p:cNvPr>
          <p:cNvSpPr txBox="1"/>
          <p:nvPr/>
        </p:nvSpPr>
        <p:spPr>
          <a:xfrm>
            <a:off x="1371600" y="152400"/>
            <a:ext cx="5791200" cy="523220"/>
          </a:xfrm>
          <a:prstGeom prst="rect">
            <a:avLst/>
          </a:prstGeom>
          <a:noFill/>
        </p:spPr>
        <p:txBody>
          <a:bodyPr wrap="square">
            <a:spAutoFit/>
          </a:bodyPr>
          <a:lstStyle/>
          <a:p>
            <a:r>
              <a:rPr lang="en-US" sz="2800" b="1" i="0" u="none" strike="noStrike" baseline="0" dirty="0">
                <a:latin typeface="Times New Roman" panose="02020603050405020304" pitchFamily="18" charset="0"/>
                <a:cs typeface="Times New Roman" panose="02020603050405020304" pitchFamily="18" charset="0"/>
              </a:rPr>
              <a:t>Basic Structure of SAS (summary)</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725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8462E5-1DF6-3749-B391-8D82EB58DDAF}"/>
              </a:ext>
            </a:extLst>
          </p:cNvPr>
          <p:cNvSpPr txBox="1"/>
          <p:nvPr/>
        </p:nvSpPr>
        <p:spPr>
          <a:xfrm>
            <a:off x="1981200" y="152400"/>
            <a:ext cx="4572000" cy="584775"/>
          </a:xfrm>
          <a:prstGeom prst="rect">
            <a:avLst/>
          </a:prstGeom>
          <a:noFill/>
        </p:spPr>
        <p:txBody>
          <a:bodyPr wrap="square">
            <a:spAutoFit/>
          </a:bodyPr>
          <a:lstStyle/>
          <a:p>
            <a:pPr algn="l"/>
            <a:r>
              <a:rPr lang="en-US" sz="3200" b="1" dirty="0">
                <a:latin typeface="Times New Roman" panose="02020603050405020304" pitchFamily="18" charset="0"/>
                <a:cs typeface="Times New Roman" panose="02020603050405020304" pitchFamily="18" charset="0"/>
              </a:rPr>
              <a:t>Running a Program</a:t>
            </a:r>
          </a:p>
        </p:txBody>
      </p:sp>
      <p:sp>
        <p:nvSpPr>
          <p:cNvPr id="4" name="Rectangle 1">
            <a:extLst>
              <a:ext uri="{FF2B5EF4-FFF2-40B4-BE49-F238E27FC236}">
                <a16:creationId xmlns:a16="http://schemas.microsoft.com/office/drawing/2014/main" id="{8E4B722E-8A80-EDAF-C2D5-AB047FABCB50}"/>
              </a:ext>
            </a:extLst>
          </p:cNvPr>
          <p:cNvSpPr>
            <a:spLocks noChangeArrowheads="1"/>
          </p:cNvSpPr>
          <p:nvPr/>
        </p:nvSpPr>
        <p:spPr bwMode="auto">
          <a:xfrm>
            <a:off x="381000" y="1002268"/>
            <a:ext cx="8229600" cy="3323987"/>
          </a:xfrm>
          <a:prstGeom prst="rect">
            <a:avLst/>
          </a:prstGeom>
          <a:solidFill>
            <a:srgbClr val="EDED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0B0318"/>
                </a:solidFill>
                <a:latin typeface="Times New Roman" panose="02020603050405020304" pitchFamily="18" charset="0"/>
                <a:cs typeface="Times New Roman" panose="02020603050405020304" pitchFamily="18" charset="0"/>
              </a:rPr>
              <a:t>After a program is written, click on the </a:t>
            </a:r>
            <a:r>
              <a:rPr lang="en-US" altLang="en-US" sz="2400" u="sng" dirty="0">
                <a:solidFill>
                  <a:srgbClr val="0070C0"/>
                </a:solidFill>
                <a:latin typeface="Times New Roman" panose="02020603050405020304" pitchFamily="18" charset="0"/>
                <a:cs typeface="Times New Roman" panose="02020603050405020304" pitchFamily="18" charset="0"/>
              </a:rPr>
              <a:t>running man icon in the toolbar </a:t>
            </a:r>
            <a:r>
              <a:rPr lang="en-US" altLang="en-US" sz="2400" dirty="0">
                <a:solidFill>
                  <a:srgbClr val="0B0318"/>
                </a:solidFill>
                <a:latin typeface="Times New Roman" panose="02020603050405020304" pitchFamily="18" charset="0"/>
                <a:cs typeface="Times New Roman" panose="02020603050405020304" pitchFamily="18" charset="0"/>
              </a:rPr>
              <a:t>to execute your program.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dirty="0">
              <a:solidFill>
                <a:srgbClr val="0B0318"/>
              </a:solidFill>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0B0318"/>
                </a:solidFill>
                <a:latin typeface="Times New Roman" panose="02020603050405020304" pitchFamily="18" charset="0"/>
                <a:cs typeface="Times New Roman" panose="02020603050405020304" pitchFamily="18" charset="0"/>
              </a:rPr>
              <a:t>If you wish to only run a specific portion of your program, you can </a:t>
            </a:r>
            <a:r>
              <a:rPr lang="en-US" altLang="en-US" sz="2400" u="sng" dirty="0">
                <a:solidFill>
                  <a:srgbClr val="0070C0"/>
                </a:solidFill>
                <a:latin typeface="Times New Roman" panose="02020603050405020304" pitchFamily="18" charset="0"/>
                <a:cs typeface="Times New Roman" panose="02020603050405020304" pitchFamily="18" charset="0"/>
              </a:rPr>
              <a:t>highlight the relevant lines of code and then click on the running man.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u="sng" dirty="0">
              <a:solidFill>
                <a:srgbClr val="0070C0"/>
              </a:solidFill>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0B0318"/>
                </a:solidFill>
                <a:latin typeface="Times New Roman" panose="02020603050405020304" pitchFamily="18" charset="0"/>
                <a:cs typeface="Times New Roman" panose="02020603050405020304" pitchFamily="18" charset="0"/>
              </a:rPr>
              <a:t>Tip: </a:t>
            </a:r>
            <a:r>
              <a:rPr lang="en-US" sz="2400" dirty="0">
                <a:solidFill>
                  <a:srgbClr val="0B0318"/>
                </a:solidFill>
                <a:latin typeface="Times New Roman" panose="02020603050405020304" pitchFamily="18" charset="0"/>
                <a:cs typeface="Times New Roman" panose="02020603050405020304" pitchFamily="18" charset="0"/>
              </a:rPr>
              <a:t>It is a good idea to always </a:t>
            </a:r>
            <a:r>
              <a:rPr lang="en-US" sz="2400" u="sng" dirty="0">
                <a:solidFill>
                  <a:srgbClr val="0070C0"/>
                </a:solidFill>
                <a:latin typeface="Times New Roman" panose="02020603050405020304" pitchFamily="18" charset="0"/>
                <a:cs typeface="Times New Roman" panose="02020603050405020304" pitchFamily="18" charset="0"/>
              </a:rPr>
              <a:t>check your Log after you run a program to look for warnings or errors.</a:t>
            </a:r>
            <a:endParaRPr lang="en-US" altLang="en-US" sz="2400" u="sng"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968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2ADF20-73D0-F3E6-D007-64335A14D001}"/>
              </a:ext>
            </a:extLst>
          </p:cNvPr>
          <p:cNvSpPr txBox="1"/>
          <p:nvPr/>
        </p:nvSpPr>
        <p:spPr>
          <a:xfrm>
            <a:off x="2590800" y="152400"/>
            <a:ext cx="4572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SAS Libraries</a:t>
            </a:r>
          </a:p>
        </p:txBody>
      </p:sp>
      <p:sp>
        <p:nvSpPr>
          <p:cNvPr id="5" name="TextBox 4">
            <a:extLst>
              <a:ext uri="{FF2B5EF4-FFF2-40B4-BE49-F238E27FC236}">
                <a16:creationId xmlns:a16="http://schemas.microsoft.com/office/drawing/2014/main" id="{48666BB2-3DFE-806D-0E36-DFD55E6AAB84}"/>
              </a:ext>
            </a:extLst>
          </p:cNvPr>
          <p:cNvSpPr txBox="1"/>
          <p:nvPr/>
        </p:nvSpPr>
        <p:spPr>
          <a:xfrm>
            <a:off x="457200" y="763884"/>
            <a:ext cx="8534400" cy="1938992"/>
          </a:xfrm>
          <a:prstGeom prst="rect">
            <a:avLst/>
          </a:prstGeom>
          <a:noFill/>
        </p:spPr>
        <p:txBody>
          <a:bodyPr wrap="square">
            <a:spAutoFit/>
          </a:bodyPr>
          <a:lstStyle/>
          <a:p>
            <a:pPr marL="285750" indent="-285750" algn="just">
              <a:buFont typeface="Arial" panose="020B0604020202020204" pitchFamily="34" charset="0"/>
              <a:buChar char="•"/>
            </a:pPr>
            <a:r>
              <a:rPr lang="en-US" sz="2400" dirty="0">
                <a:solidFill>
                  <a:srgbClr val="0B0318"/>
                </a:solidFill>
                <a:latin typeface="Times New Roman" panose="02020603050405020304" pitchFamily="18" charset="0"/>
                <a:cs typeface="Times New Roman" panose="02020603050405020304" pitchFamily="18" charset="0"/>
              </a:rPr>
              <a:t>SAS libraries allow users to safely store things like </a:t>
            </a:r>
            <a:r>
              <a:rPr lang="en-US" sz="2400" u="sng" dirty="0">
                <a:solidFill>
                  <a:srgbClr val="0070C0"/>
                </a:solidFill>
                <a:latin typeface="Times New Roman" panose="02020603050405020304" pitchFamily="18" charset="0"/>
                <a:cs typeface="Times New Roman" panose="02020603050405020304" pitchFamily="18" charset="0"/>
              </a:rPr>
              <a:t>data sets </a:t>
            </a:r>
            <a:r>
              <a:rPr lang="en-US" sz="2400" dirty="0">
                <a:solidFill>
                  <a:srgbClr val="0B0318"/>
                </a:solidFill>
                <a:latin typeface="Times New Roman" panose="02020603050405020304" pitchFamily="18" charset="0"/>
                <a:cs typeface="Times New Roman" panose="02020603050405020304" pitchFamily="18" charset="0"/>
              </a:rPr>
              <a:t>and user-defined formats so that </a:t>
            </a:r>
            <a:r>
              <a:rPr lang="en-US" sz="2400" u="sng" dirty="0">
                <a:solidFill>
                  <a:srgbClr val="0070C0"/>
                </a:solidFill>
                <a:latin typeface="Times New Roman" panose="02020603050405020304" pitchFamily="18" charset="0"/>
                <a:cs typeface="Times New Roman" panose="02020603050405020304" pitchFamily="18" charset="0"/>
              </a:rPr>
              <a:t>they can be accessed without having to reload or re-read them from an external file every time SAS is started</a:t>
            </a:r>
            <a:r>
              <a:rPr lang="en-US" sz="2400" dirty="0">
                <a:solidFill>
                  <a:srgbClr val="0B0318"/>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2400" dirty="0">
              <a:solidFill>
                <a:srgbClr val="0B0318"/>
              </a:solidFill>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C0C12A59-6AF4-930E-3E8C-DD36E63359F2}"/>
              </a:ext>
            </a:extLst>
          </p:cNvPr>
          <p:cNvSpPr>
            <a:spLocks noChangeArrowheads="1"/>
          </p:cNvSpPr>
          <p:nvPr/>
        </p:nvSpPr>
        <p:spPr bwMode="auto">
          <a:xfrm>
            <a:off x="630025" y="2351075"/>
            <a:ext cx="8331723" cy="147732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0B0318"/>
                </a:solidFill>
                <a:latin typeface="Times New Roman" panose="02020603050405020304" pitchFamily="18" charset="0"/>
                <a:cs typeface="Times New Roman" panose="02020603050405020304" pitchFamily="18" charset="0"/>
              </a:rPr>
              <a:t>One or many datasets can be assigned to the same library. A library is assigned a location with a </a:t>
            </a:r>
            <a:r>
              <a:rPr lang="en-US" altLang="en-US" sz="2400" b="1" dirty="0">
                <a:solidFill>
                  <a:srgbClr val="0070C0"/>
                </a:solidFill>
                <a:latin typeface="Times New Roman" panose="02020603050405020304" pitchFamily="18" charset="0"/>
                <a:cs typeface="Times New Roman" panose="02020603050405020304" pitchFamily="18" charset="0"/>
              </a:rPr>
              <a:t>LIBNAME</a:t>
            </a:r>
            <a:r>
              <a:rPr lang="en-US" altLang="en-US" sz="2400" dirty="0">
                <a:solidFill>
                  <a:srgbClr val="0B0318"/>
                </a:solidFill>
                <a:latin typeface="Times New Roman" panose="02020603050405020304" pitchFamily="18" charset="0"/>
                <a:cs typeface="Times New Roman" panose="02020603050405020304" pitchFamily="18" charset="0"/>
              </a:rPr>
              <a:t> statement in SAS.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dirty="0">
              <a:solidFill>
                <a:srgbClr val="0B0318"/>
              </a:solidFill>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312563CD-290A-018E-23B3-4CB177F5F202}"/>
              </a:ext>
            </a:extLst>
          </p:cNvPr>
          <p:cNvSpPr>
            <a:spLocks noChangeArrowheads="1"/>
          </p:cNvSpPr>
          <p:nvPr/>
        </p:nvSpPr>
        <p:spPr bwMode="auto">
          <a:xfrm>
            <a:off x="659877" y="3643737"/>
            <a:ext cx="8331723" cy="73866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rgbClr val="0B0318"/>
                </a:solidFill>
                <a:effectLst/>
                <a:latin typeface="Roboto Slab"/>
              </a:rPr>
              <a:t> </a:t>
            </a:r>
            <a:r>
              <a:rPr lang="en-US" altLang="en-US" sz="2400" b="1" dirty="0">
                <a:solidFill>
                  <a:srgbClr val="0070C0"/>
                </a:solidFill>
                <a:latin typeface="Times New Roman" panose="02020603050405020304" pitchFamily="18" charset="0"/>
                <a:cs typeface="Times New Roman" panose="02020603050405020304" pitchFamily="18" charset="0"/>
              </a:rPr>
              <a:t>LIBNAME</a:t>
            </a:r>
            <a:r>
              <a:rPr lang="en-US" altLang="en-US" sz="2400" dirty="0">
                <a:solidFill>
                  <a:srgbClr val="0B0318"/>
                </a:solidFill>
                <a:latin typeface="Times New Roman" panose="02020603050405020304" pitchFamily="18" charset="0"/>
                <a:cs typeface="Times New Roman" panose="02020603050405020304" pitchFamily="18" charset="0"/>
              </a:rPr>
              <a:t> statement is one of those global statements that we mentioned earlier.</a:t>
            </a:r>
          </a:p>
        </p:txBody>
      </p:sp>
    </p:spTree>
    <p:extLst>
      <p:ext uri="{BB962C8B-B14F-4D97-AF65-F5344CB8AC3E}">
        <p14:creationId xmlns:p14="http://schemas.microsoft.com/office/powerpoint/2010/main" val="995049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B7E0D5-312F-7541-18B8-9D415649A1FA}"/>
              </a:ext>
            </a:extLst>
          </p:cNvPr>
          <p:cNvSpPr>
            <a:spLocks noChangeArrowheads="1"/>
          </p:cNvSpPr>
          <p:nvPr/>
        </p:nvSpPr>
        <p:spPr bwMode="auto">
          <a:xfrm>
            <a:off x="457200" y="1078723"/>
            <a:ext cx="8534400" cy="203132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B0318"/>
                </a:solidFill>
                <a:effectLst/>
                <a:latin typeface="Times New Roman" panose="02020603050405020304" pitchFamily="18" charset="0"/>
                <a:cs typeface="Times New Roman" panose="02020603050405020304" pitchFamily="18" charset="0"/>
              </a:rPr>
              <a:t>Here the first word (</a:t>
            </a:r>
            <a:r>
              <a:rPr lang="en-US" altLang="en-US" b="1" dirty="0">
                <a:solidFill>
                  <a:srgbClr val="0070C0"/>
                </a:solidFill>
                <a:latin typeface="Times New Roman" panose="02020603050405020304" pitchFamily="18" charset="0"/>
                <a:cs typeface="Times New Roman" panose="02020603050405020304" pitchFamily="18" charset="0"/>
              </a:rPr>
              <a:t>LIBNAME</a:t>
            </a:r>
            <a:r>
              <a:rPr kumimoji="0" lang="en-US" altLang="en-US" b="0" i="0" u="none" strike="noStrike" cap="none" normalizeH="0" baseline="0" dirty="0">
                <a:ln>
                  <a:noFill/>
                </a:ln>
                <a:solidFill>
                  <a:srgbClr val="0B0318"/>
                </a:solidFill>
                <a:effectLst/>
                <a:latin typeface="Times New Roman" panose="02020603050405020304" pitchFamily="18" charset="0"/>
                <a:cs typeface="Times New Roman" panose="02020603050405020304" pitchFamily="18" charset="0"/>
              </a:rPr>
              <a:t>) is the SAS keyword that tells it to </a:t>
            </a:r>
            <a:r>
              <a:rPr kumimoji="0" lang="en-US" altLang="en-US" b="1" i="0" u="sng"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create a library</a:t>
            </a:r>
            <a:r>
              <a:rPr kumimoji="0" lang="en-US" altLang="en-US" b="0" i="0" u="none" strike="noStrike" cap="none" normalizeH="0" baseline="0" dirty="0">
                <a:ln>
                  <a:noFill/>
                </a:ln>
                <a:solidFill>
                  <a:srgbClr val="0B0318"/>
                </a:solidFill>
                <a:effectLst/>
                <a:latin typeface="Times New Roman" panose="02020603050405020304" pitchFamily="18" charset="0"/>
                <a:cs typeface="Times New Roman" panose="02020603050405020304" pitchFamily="18" charset="0"/>
              </a:rPr>
              <a:t>.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B0318"/>
                </a:solidFill>
                <a:effectLst/>
                <a:latin typeface="Times New Roman" panose="02020603050405020304" pitchFamily="18" charset="0"/>
                <a:cs typeface="Times New Roman" panose="02020603050405020304" pitchFamily="18" charset="0"/>
              </a:rPr>
              <a:t>The second word </a:t>
            </a:r>
            <a:r>
              <a:rPr lang="en-US" altLang="en-US" sz="2400" b="1" i="1" dirty="0">
                <a:latin typeface="Times New Roman" panose="02020603050405020304" pitchFamily="18" charset="0"/>
                <a:cs typeface="Times New Roman" panose="02020603050405020304" pitchFamily="18" charset="0"/>
              </a:rPr>
              <a:t>(</a:t>
            </a:r>
            <a:r>
              <a:rPr lang="en-US" altLang="en-US" sz="2400" b="1" i="1" dirty="0" err="1">
                <a:latin typeface="Times New Roman" panose="02020603050405020304" pitchFamily="18" charset="0"/>
                <a:cs typeface="Times New Roman" panose="02020603050405020304" pitchFamily="18" charset="0"/>
              </a:rPr>
              <a:t>libref</a:t>
            </a:r>
            <a:r>
              <a:rPr lang="en-US" altLang="en-US" sz="2400" b="1" i="1" dirty="0">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B0318"/>
                </a:solidFill>
                <a:effectLst/>
                <a:latin typeface="Times New Roman" panose="02020603050405020304" pitchFamily="18" charset="0"/>
                <a:cs typeface="Times New Roman" panose="02020603050405020304" pitchFamily="18" charset="0"/>
              </a:rPr>
              <a:t>is </a:t>
            </a:r>
            <a:r>
              <a:rPr lang="en-US" altLang="en-US" b="1" u="sng" dirty="0">
                <a:solidFill>
                  <a:srgbClr val="FF0000"/>
                </a:solidFill>
                <a:latin typeface="Times New Roman" panose="02020603050405020304" pitchFamily="18" charset="0"/>
                <a:cs typeface="Times New Roman" panose="02020603050405020304" pitchFamily="18" charset="0"/>
              </a:rPr>
              <a:t>what you name the library</a:t>
            </a:r>
            <a:r>
              <a:rPr kumimoji="0" lang="en-US" altLang="en-US" b="0" i="0" u="none" strike="noStrike" cap="none" normalizeH="0" baseline="0" dirty="0">
                <a:ln>
                  <a:noFill/>
                </a:ln>
                <a:solidFill>
                  <a:srgbClr val="0B0318"/>
                </a:solidFill>
                <a:effectLst/>
                <a:latin typeface="Times New Roman" panose="02020603050405020304" pitchFamily="18" charset="0"/>
                <a:cs typeface="Times New Roman" panose="02020603050405020304" pitchFamily="18" charset="0"/>
              </a:rPr>
              <a:t>. It must be eight or less characters and start with a letter.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B0318"/>
                </a:solidFill>
                <a:effectLst/>
                <a:latin typeface="Times New Roman" panose="02020603050405020304" pitchFamily="18" charset="0"/>
                <a:cs typeface="Times New Roman" panose="02020603050405020304" pitchFamily="18" charset="0"/>
              </a:rPr>
              <a:t>Finally, </a:t>
            </a:r>
            <a:r>
              <a:rPr kumimoji="0" lang="en-US" altLang="en-US" b="1" i="1" u="none" strike="noStrike" cap="none" normalizeH="0" baseline="0" dirty="0">
                <a:ln>
                  <a:noFill/>
                </a:ln>
                <a:solidFill>
                  <a:srgbClr val="0B0318"/>
                </a:solidFill>
                <a:effectLst/>
                <a:latin typeface="Times New Roman" panose="02020603050405020304" pitchFamily="18" charset="0"/>
                <a:cs typeface="Times New Roman" panose="02020603050405020304" pitchFamily="18" charset="0"/>
              </a:rPr>
              <a:t>the text in quotes </a:t>
            </a:r>
            <a:r>
              <a:rPr kumimoji="0" lang="en-US" altLang="en-US" b="0" i="0" u="none" strike="noStrike" cap="none" normalizeH="0" baseline="0" dirty="0">
                <a:ln>
                  <a:noFill/>
                </a:ln>
                <a:solidFill>
                  <a:srgbClr val="0B0318"/>
                </a:solidFill>
                <a:effectLst/>
                <a:latin typeface="Times New Roman" panose="02020603050405020304" pitchFamily="18" charset="0"/>
                <a:cs typeface="Times New Roman" panose="02020603050405020304" pitchFamily="18" charset="0"/>
              </a:rPr>
              <a:t>is what </a:t>
            </a:r>
            <a:r>
              <a:rPr lang="en-US" altLang="en-US" b="1" u="sng" dirty="0">
                <a:solidFill>
                  <a:srgbClr val="FF0000"/>
                </a:solidFill>
                <a:latin typeface="Times New Roman" panose="02020603050405020304" pitchFamily="18" charset="0"/>
                <a:cs typeface="Times New Roman" panose="02020603050405020304" pitchFamily="18" charset="0"/>
              </a:rPr>
              <a:t>path name you tell SAS to assign the library to</a:t>
            </a:r>
            <a:r>
              <a:rPr kumimoji="0" lang="en-US" altLang="en-US" b="0" i="0" u="none" strike="noStrike" cap="none" normalizeH="0" baseline="0" dirty="0">
                <a:ln>
                  <a:noFill/>
                </a:ln>
                <a:solidFill>
                  <a:srgbClr val="0B0318"/>
                </a:solidFill>
                <a:effectLst/>
                <a:latin typeface="Times New Roman" panose="02020603050405020304" pitchFamily="18" charset="0"/>
                <a:cs typeface="Times New Roman" panose="02020603050405020304" pitchFamily="18" charset="0"/>
              </a:rPr>
              <a:t>. </a:t>
            </a:r>
            <a:r>
              <a:rPr lang="en-US" altLang="en-US" u="sng" dirty="0">
                <a:latin typeface="Times New Roman" panose="02020603050405020304" pitchFamily="18" charset="0"/>
                <a:cs typeface="Times New Roman" panose="02020603050405020304" pitchFamily="18" charset="0"/>
              </a:rPr>
              <a:t>(This folder must already exist on your computer.)</a:t>
            </a:r>
            <a:r>
              <a:rPr kumimoji="0" lang="en-US" altLang="en-US" b="0" i="0" u="none" strike="noStrike" cap="none" normalizeH="0" baseline="0" dirty="0">
                <a:ln>
                  <a:noFill/>
                </a:ln>
                <a:solidFill>
                  <a:srgbClr val="0B0318"/>
                </a:solidFill>
                <a:effectLst/>
                <a:latin typeface="Times New Roman" panose="02020603050405020304" pitchFamily="18" charset="0"/>
                <a:cs typeface="Times New Roman" panose="02020603050405020304" pitchFamily="18" charset="0"/>
              </a:rPr>
              <a:t>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B0318"/>
                </a:solidFill>
                <a:effectLst/>
                <a:latin typeface="Times New Roman" panose="02020603050405020304" pitchFamily="18" charset="0"/>
                <a:cs typeface="Times New Roman" panose="02020603050405020304" pitchFamily="18" charset="0"/>
              </a:rPr>
              <a:t>Here is an example </a:t>
            </a:r>
            <a:r>
              <a:rPr kumimoji="0" lang="en-US" altLang="en-US"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LIBNAME</a:t>
            </a:r>
            <a:r>
              <a:rPr kumimoji="0" lang="en-US" altLang="en-US" b="0" i="0" u="none" strike="noStrike" cap="none" normalizeH="0" baseline="0" dirty="0">
                <a:ln>
                  <a:noFill/>
                </a:ln>
                <a:solidFill>
                  <a:srgbClr val="0B0318"/>
                </a:solidFill>
                <a:effectLst/>
                <a:latin typeface="Times New Roman" panose="02020603050405020304" pitchFamily="18" charset="0"/>
                <a:cs typeface="Times New Roman" panose="02020603050405020304" pitchFamily="18" charset="0"/>
              </a:rPr>
              <a:t> statement that creates the library named </a:t>
            </a:r>
            <a:r>
              <a:rPr kumimoji="0" lang="en-US" altLang="en-US" b="1" i="1" u="none" strike="noStrike" cap="none" normalizeH="0" baseline="0" dirty="0">
                <a:ln>
                  <a:noFill/>
                </a:ln>
                <a:solidFill>
                  <a:srgbClr val="0B0318"/>
                </a:solidFill>
                <a:effectLst/>
                <a:latin typeface="Times New Roman" panose="02020603050405020304" pitchFamily="18" charset="0"/>
                <a:cs typeface="Times New Roman" panose="02020603050405020304" pitchFamily="18" charset="0"/>
              </a:rPr>
              <a:t>practice</a:t>
            </a:r>
            <a:r>
              <a:rPr kumimoji="0" lang="en-US" altLang="en-US" b="0" i="0" u="none" strike="noStrike" cap="none" normalizeH="0" baseline="0" dirty="0">
                <a:ln>
                  <a:noFill/>
                </a:ln>
                <a:solidFill>
                  <a:srgbClr val="0B0318"/>
                </a:solidFill>
                <a:effectLst/>
                <a:latin typeface="Times New Roman" panose="02020603050405020304" pitchFamily="18" charset="0"/>
                <a:cs typeface="Times New Roman" panose="02020603050405020304" pitchFamily="18" charset="0"/>
              </a:rPr>
              <a:t> and assigns it to a folder in the directory </a:t>
            </a:r>
            <a:r>
              <a:rPr lang="en-US" altLang="en-US" b="1" i="1" dirty="0">
                <a:solidFill>
                  <a:srgbClr val="0B0318"/>
                </a:solidFill>
                <a:latin typeface="Times New Roman" panose="02020603050405020304" pitchFamily="18" charset="0"/>
                <a:cs typeface="Times New Roman" panose="02020603050405020304" pitchFamily="18" charset="0"/>
              </a:rPr>
              <a:t>‘C:\Users\Research\Thesis.’ </a:t>
            </a:r>
          </a:p>
        </p:txBody>
      </p:sp>
      <p:sp>
        <p:nvSpPr>
          <p:cNvPr id="3" name="TextBox 2">
            <a:extLst>
              <a:ext uri="{FF2B5EF4-FFF2-40B4-BE49-F238E27FC236}">
                <a16:creationId xmlns:a16="http://schemas.microsoft.com/office/drawing/2014/main" id="{963AD290-2528-713F-296D-1FBB28A9B86E}"/>
              </a:ext>
            </a:extLst>
          </p:cNvPr>
          <p:cNvSpPr txBox="1"/>
          <p:nvPr/>
        </p:nvSpPr>
        <p:spPr>
          <a:xfrm>
            <a:off x="2743200" y="-5499"/>
            <a:ext cx="4572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SAS Libraries</a:t>
            </a:r>
          </a:p>
        </p:txBody>
      </p:sp>
      <p:sp>
        <p:nvSpPr>
          <p:cNvPr id="4" name="Rectangle 4">
            <a:extLst>
              <a:ext uri="{FF2B5EF4-FFF2-40B4-BE49-F238E27FC236}">
                <a16:creationId xmlns:a16="http://schemas.microsoft.com/office/drawing/2014/main" id="{B587D035-928E-2AC9-5AEE-CFCFC3BF869D}"/>
              </a:ext>
            </a:extLst>
          </p:cNvPr>
          <p:cNvSpPr>
            <a:spLocks noChangeArrowheads="1"/>
          </p:cNvSpPr>
          <p:nvPr/>
        </p:nvSpPr>
        <p:spPr bwMode="auto">
          <a:xfrm>
            <a:off x="584462" y="685800"/>
            <a:ext cx="5321970" cy="36933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solidFill>
                  <a:srgbClr val="0070C0"/>
                </a:solidFill>
                <a:latin typeface="Times New Roman" panose="02020603050405020304" pitchFamily="18" charset="0"/>
                <a:cs typeface="Times New Roman" panose="02020603050405020304" pitchFamily="18" charset="0"/>
              </a:rPr>
              <a:t>LIBNAME</a:t>
            </a:r>
            <a:r>
              <a:rPr lang="en-US" altLang="en-US" sz="2400" dirty="0">
                <a:solidFill>
                  <a:srgbClr val="0B0318"/>
                </a:solidFill>
                <a:latin typeface="Times New Roman" panose="02020603050405020304" pitchFamily="18" charset="0"/>
                <a:cs typeface="Times New Roman" panose="02020603050405020304" pitchFamily="18" charset="0"/>
              </a:rPr>
              <a:t> </a:t>
            </a:r>
            <a:r>
              <a:rPr lang="en-US" altLang="en-US" sz="2400" dirty="0" err="1">
                <a:solidFill>
                  <a:srgbClr val="0B0318"/>
                </a:solidFill>
                <a:latin typeface="Times New Roman" panose="02020603050405020304" pitchFamily="18" charset="0"/>
                <a:cs typeface="Times New Roman" panose="02020603050405020304" pitchFamily="18" charset="0"/>
              </a:rPr>
              <a:t>libref</a:t>
            </a:r>
            <a:r>
              <a:rPr lang="en-US" altLang="en-US" sz="2400" dirty="0">
                <a:solidFill>
                  <a:srgbClr val="0B0318"/>
                </a:solidFill>
                <a:latin typeface="Times New Roman" panose="02020603050405020304" pitchFamily="18" charset="0"/>
                <a:cs typeface="Times New Roman" panose="02020603050405020304" pitchFamily="18" charset="0"/>
              </a:rPr>
              <a:t> 'Folder path name here'; </a:t>
            </a:r>
          </a:p>
        </p:txBody>
      </p:sp>
      <p:sp>
        <p:nvSpPr>
          <p:cNvPr id="5" name="Rectangle 2">
            <a:extLst>
              <a:ext uri="{FF2B5EF4-FFF2-40B4-BE49-F238E27FC236}">
                <a16:creationId xmlns:a16="http://schemas.microsoft.com/office/drawing/2014/main" id="{9D36E4AB-0ECC-4F00-79AF-BDB3D14449D7}"/>
              </a:ext>
            </a:extLst>
          </p:cNvPr>
          <p:cNvSpPr>
            <a:spLocks noChangeArrowheads="1"/>
          </p:cNvSpPr>
          <p:nvPr/>
        </p:nvSpPr>
        <p:spPr bwMode="auto">
          <a:xfrm>
            <a:off x="1562100" y="3594064"/>
            <a:ext cx="6019800" cy="30777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LIBNAME practice 'C:\Users\Research\Thesis</a:t>
            </a:r>
            <a:r>
              <a:rPr lang="en-US" altLang="en-US" sz="2000" b="1" dirty="0">
                <a:solidFill>
                  <a:srgbClr val="333333"/>
                </a:solidFill>
                <a:latin typeface="Times New Roman" panose="02020603050405020304" pitchFamily="18" charset="0"/>
                <a:cs typeface="Times New Roman" panose="02020603050405020304" pitchFamily="18" charset="0"/>
              </a:rPr>
              <a:t>'</a:t>
            </a:r>
            <a:r>
              <a:rPr kumimoji="0" lang="en-US" altLang="en-US" sz="1000" b="1" i="0" u="none" strike="noStrike" cap="none" normalizeH="0" baseline="0" dirty="0">
                <a:ln>
                  <a:noFill/>
                </a:ln>
                <a:solidFill>
                  <a:srgbClr val="333333"/>
                </a:solidFill>
                <a:effectLst/>
                <a:latin typeface="Menlo"/>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B7F2B7B9-FED4-DF15-E792-7B57A7C9A010}"/>
              </a:ext>
            </a:extLst>
          </p:cNvPr>
          <p:cNvSpPr txBox="1"/>
          <p:nvPr/>
        </p:nvSpPr>
        <p:spPr>
          <a:xfrm>
            <a:off x="170468" y="4572000"/>
            <a:ext cx="4572000" cy="369332"/>
          </a:xfrm>
          <a:prstGeom prst="rect">
            <a:avLst/>
          </a:prstGeom>
          <a:noFill/>
        </p:spPr>
        <p:txBody>
          <a:bodyPr wrap="square">
            <a:spAutoFit/>
          </a:bodyPr>
          <a:lstStyle/>
          <a:p>
            <a:pPr algn="l"/>
            <a:r>
              <a:rPr lang="en-US" b="1" i="0" dirty="0">
                <a:effectLst/>
                <a:latin typeface="Times New Roman" panose="02020603050405020304" pitchFamily="18" charset="0"/>
                <a:cs typeface="Times New Roman" panose="02020603050405020304" pitchFamily="18" charset="0"/>
              </a:rPr>
              <a:t>The Work Library</a:t>
            </a:r>
          </a:p>
        </p:txBody>
      </p:sp>
      <p:sp>
        <p:nvSpPr>
          <p:cNvPr id="9" name="TextBox 8">
            <a:extLst>
              <a:ext uri="{FF2B5EF4-FFF2-40B4-BE49-F238E27FC236}">
                <a16:creationId xmlns:a16="http://schemas.microsoft.com/office/drawing/2014/main" id="{4F588236-962D-E2E4-048D-405776ECD929}"/>
              </a:ext>
            </a:extLst>
          </p:cNvPr>
          <p:cNvSpPr txBox="1"/>
          <p:nvPr/>
        </p:nvSpPr>
        <p:spPr>
          <a:xfrm>
            <a:off x="170468" y="5089163"/>
            <a:ext cx="8839200" cy="120032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B0318"/>
                </a:solidFill>
                <a:latin typeface="Times New Roman" panose="02020603050405020304" pitchFamily="18" charset="0"/>
                <a:cs typeface="Times New Roman" panose="02020603050405020304" pitchFamily="18" charset="0"/>
              </a:rPr>
              <a:t>AS has a built-in temporary library called </a:t>
            </a:r>
            <a:r>
              <a:rPr lang="en-US" u="sng" dirty="0">
                <a:solidFill>
                  <a:srgbClr val="0070C0"/>
                </a:solidFill>
                <a:latin typeface="Times New Roman" panose="02020603050405020304" pitchFamily="18" charset="0"/>
                <a:cs typeface="Times New Roman" panose="02020603050405020304" pitchFamily="18" charset="0"/>
              </a:rPr>
              <a:t>Work</a:t>
            </a:r>
            <a:r>
              <a:rPr lang="en-US" dirty="0">
                <a:solidFill>
                  <a:srgbClr val="0B0318"/>
                </a:solidFill>
                <a:latin typeface="Times New Roman" panose="02020603050405020304" pitchFamily="18" charset="0"/>
                <a:cs typeface="Times New Roman" panose="02020603050405020304" pitchFamily="18" charset="0"/>
              </a:rPr>
              <a:t>. The Work library is a place to store data you are working on in your current session. </a:t>
            </a:r>
            <a:endParaRPr lang="en-US" u="sng" dirty="0">
              <a:solidFill>
                <a:srgbClr val="0070C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B0318"/>
                </a:solidFill>
                <a:latin typeface="Times New Roman" panose="02020603050405020304" pitchFamily="18" charset="0"/>
                <a:cs typeface="Times New Roman" panose="02020603050405020304" pitchFamily="18" charset="0"/>
              </a:rPr>
              <a:t>Because the Work library is temporary, </a:t>
            </a:r>
            <a:r>
              <a:rPr lang="en-US" u="sng" dirty="0">
                <a:solidFill>
                  <a:srgbClr val="FF0000"/>
                </a:solidFill>
                <a:latin typeface="Times New Roman" panose="02020603050405020304" pitchFamily="18" charset="0"/>
                <a:cs typeface="Times New Roman" panose="02020603050405020304" pitchFamily="18" charset="0"/>
              </a:rPr>
              <a:t>you will lose any datasets you created and stored in the Work library when you close out of your SAS session</a:t>
            </a:r>
            <a:r>
              <a:rPr lang="en-US" dirty="0">
                <a:solidFill>
                  <a:srgbClr val="0B0318"/>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92121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5A507C-9F69-2E8A-8E4B-A4628A9D782C}"/>
              </a:ext>
            </a:extLst>
          </p:cNvPr>
          <p:cNvSpPr txBox="1"/>
          <p:nvPr/>
        </p:nvSpPr>
        <p:spPr>
          <a:xfrm>
            <a:off x="2286000" y="152400"/>
            <a:ext cx="4572000" cy="369332"/>
          </a:xfrm>
          <a:prstGeom prst="rect">
            <a:avLst/>
          </a:prstGeom>
          <a:noFill/>
        </p:spPr>
        <p:txBody>
          <a:bodyPr wrap="square">
            <a:spAutoFit/>
          </a:bodyPr>
          <a:lstStyle/>
          <a:p>
            <a:pPr algn="l"/>
            <a:r>
              <a:rPr lang="en-US" b="1" i="0" cap="all" dirty="0">
                <a:effectLst/>
                <a:latin typeface="Times New Roman" panose="02020603050405020304" pitchFamily="18" charset="0"/>
                <a:cs typeface="Times New Roman" panose="02020603050405020304" pitchFamily="18" charset="0"/>
              </a:rPr>
              <a:t>WORKING WITH DATA</a:t>
            </a:r>
          </a:p>
        </p:txBody>
      </p:sp>
      <p:sp>
        <p:nvSpPr>
          <p:cNvPr id="7" name="TextBox 6">
            <a:extLst>
              <a:ext uri="{FF2B5EF4-FFF2-40B4-BE49-F238E27FC236}">
                <a16:creationId xmlns:a16="http://schemas.microsoft.com/office/drawing/2014/main" id="{F2007587-48F6-DDBF-3CB2-CBE92E22DDB0}"/>
              </a:ext>
            </a:extLst>
          </p:cNvPr>
          <p:cNvSpPr txBox="1"/>
          <p:nvPr/>
        </p:nvSpPr>
        <p:spPr>
          <a:xfrm>
            <a:off x="381000" y="451366"/>
            <a:ext cx="6096000" cy="369333"/>
          </a:xfrm>
          <a:prstGeom prst="rect">
            <a:avLst/>
          </a:prstGeom>
          <a:noFill/>
        </p:spPr>
        <p:txBody>
          <a:bodyPr wrap="square">
            <a:spAutoFit/>
          </a:bodyPr>
          <a:lstStyle/>
          <a:p>
            <a:pPr algn="l"/>
            <a:r>
              <a:rPr lang="en-US" b="0" i="0" dirty="0">
                <a:solidFill>
                  <a:srgbClr val="14396E"/>
                </a:solidFill>
                <a:effectLst/>
                <a:latin typeface="NationalBold"/>
              </a:rPr>
              <a:t>Importing Excel Files into SAS Using the Import Wizard</a:t>
            </a:r>
          </a:p>
        </p:txBody>
      </p:sp>
      <p:pic>
        <p:nvPicPr>
          <p:cNvPr id="12290" name="Picture 2" descr="To open the Import Wizard, click File &gt; Import Data.">
            <a:extLst>
              <a:ext uri="{FF2B5EF4-FFF2-40B4-BE49-F238E27FC236}">
                <a16:creationId xmlns:a16="http://schemas.microsoft.com/office/drawing/2014/main" id="{81F4A9B8-A853-8027-4E9A-BC94599114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928039"/>
            <a:ext cx="3571875" cy="2659194"/>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B8B8D05B-94DD-E757-11FD-B61B37ABDB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780099"/>
            <a:ext cx="4114800" cy="2711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89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93D93D-3996-C70C-F524-91D9939F0089}"/>
              </a:ext>
            </a:extLst>
          </p:cNvPr>
          <p:cNvSpPr txBox="1"/>
          <p:nvPr/>
        </p:nvSpPr>
        <p:spPr>
          <a:xfrm>
            <a:off x="304800" y="860174"/>
            <a:ext cx="8763000" cy="3046988"/>
          </a:xfrm>
          <a:prstGeom prst="rect">
            <a:avLst/>
          </a:prstGeom>
          <a:noFill/>
        </p:spPr>
        <p:txBody>
          <a:bodyPr wrap="square">
            <a:spAutoFit/>
          </a:bodyPr>
          <a:lstStyle/>
          <a:p>
            <a:pPr marL="342900" indent="-342900" algn="just">
              <a:buFont typeface="Arial" panose="020B0604020202020204" pitchFamily="34" charset="0"/>
              <a:buChar char="•"/>
            </a:pPr>
            <a:r>
              <a:rPr lang="en-US" sz="3200" b="0" i="0" u="none" strike="noStrike" baseline="0" dirty="0">
                <a:latin typeface="Times New Roman" panose="02020603050405020304" pitchFamily="18" charset="0"/>
                <a:cs typeface="Times New Roman" panose="02020603050405020304" pitchFamily="18" charset="0"/>
              </a:rPr>
              <a:t>Developed in the early 1970s at North Carolina State University</a:t>
            </a:r>
          </a:p>
          <a:p>
            <a:pPr marL="342900" indent="-342900" algn="just">
              <a:buFont typeface="Arial" panose="020B0604020202020204" pitchFamily="34" charset="0"/>
              <a:buChar char="•"/>
            </a:pPr>
            <a:r>
              <a:rPr lang="en-US" sz="3200" b="0" i="0" u="none" strike="noStrike" baseline="0" dirty="0">
                <a:latin typeface="Times New Roman" panose="02020603050405020304" pitchFamily="18" charset="0"/>
                <a:cs typeface="Times New Roman" panose="02020603050405020304" pitchFamily="18" charset="0"/>
              </a:rPr>
              <a:t>Originally intended for management and analysis of agricultural field experiments</a:t>
            </a:r>
          </a:p>
          <a:p>
            <a:pPr marL="342900" indent="-342900" algn="just">
              <a:buFont typeface="Arial" panose="020B0604020202020204" pitchFamily="34" charset="0"/>
              <a:buChar char="•"/>
            </a:pPr>
            <a:r>
              <a:rPr lang="en-US" sz="3200" b="0" i="0" u="none" strike="noStrike" baseline="0" dirty="0">
                <a:latin typeface="Times New Roman" panose="02020603050405020304" pitchFamily="18" charset="0"/>
                <a:cs typeface="Times New Roman" panose="02020603050405020304" pitchFamily="18" charset="0"/>
              </a:rPr>
              <a:t>Now the most widely used statistical software</a:t>
            </a:r>
          </a:p>
          <a:p>
            <a:pPr marL="342900" indent="-342900" algn="just">
              <a:buFont typeface="Arial" panose="020B0604020202020204" pitchFamily="34" charset="0"/>
              <a:buChar char="•"/>
            </a:pPr>
            <a:r>
              <a:rPr lang="en-US" sz="3200" b="0" i="0" u="none" strike="noStrike" baseline="0" dirty="0">
                <a:latin typeface="Times New Roman" panose="02020603050405020304" pitchFamily="18" charset="0"/>
                <a:cs typeface="Times New Roman" panose="02020603050405020304" pitchFamily="18" charset="0"/>
              </a:rPr>
              <a:t>Used to stand for </a:t>
            </a:r>
            <a:r>
              <a:rPr lang="en-US" sz="3200" b="0" i="0" u="none" strike="noStrike" baseline="0" dirty="0">
                <a:solidFill>
                  <a:srgbClr val="0070C0"/>
                </a:solidFill>
                <a:latin typeface="Times New Roman" panose="02020603050405020304" pitchFamily="18" charset="0"/>
                <a:cs typeface="Times New Roman" panose="02020603050405020304" pitchFamily="18" charset="0"/>
              </a:rPr>
              <a:t>“Statistical Analysis System”</a:t>
            </a:r>
            <a:endParaRPr lang="en-US" sz="3200" dirty="0">
              <a:solidFill>
                <a:srgbClr val="0070C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1EFCD17-DCEE-080C-892F-944D367A9D43}"/>
              </a:ext>
            </a:extLst>
          </p:cNvPr>
          <p:cNvSpPr txBox="1"/>
          <p:nvPr/>
        </p:nvSpPr>
        <p:spPr>
          <a:xfrm>
            <a:off x="2895600" y="228600"/>
            <a:ext cx="4572000" cy="646331"/>
          </a:xfrm>
          <a:prstGeom prst="rect">
            <a:avLst/>
          </a:prstGeom>
          <a:noFill/>
        </p:spPr>
        <p:txBody>
          <a:bodyPr wrap="square">
            <a:spAutoFit/>
          </a:bodyPr>
          <a:lstStyle/>
          <a:p>
            <a:pPr algn="just"/>
            <a:r>
              <a:rPr lang="en-US" sz="3600" b="1" i="0" u="none" strike="noStrike" baseline="0" dirty="0">
                <a:latin typeface="Times New Roman" panose="02020603050405020304" pitchFamily="18" charset="0"/>
                <a:cs typeface="Times New Roman" panose="02020603050405020304" pitchFamily="18" charset="0"/>
              </a:rPr>
              <a:t>What is SAS?</a:t>
            </a:r>
          </a:p>
        </p:txBody>
      </p:sp>
    </p:spTree>
    <p:extLst>
      <p:ext uri="{BB962C8B-B14F-4D97-AF65-F5344CB8AC3E}">
        <p14:creationId xmlns:p14="http://schemas.microsoft.com/office/powerpoint/2010/main" val="4038616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59EE94-F434-3195-230B-D02B0837794A}"/>
              </a:ext>
            </a:extLst>
          </p:cNvPr>
          <p:cNvSpPr txBox="1"/>
          <p:nvPr/>
        </p:nvSpPr>
        <p:spPr>
          <a:xfrm>
            <a:off x="457200" y="304800"/>
            <a:ext cx="7467600" cy="923330"/>
          </a:xfrm>
          <a:prstGeom prst="rect">
            <a:avLst/>
          </a:prstGeom>
          <a:noFill/>
        </p:spPr>
        <p:txBody>
          <a:bodyPr wrap="square">
            <a:spAutoFit/>
          </a:bodyPr>
          <a:lstStyle/>
          <a:p>
            <a:pPr algn="just"/>
            <a:r>
              <a:rPr lang="en-US" b="0" i="0" dirty="0">
                <a:solidFill>
                  <a:srgbClr val="0B0318"/>
                </a:solidFill>
                <a:effectLst/>
                <a:latin typeface="Times New Roman" panose="02020603050405020304" pitchFamily="18" charset="0"/>
                <a:cs typeface="Times New Roman" panose="02020603050405020304" pitchFamily="18" charset="0"/>
              </a:rPr>
              <a:t>Now you need to tell SAS where to find the file you want to import. You can either type the file directory into the text box, or click </a:t>
            </a:r>
            <a:r>
              <a:rPr lang="en-US" b="1" i="0" dirty="0">
                <a:solidFill>
                  <a:srgbClr val="0B0318"/>
                </a:solidFill>
                <a:effectLst/>
                <a:latin typeface="Times New Roman" panose="02020603050405020304" pitchFamily="18" charset="0"/>
                <a:cs typeface="Times New Roman" panose="02020603050405020304" pitchFamily="18" charset="0"/>
              </a:rPr>
              <a:t>Browse</a:t>
            </a:r>
            <a:r>
              <a:rPr lang="en-US" b="0" i="0" dirty="0">
                <a:solidFill>
                  <a:srgbClr val="0B0318"/>
                </a:solidFill>
                <a:effectLst/>
                <a:latin typeface="Times New Roman" panose="02020603050405020304" pitchFamily="18" charset="0"/>
                <a:cs typeface="Times New Roman" panose="02020603050405020304" pitchFamily="18" charset="0"/>
              </a:rPr>
              <a:t> and choose the file to import.</a:t>
            </a:r>
            <a:endParaRPr lang="en-US" dirty="0">
              <a:latin typeface="Times New Roman" panose="02020603050405020304" pitchFamily="18" charset="0"/>
              <a:cs typeface="Times New Roman" panose="02020603050405020304" pitchFamily="18" charset="0"/>
            </a:endParaRPr>
          </a:p>
        </p:txBody>
      </p:sp>
      <p:pic>
        <p:nvPicPr>
          <p:cNvPr id="13314" name="Picture 2">
            <a:extLst>
              <a:ext uri="{FF2B5EF4-FFF2-40B4-BE49-F238E27FC236}">
                <a16:creationId xmlns:a16="http://schemas.microsoft.com/office/drawing/2014/main" id="{E5C50AE5-EC09-04B6-95DE-93D78BFF4F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1066800"/>
            <a:ext cx="4514850" cy="14954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C8C82D0-7491-FEDE-1177-3DEBBE556AD8}"/>
              </a:ext>
            </a:extLst>
          </p:cNvPr>
          <p:cNvSpPr txBox="1"/>
          <p:nvPr/>
        </p:nvSpPr>
        <p:spPr>
          <a:xfrm>
            <a:off x="1752600" y="-18366"/>
            <a:ext cx="5791200" cy="369332"/>
          </a:xfrm>
          <a:prstGeom prst="rect">
            <a:avLst/>
          </a:prstGeom>
          <a:noFill/>
        </p:spPr>
        <p:txBody>
          <a:bodyPr wrap="square">
            <a:spAutoFit/>
          </a:bodyPr>
          <a:lstStyle/>
          <a:p>
            <a:pPr algn="l"/>
            <a:r>
              <a:rPr lang="en-US" b="0" i="0" u="sng" dirty="0">
                <a:solidFill>
                  <a:srgbClr val="14396E"/>
                </a:solidFill>
                <a:effectLst/>
                <a:latin typeface="NationalBold"/>
              </a:rPr>
              <a:t>Importing Excel Files into SAS Using the Import Wizard</a:t>
            </a:r>
          </a:p>
        </p:txBody>
      </p:sp>
      <p:sp>
        <p:nvSpPr>
          <p:cNvPr id="6" name="Rectangle 3">
            <a:extLst>
              <a:ext uri="{FF2B5EF4-FFF2-40B4-BE49-F238E27FC236}">
                <a16:creationId xmlns:a16="http://schemas.microsoft.com/office/drawing/2014/main" id="{2248C4CE-AEDB-CB5B-6043-D0CA01F0F8E7}"/>
              </a:ext>
            </a:extLst>
          </p:cNvPr>
          <p:cNvSpPr>
            <a:spLocks noChangeArrowheads="1"/>
          </p:cNvSpPr>
          <p:nvPr/>
        </p:nvSpPr>
        <p:spPr bwMode="auto">
          <a:xfrm>
            <a:off x="457200" y="2875002"/>
            <a:ext cx="8534400" cy="110799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B0318"/>
                </a:solidFill>
                <a:latin typeface="Times New Roman" panose="02020603050405020304" pitchFamily="18" charset="0"/>
                <a:cs typeface="Times New Roman" panose="02020603050405020304" pitchFamily="18" charset="0"/>
              </a:rPr>
              <a:t>This next step tells SAS where you want to store the newly imported dataset. The first drop-down menu is a list of available libraries that you can choose to store your newly imported SAS dataset in. If you want it to be temporarily stored for now, choose </a:t>
            </a:r>
            <a:r>
              <a:rPr lang="en-US" altLang="en-US" dirty="0">
                <a:solidFill>
                  <a:srgbClr val="0070C0"/>
                </a:solidFill>
                <a:latin typeface="Times New Roman" panose="02020603050405020304" pitchFamily="18" charset="0"/>
                <a:cs typeface="Times New Roman" panose="02020603050405020304" pitchFamily="18" charset="0"/>
              </a:rPr>
              <a:t>WORK</a:t>
            </a:r>
            <a:r>
              <a:rPr lang="en-US" altLang="en-US" dirty="0">
                <a:solidFill>
                  <a:srgbClr val="0B0318"/>
                </a:solidFill>
                <a:latin typeface="Times New Roman" panose="02020603050405020304" pitchFamily="18" charset="0"/>
                <a:cs typeface="Times New Roman" panose="02020603050405020304" pitchFamily="18" charset="0"/>
              </a:rPr>
              <a:t>. If you’ve already created a library with a </a:t>
            </a:r>
            <a:r>
              <a:rPr lang="en-US" altLang="en-US" dirty="0">
                <a:solidFill>
                  <a:srgbClr val="0070C0"/>
                </a:solidFill>
                <a:latin typeface="Times New Roman" panose="02020603050405020304" pitchFamily="18" charset="0"/>
                <a:cs typeface="Times New Roman" panose="02020603050405020304" pitchFamily="18" charset="0"/>
              </a:rPr>
              <a:t>LIBNAME</a:t>
            </a:r>
            <a:r>
              <a:rPr lang="en-US" altLang="en-US" dirty="0">
                <a:solidFill>
                  <a:srgbClr val="0B0318"/>
                </a:solidFill>
                <a:latin typeface="Times New Roman" panose="02020603050405020304" pitchFamily="18" charset="0"/>
                <a:cs typeface="Times New Roman" panose="02020603050405020304" pitchFamily="18" charset="0"/>
              </a:rPr>
              <a:t> statement, you can choose one of those instead. </a:t>
            </a:r>
          </a:p>
        </p:txBody>
      </p:sp>
      <p:pic>
        <p:nvPicPr>
          <p:cNvPr id="13317" name="Picture 5">
            <a:extLst>
              <a:ext uri="{FF2B5EF4-FFF2-40B4-BE49-F238E27FC236}">
                <a16:creationId xmlns:a16="http://schemas.microsoft.com/office/drawing/2014/main" id="{4F7F6B7E-5CC3-78F6-3209-F1F85414C8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5" y="4191000"/>
            <a:ext cx="504825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339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79919B-4A00-E22D-C213-DFA0536622D5}"/>
              </a:ext>
            </a:extLst>
          </p:cNvPr>
          <p:cNvSpPr txBox="1"/>
          <p:nvPr/>
        </p:nvSpPr>
        <p:spPr>
          <a:xfrm>
            <a:off x="457200" y="533401"/>
            <a:ext cx="8305800" cy="1754326"/>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0B0318"/>
                </a:solidFill>
                <a:effectLst/>
                <a:latin typeface="Times New Roman" panose="02020603050405020304" pitchFamily="18" charset="0"/>
                <a:cs typeface="Times New Roman" panose="02020603050405020304" pitchFamily="18" charset="0"/>
              </a:rPr>
              <a:t>The last step allows you to save the statements that SAS generates while executing the Import Wizard into an </a:t>
            </a:r>
            <a:r>
              <a:rPr lang="en-US" b="0" i="1" dirty="0">
                <a:solidFill>
                  <a:srgbClr val="0B0318"/>
                </a:solidFill>
                <a:effectLst/>
                <a:latin typeface="Times New Roman" panose="02020603050405020304" pitchFamily="18" charset="0"/>
                <a:cs typeface="Times New Roman" panose="02020603050405020304" pitchFamily="18" charset="0"/>
              </a:rPr>
              <a:t>Editor</a:t>
            </a:r>
            <a:r>
              <a:rPr lang="en-US" b="0" i="0" dirty="0">
                <a:solidFill>
                  <a:srgbClr val="0B0318"/>
                </a:solidFill>
                <a:effectLst/>
                <a:latin typeface="Times New Roman" panose="02020603050405020304" pitchFamily="18" charset="0"/>
                <a:cs typeface="Times New Roman" panose="02020603050405020304" pitchFamily="18" charset="0"/>
              </a:rPr>
              <a:t> file. This is recommended. This way you have the import steps saved, and you can go back and re-run it or modify it later if you need to. You can type the file directory directly into the text box, or click on </a:t>
            </a:r>
            <a:r>
              <a:rPr lang="en-US" b="1" i="0" dirty="0">
                <a:solidFill>
                  <a:srgbClr val="0B0318"/>
                </a:solidFill>
                <a:effectLst/>
                <a:latin typeface="Times New Roman" panose="02020603050405020304" pitchFamily="18" charset="0"/>
                <a:cs typeface="Times New Roman" panose="02020603050405020304" pitchFamily="18" charset="0"/>
              </a:rPr>
              <a:t>Browse</a:t>
            </a:r>
            <a:r>
              <a:rPr lang="en-US" b="0" i="0" dirty="0">
                <a:solidFill>
                  <a:srgbClr val="0B0318"/>
                </a:solidFill>
                <a:effectLst/>
                <a:latin typeface="Times New Roman" panose="02020603050405020304" pitchFamily="18" charset="0"/>
                <a:cs typeface="Times New Roman" panose="02020603050405020304" pitchFamily="18" charset="0"/>
              </a:rPr>
              <a:t> to locate a folder to save the program in. Don’t forget to name it. The last step is to click </a:t>
            </a:r>
            <a:r>
              <a:rPr lang="en-US" b="1" i="0" dirty="0">
                <a:solidFill>
                  <a:srgbClr val="0B0318"/>
                </a:solidFill>
                <a:effectLst/>
                <a:latin typeface="Times New Roman" panose="02020603050405020304" pitchFamily="18" charset="0"/>
                <a:cs typeface="Times New Roman" panose="02020603050405020304" pitchFamily="18" charset="0"/>
              </a:rPr>
              <a:t>Finish</a:t>
            </a:r>
            <a:r>
              <a:rPr lang="en-US" b="0" i="0" dirty="0">
                <a:solidFill>
                  <a:srgbClr val="0B0318"/>
                </a:solidFill>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2C4C07B-11F4-953D-D5BA-E37A729EA34D}"/>
              </a:ext>
            </a:extLst>
          </p:cNvPr>
          <p:cNvSpPr txBox="1"/>
          <p:nvPr/>
        </p:nvSpPr>
        <p:spPr>
          <a:xfrm>
            <a:off x="1828800" y="164069"/>
            <a:ext cx="5791200" cy="369332"/>
          </a:xfrm>
          <a:prstGeom prst="rect">
            <a:avLst/>
          </a:prstGeom>
          <a:noFill/>
        </p:spPr>
        <p:txBody>
          <a:bodyPr wrap="square">
            <a:spAutoFit/>
          </a:bodyPr>
          <a:lstStyle/>
          <a:p>
            <a:pPr algn="l"/>
            <a:r>
              <a:rPr lang="en-US" b="0" i="0" u="sng" dirty="0">
                <a:solidFill>
                  <a:srgbClr val="14396E"/>
                </a:solidFill>
                <a:effectLst/>
                <a:latin typeface="NationalBold"/>
              </a:rPr>
              <a:t>Importing Excel Files into SAS Using the Import Wizard</a:t>
            </a:r>
          </a:p>
        </p:txBody>
      </p:sp>
      <p:sp>
        <p:nvSpPr>
          <p:cNvPr id="6" name="TextBox 5">
            <a:extLst>
              <a:ext uri="{FF2B5EF4-FFF2-40B4-BE49-F238E27FC236}">
                <a16:creationId xmlns:a16="http://schemas.microsoft.com/office/drawing/2014/main" id="{DD50296C-2971-230E-9088-D7BC3DEF4104}"/>
              </a:ext>
            </a:extLst>
          </p:cNvPr>
          <p:cNvSpPr txBox="1"/>
          <p:nvPr/>
        </p:nvSpPr>
        <p:spPr>
          <a:xfrm>
            <a:off x="533400" y="2657059"/>
            <a:ext cx="4572000" cy="369332"/>
          </a:xfrm>
          <a:prstGeom prst="rect">
            <a:avLst/>
          </a:prstGeom>
          <a:noFill/>
        </p:spPr>
        <p:txBody>
          <a:bodyPr wrap="square">
            <a:spAutoFit/>
          </a:bodyPr>
          <a:lstStyle/>
          <a:p>
            <a:r>
              <a:rPr lang="en-US" b="1" dirty="0">
                <a:solidFill>
                  <a:srgbClr val="0B0318"/>
                </a:solidFill>
                <a:latin typeface="Times New Roman" panose="02020603050405020304" pitchFamily="18" charset="0"/>
                <a:cs typeface="Times New Roman" panose="02020603050405020304" pitchFamily="18" charset="0"/>
              </a:rPr>
              <a:t>How do I know if it worked?</a:t>
            </a:r>
          </a:p>
        </p:txBody>
      </p:sp>
      <p:sp>
        <p:nvSpPr>
          <p:cNvPr id="8" name="TextBox 7">
            <a:extLst>
              <a:ext uri="{FF2B5EF4-FFF2-40B4-BE49-F238E27FC236}">
                <a16:creationId xmlns:a16="http://schemas.microsoft.com/office/drawing/2014/main" id="{7A85FBD4-68F3-298F-F5DD-1FABBB94AE82}"/>
              </a:ext>
            </a:extLst>
          </p:cNvPr>
          <p:cNvSpPr txBox="1"/>
          <p:nvPr/>
        </p:nvSpPr>
        <p:spPr>
          <a:xfrm>
            <a:off x="491764" y="3200401"/>
            <a:ext cx="8423635" cy="1200329"/>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rgbClr val="0B0318"/>
                </a:solidFill>
                <a:latin typeface="Times New Roman" panose="02020603050405020304" pitchFamily="18" charset="0"/>
                <a:cs typeface="Times New Roman" panose="02020603050405020304" pitchFamily="18" charset="0"/>
              </a:rPr>
              <a:t>Running the Import Wizard executes statements in SAS – it’s just behind the scenes a bit </a:t>
            </a:r>
            <a:r>
              <a:rPr lang="en-US" u="sng" dirty="0">
                <a:solidFill>
                  <a:srgbClr val="0070C0"/>
                </a:solidFill>
                <a:latin typeface="Times New Roman" panose="02020603050405020304" pitchFamily="18" charset="0"/>
                <a:cs typeface="Times New Roman" panose="02020603050405020304" pitchFamily="18" charset="0"/>
              </a:rPr>
              <a:t>because the Wizard writes the statements for you </a:t>
            </a:r>
            <a:r>
              <a:rPr lang="en-US" dirty="0">
                <a:solidFill>
                  <a:srgbClr val="0B0318"/>
                </a:solidFill>
                <a:latin typeface="Times New Roman" panose="02020603050405020304" pitchFamily="18" charset="0"/>
                <a:cs typeface="Times New Roman" panose="02020603050405020304" pitchFamily="18" charset="0"/>
              </a:rPr>
              <a:t>– so then the Log window is the first place you should look. If you look in the Log window, you’ll see there was some action:</a:t>
            </a:r>
          </a:p>
        </p:txBody>
      </p:sp>
      <p:pic>
        <p:nvPicPr>
          <p:cNvPr id="14338" name="Picture 2">
            <a:extLst>
              <a:ext uri="{FF2B5EF4-FFF2-40B4-BE49-F238E27FC236}">
                <a16:creationId xmlns:a16="http://schemas.microsoft.com/office/drawing/2014/main" id="{3E52E1EA-BE61-F468-DC0C-C313847B1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495800"/>
            <a:ext cx="424815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084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914400"/>
            <a:ext cx="7924800" cy="5847755"/>
          </a:xfrm>
          <a:prstGeom prst="rect">
            <a:avLst/>
          </a:prstGeom>
        </p:spPr>
        <p:txBody>
          <a:bodyPr wrap="square">
            <a:spAutoFit/>
          </a:bodyPr>
          <a:lstStyle/>
          <a:p>
            <a:pPr algn="just"/>
            <a:r>
              <a:rPr lang="en-US" b="1" dirty="0"/>
              <a:t>A. Getting Started</a:t>
            </a:r>
            <a:endParaRPr lang="en-US" dirty="0"/>
          </a:p>
          <a:p>
            <a:pPr algn="just"/>
            <a:r>
              <a:rPr lang="en-US" dirty="0"/>
              <a:t>- </a:t>
            </a:r>
            <a:r>
              <a:rPr lang="en-US" u="sng" dirty="0"/>
              <a:t>Primary Windows in SAS</a:t>
            </a:r>
            <a:r>
              <a:rPr lang="en-US" dirty="0"/>
              <a:t>: </a:t>
            </a:r>
          </a:p>
          <a:p>
            <a:pPr marL="0" lvl="2" algn="just"/>
            <a:r>
              <a:rPr lang="en-US" dirty="0"/>
              <a:t>1. </a:t>
            </a:r>
            <a:r>
              <a:rPr lang="en-US" b="1" u="sng" dirty="0"/>
              <a:t>Editor (contains SAS program)</a:t>
            </a:r>
            <a:r>
              <a:rPr lang="en-US" dirty="0"/>
              <a:t> : </a:t>
            </a:r>
            <a:r>
              <a:rPr lang="en-GB" sz="1600" dirty="0"/>
              <a:t>Where code is written or imported, and submitted</a:t>
            </a:r>
          </a:p>
          <a:p>
            <a:pPr marL="0" lvl="2" algn="just"/>
            <a:r>
              <a:rPr lang="en-US" dirty="0"/>
              <a:t>2. </a:t>
            </a:r>
            <a:r>
              <a:rPr lang="en-US" b="1" u="sng" dirty="0"/>
              <a:t>Log</a:t>
            </a:r>
            <a:r>
              <a:rPr lang="en-US" u="sng" dirty="0"/>
              <a:t> (</a:t>
            </a:r>
            <a:r>
              <a:rPr lang="en-US" dirty="0"/>
              <a:t>contains info about the processing of SAS program, including warning/error messages): </a:t>
            </a:r>
            <a:r>
              <a:rPr lang="en-GB" sz="1600" dirty="0"/>
              <a:t>What happened, including what went wrong</a:t>
            </a:r>
          </a:p>
          <a:p>
            <a:pPr marL="0" lvl="2" algn="just"/>
            <a:r>
              <a:rPr lang="en-US" dirty="0"/>
              <a:t>3. </a:t>
            </a:r>
            <a:r>
              <a:rPr lang="en-US" b="1" u="sng" dirty="0"/>
              <a:t>Output</a:t>
            </a:r>
            <a:r>
              <a:rPr lang="en-US" dirty="0"/>
              <a:t> (reports generated by the SAS program): </a:t>
            </a:r>
            <a:r>
              <a:rPr lang="en-GB" sz="1600" dirty="0"/>
              <a:t>Results of program procedures that produce output</a:t>
            </a:r>
          </a:p>
          <a:p>
            <a:pPr marL="0" lvl="2" algn="just"/>
            <a:r>
              <a:rPr lang="en-US" dirty="0"/>
              <a:t>4. </a:t>
            </a:r>
            <a:r>
              <a:rPr lang="en-US" b="1" u="sng" dirty="0"/>
              <a:t>Explorer</a:t>
            </a:r>
            <a:r>
              <a:rPr lang="en-US" dirty="0"/>
              <a:t> (enables you to manage SAS files in a Windows environment): </a:t>
            </a:r>
            <a:r>
              <a:rPr lang="en-GB" sz="1600" dirty="0"/>
              <a:t>Shows libraries (SAS &amp; Windows), their files, and where you can see data, graphs.</a:t>
            </a:r>
          </a:p>
          <a:p>
            <a:pPr marL="0" lvl="2" algn="just"/>
            <a:r>
              <a:rPr lang="en-GB" sz="1600" dirty="0"/>
              <a:t>5. </a:t>
            </a:r>
            <a:r>
              <a:rPr lang="en-GB" b="1" u="sng" dirty="0"/>
              <a:t>Results</a:t>
            </a:r>
            <a:r>
              <a:rPr lang="en-GB" dirty="0"/>
              <a:t>:  Shows how the output is made up of tables, graphs, datasets </a:t>
            </a:r>
            <a:r>
              <a:rPr lang="en-GB" dirty="0" err="1"/>
              <a:t>etc</a:t>
            </a:r>
            <a:endParaRPr lang="en-GB" dirty="0"/>
          </a:p>
          <a:p>
            <a:pPr algn="just"/>
            <a:r>
              <a:rPr lang="en-US" u="sng" dirty="0"/>
              <a:t>Starting a new SAS Program</a:t>
            </a:r>
            <a:r>
              <a:rPr lang="en-US" dirty="0"/>
              <a:t>: a new editor window is automatically opened when the SAS program is started</a:t>
            </a:r>
          </a:p>
          <a:p>
            <a:pPr algn="just"/>
            <a:endParaRPr lang="en-US" dirty="0"/>
          </a:p>
          <a:p>
            <a:pPr algn="just"/>
            <a:r>
              <a:rPr lang="en-US" u="sng" dirty="0"/>
              <a:t>SAS Data Libraries</a:t>
            </a:r>
            <a:endParaRPr lang="en-US" dirty="0"/>
          </a:p>
          <a:p>
            <a:pPr algn="just"/>
            <a:r>
              <a:rPr lang="en-US" dirty="0"/>
              <a:t>- SAS data sets (files) are stored in </a:t>
            </a:r>
            <a:r>
              <a:rPr lang="en-US" u="sng" dirty="0"/>
              <a:t>SAS data libraries</a:t>
            </a:r>
          </a:p>
          <a:p>
            <a:pPr algn="just"/>
            <a:r>
              <a:rPr lang="en-US" dirty="0"/>
              <a:t>- When a SAS session starts, it automatically creates a </a:t>
            </a:r>
            <a:r>
              <a:rPr lang="en-US" u="sng" dirty="0"/>
              <a:t>temporary (work) </a:t>
            </a:r>
            <a:r>
              <a:rPr lang="en-US" dirty="0"/>
              <a:t>&amp; a permanent </a:t>
            </a:r>
            <a:r>
              <a:rPr lang="en-US" u="sng" dirty="0"/>
              <a:t>(</a:t>
            </a:r>
            <a:r>
              <a:rPr lang="en-US" u="sng" dirty="0" err="1"/>
              <a:t>sasuser</a:t>
            </a:r>
            <a:r>
              <a:rPr lang="en-US" u="sng" dirty="0"/>
              <a:t>) data library</a:t>
            </a:r>
            <a:r>
              <a:rPr lang="en-US" dirty="0"/>
              <a:t>.</a:t>
            </a:r>
          </a:p>
          <a:p>
            <a:pPr algn="just"/>
            <a:r>
              <a:rPr lang="en-US" dirty="0"/>
              <a:t>The Work library and its SAS data files are </a:t>
            </a:r>
            <a:r>
              <a:rPr lang="en-US" u="sng" dirty="0"/>
              <a:t>deleted after the SAS session ends</a:t>
            </a:r>
            <a:r>
              <a:rPr lang="en-US" dirty="0"/>
              <a:t>. </a:t>
            </a:r>
          </a:p>
          <a:p>
            <a:pPr algn="just"/>
            <a:r>
              <a:rPr lang="en-US" dirty="0"/>
              <a:t>Data files in the </a:t>
            </a:r>
            <a:r>
              <a:rPr lang="en-US" dirty="0" err="1"/>
              <a:t>Sasuser</a:t>
            </a:r>
            <a:r>
              <a:rPr lang="en-US" dirty="0"/>
              <a:t> (permanent) library are saved after the session ends. You can also create and access your own permanent libraries.</a:t>
            </a:r>
          </a:p>
          <a:p>
            <a:pPr algn="just"/>
            <a:endParaRPr lang="en-US" dirty="0"/>
          </a:p>
        </p:txBody>
      </p:sp>
    </p:spTree>
    <p:extLst>
      <p:ext uri="{BB962C8B-B14F-4D97-AF65-F5344CB8AC3E}">
        <p14:creationId xmlns:p14="http://schemas.microsoft.com/office/powerpoint/2010/main" val="2974918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a:bodyPr>
          <a:lstStyle/>
          <a:p>
            <a:r>
              <a:rPr lang="en-US" sz="3600" b="1" dirty="0"/>
              <a:t>B. Processing Basics</a:t>
            </a:r>
            <a:endParaRPr lang="en-US" sz="3600" dirty="0"/>
          </a:p>
        </p:txBody>
      </p:sp>
      <p:sp>
        <p:nvSpPr>
          <p:cNvPr id="3" name="Content Placeholder 2"/>
          <p:cNvSpPr>
            <a:spLocks noGrp="1"/>
          </p:cNvSpPr>
          <p:nvPr>
            <p:ph idx="1"/>
          </p:nvPr>
        </p:nvSpPr>
        <p:spPr>
          <a:xfrm>
            <a:off x="457200" y="533400"/>
            <a:ext cx="8534400" cy="6248400"/>
          </a:xfrm>
        </p:spPr>
        <p:txBody>
          <a:bodyPr>
            <a:normAutofit fontScale="25000" lnSpcReduction="20000"/>
          </a:bodyPr>
          <a:lstStyle/>
          <a:p>
            <a:pPr marL="0" indent="0" algn="just">
              <a:buNone/>
            </a:pPr>
            <a:r>
              <a:rPr lang="en-US" sz="8000" u="sng" dirty="0"/>
              <a:t>SAS Programs</a:t>
            </a:r>
            <a:r>
              <a:rPr lang="en-US" sz="8000" dirty="0"/>
              <a:t>:</a:t>
            </a:r>
          </a:p>
          <a:p>
            <a:pPr marL="0" indent="0" algn="just">
              <a:buNone/>
            </a:pPr>
            <a:r>
              <a:rPr lang="en-US" sz="8000" dirty="0"/>
              <a:t>  </a:t>
            </a:r>
            <a:r>
              <a:rPr lang="en-US" sz="8000" b="1" u="sng" dirty="0"/>
              <a:t>Steps:</a:t>
            </a:r>
            <a:endParaRPr lang="en-US" sz="8000" b="1" dirty="0"/>
          </a:p>
          <a:p>
            <a:pPr marL="0" indent="0" algn="just">
              <a:buNone/>
            </a:pPr>
            <a:r>
              <a:rPr lang="en-US" sz="8000" dirty="0"/>
              <a:t>2 Major Steps: 1. </a:t>
            </a:r>
            <a:r>
              <a:rPr lang="en-US" sz="8000" dirty="0">
                <a:solidFill>
                  <a:srgbClr val="00B0F0"/>
                </a:solidFill>
              </a:rPr>
              <a:t>DATA</a:t>
            </a:r>
            <a:r>
              <a:rPr lang="en-US" sz="8000" dirty="0"/>
              <a:t>: used to read, modify, and create SAS data sets</a:t>
            </a:r>
          </a:p>
          <a:p>
            <a:pPr marL="0" indent="0" algn="just">
              <a:buNone/>
            </a:pPr>
            <a:r>
              <a:rPr lang="en-US" sz="8000" dirty="0"/>
              <a:t>	           2. </a:t>
            </a:r>
            <a:r>
              <a:rPr lang="en-US" sz="8000" dirty="0">
                <a:solidFill>
                  <a:srgbClr val="00B0F0"/>
                </a:solidFill>
              </a:rPr>
              <a:t>PROC</a:t>
            </a:r>
            <a:r>
              <a:rPr lang="en-US" sz="8000" dirty="0"/>
              <a:t>: used to analyze data, perform utility functions, or 		print reports </a:t>
            </a:r>
          </a:p>
          <a:p>
            <a:pPr marL="0" indent="0" algn="just">
              <a:buNone/>
            </a:pPr>
            <a:r>
              <a:rPr lang="en-US" sz="8000" dirty="0"/>
              <a:t>	Steps end with: (1) </a:t>
            </a:r>
            <a:r>
              <a:rPr lang="en-US" sz="8000" dirty="0">
                <a:solidFill>
                  <a:srgbClr val="00B0F0"/>
                </a:solidFill>
              </a:rPr>
              <a:t>RUN statement </a:t>
            </a:r>
            <a:r>
              <a:rPr lang="en-US" sz="8000" dirty="0"/>
              <a:t>or (2) QUIT statement or (3) the 	beginning of another step</a:t>
            </a:r>
          </a:p>
          <a:p>
            <a:pPr marL="0" indent="0" algn="just">
              <a:buNone/>
            </a:pPr>
            <a:r>
              <a:rPr lang="en-US" sz="8000" dirty="0">
                <a:solidFill>
                  <a:srgbClr val="00B0F0"/>
                </a:solidFill>
              </a:rPr>
              <a:t>A step is a sequence of statements</a:t>
            </a:r>
          </a:p>
          <a:p>
            <a:pPr marL="0" indent="0" algn="just">
              <a:buNone/>
            </a:pPr>
            <a:r>
              <a:rPr lang="en-US" sz="8000" b="1" u="sng" dirty="0"/>
              <a:t>Statements:   </a:t>
            </a:r>
            <a:r>
              <a:rPr lang="en-US" sz="8000" dirty="0"/>
              <a:t>1. Begin with an identifying keyword (i.e. WHERE, TABLES, VAR, 		</a:t>
            </a:r>
            <a:r>
              <a:rPr lang="en-US" sz="8000" dirty="0" err="1"/>
              <a:t>etc</a:t>
            </a:r>
            <a:r>
              <a:rPr lang="en-US" sz="8000" dirty="0"/>
              <a:t>).</a:t>
            </a:r>
          </a:p>
          <a:p>
            <a:pPr marL="0" indent="0" algn="just">
              <a:buNone/>
            </a:pPr>
            <a:r>
              <a:rPr lang="en-US" sz="8000" dirty="0"/>
              <a:t>	         2.  Always end with a semicolon</a:t>
            </a:r>
          </a:p>
          <a:p>
            <a:pPr marL="0" indent="0" algn="just">
              <a:buNone/>
            </a:pPr>
            <a:r>
              <a:rPr lang="en-US" sz="8000" dirty="0"/>
              <a:t>	      3. Use “/ ” to add modifiers</a:t>
            </a:r>
          </a:p>
          <a:p>
            <a:pPr marL="0" indent="0" algn="just">
              <a:buNone/>
            </a:pPr>
            <a:r>
              <a:rPr lang="en-US" sz="8000" b="1" u="sng" dirty="0"/>
              <a:t>Comments: </a:t>
            </a:r>
            <a:r>
              <a:rPr lang="en-US" sz="8000" dirty="0"/>
              <a:t>(can be used anywhere and are ignored during processing):  /*comment*/  </a:t>
            </a:r>
            <a:r>
              <a:rPr lang="en-US" sz="8000" i="1" dirty="0"/>
              <a:t>or</a:t>
            </a:r>
            <a:r>
              <a:rPr lang="en-US" sz="8000" dirty="0"/>
              <a:t>  *comment;</a:t>
            </a:r>
          </a:p>
          <a:p>
            <a:pPr marL="0" indent="0" algn="just">
              <a:buNone/>
            </a:pPr>
            <a:r>
              <a:rPr lang="en-US" sz="8000" dirty="0"/>
              <a:t>	 Note: Correct unbalanced quotation marks with: </a:t>
            </a:r>
            <a:r>
              <a:rPr lang="en-US" sz="8000" i="1" dirty="0"/>
              <a:t>* ’ ; * ” ; run ;</a:t>
            </a:r>
            <a:endParaRPr lang="en-US" sz="8000" dirty="0"/>
          </a:p>
          <a:p>
            <a:pPr marL="0" indent="0" algn="just">
              <a:buNone/>
            </a:pPr>
            <a:r>
              <a:rPr lang="en-US" sz="8000" dirty="0"/>
              <a:t>You input data into a SAS program from a:(1)existing SAS Data set (2) Excel worksheet or (3) 	raw data file</a:t>
            </a:r>
          </a:p>
          <a:p>
            <a:pPr marL="0" indent="0" algn="just">
              <a:buNone/>
            </a:pPr>
            <a:r>
              <a:rPr lang="en-US" sz="8000" dirty="0"/>
              <a:t>You output data from a SAS program into a new SAS Data set created with the DATA step  </a:t>
            </a:r>
            <a:r>
              <a:rPr lang="en-US" sz="8000" u="sng" dirty="0"/>
              <a:t>SAS Data Sets</a:t>
            </a:r>
            <a:r>
              <a:rPr lang="en-US" sz="8000" dirty="0"/>
              <a:t> have 2 portions:</a:t>
            </a:r>
          </a:p>
          <a:p>
            <a:pPr marL="0" indent="0" algn="just">
              <a:buNone/>
            </a:pPr>
            <a:r>
              <a:rPr lang="en-US" sz="8000" dirty="0"/>
              <a:t>1. Descriptor portion (contains general info about the data set &amp; variable info)</a:t>
            </a:r>
          </a:p>
          <a:p>
            <a:pPr marL="0" indent="0" algn="just">
              <a:buNone/>
            </a:pPr>
            <a:r>
              <a:rPr lang="en-US" sz="8000" dirty="0"/>
              <a:t>2. Data portion (variables= columns; observations = rows)</a:t>
            </a:r>
          </a:p>
          <a:p>
            <a:endParaRPr lang="en-US" dirty="0"/>
          </a:p>
        </p:txBody>
      </p:sp>
    </p:spTree>
    <p:extLst>
      <p:ext uri="{BB962C8B-B14F-4D97-AF65-F5344CB8AC3E}">
        <p14:creationId xmlns:p14="http://schemas.microsoft.com/office/powerpoint/2010/main" val="2741414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Processing Basics Cont’d</a:t>
            </a:r>
            <a:endParaRPr lang="en-US" dirty="0"/>
          </a:p>
        </p:txBody>
      </p:sp>
      <p:sp>
        <p:nvSpPr>
          <p:cNvPr id="3" name="Content Placeholder 2"/>
          <p:cNvSpPr>
            <a:spLocks noGrp="1"/>
          </p:cNvSpPr>
          <p:nvPr>
            <p:ph idx="1"/>
          </p:nvPr>
        </p:nvSpPr>
        <p:spPr/>
        <p:txBody>
          <a:bodyPr>
            <a:normAutofit/>
          </a:bodyPr>
          <a:lstStyle/>
          <a:p>
            <a:r>
              <a:rPr lang="en-US" dirty="0"/>
              <a:t>- Use LIBNAME statement to assign a library reference name to a SAS data library:</a:t>
            </a:r>
          </a:p>
          <a:p>
            <a:r>
              <a:rPr lang="en-US" dirty="0"/>
              <a:t>	</a:t>
            </a:r>
            <a:r>
              <a:rPr lang="en-US" dirty="0">
                <a:solidFill>
                  <a:srgbClr val="00B0F0"/>
                </a:solidFill>
              </a:rPr>
              <a:t>LIBNAME </a:t>
            </a:r>
            <a:r>
              <a:rPr lang="en-US" i="1" dirty="0" err="1">
                <a:solidFill>
                  <a:srgbClr val="00B0F0"/>
                </a:solidFill>
              </a:rPr>
              <a:t>libref</a:t>
            </a:r>
            <a:r>
              <a:rPr lang="en-US" i="1" dirty="0">
                <a:solidFill>
                  <a:srgbClr val="00B0F0"/>
                </a:solidFill>
              </a:rPr>
              <a:t> ‘SAS-data-library’ </a:t>
            </a:r>
            <a:r>
              <a:rPr lang="en-US" dirty="0">
                <a:solidFill>
                  <a:srgbClr val="00B0F0"/>
                </a:solidFill>
              </a:rPr>
              <a:t>location’;  </a:t>
            </a:r>
          </a:p>
          <a:p>
            <a:pPr marL="0" indent="0">
              <a:buNone/>
            </a:pPr>
            <a:r>
              <a:rPr lang="en-US" dirty="0"/>
              <a:t>(i.e. </a:t>
            </a:r>
            <a:r>
              <a:rPr lang="en-US" dirty="0">
                <a:solidFill>
                  <a:srgbClr val="00B0F0"/>
                </a:solidFill>
              </a:rPr>
              <a:t>LIBNAME Example ‘C:\MPH2022’;)</a:t>
            </a:r>
          </a:p>
          <a:p>
            <a:r>
              <a:rPr lang="en-US" dirty="0"/>
              <a:t>- Every SAS data file has a two level name: </a:t>
            </a:r>
            <a:r>
              <a:rPr lang="en-US" dirty="0" err="1">
                <a:solidFill>
                  <a:srgbClr val="00B0F0"/>
                </a:solidFill>
              </a:rPr>
              <a:t>libref.filename</a:t>
            </a:r>
            <a:r>
              <a:rPr lang="en-US" dirty="0">
                <a:solidFill>
                  <a:srgbClr val="00B0F0"/>
                </a:solidFill>
              </a:rPr>
              <a:t>  (i.e. </a:t>
            </a:r>
            <a:r>
              <a:rPr lang="en-US" dirty="0" err="1">
                <a:solidFill>
                  <a:srgbClr val="00B0F0"/>
                </a:solidFill>
              </a:rPr>
              <a:t>EXAMPLE.Lab</a:t>
            </a:r>
            <a:r>
              <a:rPr lang="en-US" dirty="0"/>
              <a:t>)</a:t>
            </a:r>
          </a:p>
          <a:p>
            <a:r>
              <a:rPr lang="en-US" dirty="0"/>
              <a:t>	- Default </a:t>
            </a:r>
            <a:r>
              <a:rPr lang="en-US" dirty="0" err="1"/>
              <a:t>libref</a:t>
            </a:r>
            <a:r>
              <a:rPr lang="en-US" dirty="0"/>
              <a:t> is Work if a specific </a:t>
            </a:r>
            <a:r>
              <a:rPr lang="en-US" dirty="0" err="1"/>
              <a:t>libref</a:t>
            </a:r>
            <a:r>
              <a:rPr lang="en-US" dirty="0"/>
              <a:t> name is not specified (i.e. </a:t>
            </a:r>
            <a:r>
              <a:rPr lang="en-US" dirty="0" err="1">
                <a:solidFill>
                  <a:srgbClr val="00B0F0"/>
                </a:solidFill>
              </a:rPr>
              <a:t>work.Lab</a:t>
            </a:r>
            <a:r>
              <a:rPr lang="en-US" dirty="0">
                <a:solidFill>
                  <a:srgbClr val="00B0F0"/>
                </a:solidFill>
              </a:rPr>
              <a:t>;</a:t>
            </a:r>
            <a:r>
              <a:rPr lang="en-US" dirty="0"/>
              <a:t>)</a:t>
            </a:r>
          </a:p>
          <a:p>
            <a:endParaRPr lang="en-US" dirty="0"/>
          </a:p>
        </p:txBody>
      </p:sp>
    </p:spTree>
    <p:extLst>
      <p:ext uri="{BB962C8B-B14F-4D97-AF65-F5344CB8AC3E}">
        <p14:creationId xmlns:p14="http://schemas.microsoft.com/office/powerpoint/2010/main" val="659401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Inputting data into a SAS Program</a:t>
            </a:r>
            <a:br>
              <a:rPr lang="en-US" dirty="0"/>
            </a:br>
            <a:endParaRPr lang="en-US" dirty="0"/>
          </a:p>
        </p:txBody>
      </p:sp>
      <p:sp>
        <p:nvSpPr>
          <p:cNvPr id="3" name="Content Placeholder 2"/>
          <p:cNvSpPr>
            <a:spLocks noGrp="1"/>
          </p:cNvSpPr>
          <p:nvPr>
            <p:ph idx="1"/>
          </p:nvPr>
        </p:nvSpPr>
        <p:spPr>
          <a:xfrm>
            <a:off x="457200" y="1600200"/>
            <a:ext cx="8534400" cy="4525963"/>
          </a:xfrm>
        </p:spPr>
        <p:txBody>
          <a:bodyPr>
            <a:normAutofit fontScale="70000" lnSpcReduction="20000"/>
          </a:bodyPr>
          <a:lstStyle/>
          <a:p>
            <a:pPr marL="0" indent="0">
              <a:buNone/>
            </a:pPr>
            <a:r>
              <a:rPr lang="en-US" dirty="0"/>
              <a:t>1. Read from an existing SAS data set</a:t>
            </a:r>
          </a:p>
          <a:p>
            <a:pPr marL="0" indent="0">
              <a:buNone/>
            </a:pPr>
            <a:r>
              <a:rPr lang="en-US" dirty="0"/>
              <a:t>		</a:t>
            </a:r>
            <a:r>
              <a:rPr lang="en-US" dirty="0">
                <a:solidFill>
                  <a:srgbClr val="00B0F0"/>
                </a:solidFill>
              </a:rPr>
              <a:t>LIBNAME </a:t>
            </a:r>
            <a:r>
              <a:rPr lang="en-US" i="1" dirty="0" err="1">
                <a:solidFill>
                  <a:srgbClr val="00B0F0"/>
                </a:solidFill>
              </a:rPr>
              <a:t>libref</a:t>
            </a:r>
            <a:r>
              <a:rPr lang="en-US" i="1" dirty="0">
                <a:solidFill>
                  <a:srgbClr val="00B0F0"/>
                </a:solidFill>
              </a:rPr>
              <a:t> ‘SAS-data-library location’</a:t>
            </a:r>
            <a:r>
              <a:rPr lang="en-US" dirty="0">
                <a:solidFill>
                  <a:srgbClr val="00B0F0"/>
                </a:solidFill>
              </a:rPr>
              <a:t>;</a:t>
            </a:r>
          </a:p>
          <a:p>
            <a:pPr marL="0" indent="0">
              <a:buNone/>
            </a:pPr>
            <a:r>
              <a:rPr lang="en-US" dirty="0"/>
              <a:t>	DATA </a:t>
            </a:r>
            <a:r>
              <a:rPr lang="en-US" i="1" dirty="0"/>
              <a:t>output- SAS- data- set</a:t>
            </a:r>
            <a:r>
              <a:rPr lang="en-US" dirty="0"/>
              <a:t>;</a:t>
            </a:r>
          </a:p>
          <a:p>
            <a:pPr marL="0" indent="0">
              <a:buNone/>
            </a:pPr>
            <a:r>
              <a:rPr lang="en-US" dirty="0"/>
              <a:t>	SET </a:t>
            </a:r>
            <a:r>
              <a:rPr lang="en-US" i="1" dirty="0"/>
              <a:t>input- SAS- data- set</a:t>
            </a:r>
            <a:r>
              <a:rPr lang="en-US" dirty="0"/>
              <a:t>;</a:t>
            </a:r>
          </a:p>
          <a:p>
            <a:pPr marL="0" indent="0">
              <a:buNone/>
            </a:pPr>
            <a:r>
              <a:rPr lang="en-US" dirty="0"/>
              <a:t>	RUN;</a:t>
            </a:r>
          </a:p>
          <a:p>
            <a:pPr marL="0" indent="0">
              <a:buNone/>
            </a:pPr>
            <a:r>
              <a:rPr lang="en-US" dirty="0"/>
              <a:t>2. Read from excel worksheets</a:t>
            </a:r>
          </a:p>
          <a:p>
            <a:pPr marL="0" indent="0">
              <a:buNone/>
            </a:pPr>
            <a:r>
              <a:rPr lang="en-US" dirty="0"/>
              <a:t>a. Using Import Wizard (follow directions)</a:t>
            </a:r>
          </a:p>
          <a:p>
            <a:pPr marL="0" indent="0">
              <a:buNone/>
            </a:pPr>
            <a:r>
              <a:rPr lang="en-US" dirty="0"/>
              <a:t>b. Using SAS code</a:t>
            </a:r>
          </a:p>
          <a:p>
            <a:pPr marL="0" indent="0">
              <a:buNone/>
            </a:pPr>
            <a:r>
              <a:rPr lang="en-US" dirty="0">
                <a:solidFill>
                  <a:srgbClr val="00B0F0"/>
                </a:solidFill>
              </a:rPr>
              <a:t>Example: </a:t>
            </a:r>
            <a:r>
              <a:rPr lang="en-US" sz="3100" i="1" dirty="0" err="1">
                <a:solidFill>
                  <a:srgbClr val="00B0F0"/>
                </a:solidFill>
              </a:rPr>
              <a:t>libname</a:t>
            </a:r>
            <a:r>
              <a:rPr lang="en-US" sz="3100" i="1" dirty="0">
                <a:solidFill>
                  <a:srgbClr val="00B0F0"/>
                </a:solidFill>
              </a:rPr>
              <a:t> </a:t>
            </a:r>
            <a:r>
              <a:rPr lang="en-US" sz="3100" i="1" dirty="0" err="1">
                <a:solidFill>
                  <a:srgbClr val="00B0F0"/>
                </a:solidFill>
              </a:rPr>
              <a:t>gerbi</a:t>
            </a:r>
            <a:r>
              <a:rPr lang="en-US" sz="3100" i="1" dirty="0">
                <a:solidFill>
                  <a:srgbClr val="00B0F0"/>
                </a:solidFill>
              </a:rPr>
              <a:t> '\\fshome01pd\</a:t>
            </a:r>
            <a:r>
              <a:rPr lang="en-US" sz="3100" i="1" dirty="0" err="1">
                <a:solidFill>
                  <a:srgbClr val="00B0F0"/>
                </a:solidFill>
              </a:rPr>
              <a:t>ggerbi</a:t>
            </a:r>
            <a:r>
              <a:rPr lang="en-US" sz="3100" i="1" dirty="0">
                <a:solidFill>
                  <a:srgbClr val="00B0F0"/>
                </a:solidFill>
              </a:rPr>
              <a:t>$\Desktop';</a:t>
            </a:r>
          </a:p>
          <a:p>
            <a:pPr marL="0" indent="0">
              <a:buNone/>
            </a:pPr>
            <a:r>
              <a:rPr lang="en-US" i="1" dirty="0">
                <a:solidFill>
                  <a:srgbClr val="00B0F0"/>
                </a:solidFill>
              </a:rPr>
              <a:t>		</a:t>
            </a:r>
            <a:r>
              <a:rPr lang="en-US" sz="3100" i="1" dirty="0">
                <a:solidFill>
                  <a:srgbClr val="00B0F0"/>
                </a:solidFill>
              </a:rPr>
              <a:t>data=</a:t>
            </a:r>
            <a:r>
              <a:rPr lang="en-US" sz="3100" i="1" dirty="0" err="1">
                <a:solidFill>
                  <a:srgbClr val="00B0F0"/>
                </a:solidFill>
              </a:rPr>
              <a:t>Gerbi.Lab</a:t>
            </a:r>
            <a:endParaRPr lang="en-US" sz="3100" i="1" dirty="0">
              <a:solidFill>
                <a:srgbClr val="00B0F0"/>
              </a:solidFill>
            </a:endParaRPr>
          </a:p>
          <a:p>
            <a:pPr marL="0" indent="0">
              <a:buNone/>
            </a:pPr>
            <a:r>
              <a:rPr lang="en-US" i="1" dirty="0">
                <a:solidFill>
                  <a:srgbClr val="00B0F0"/>
                </a:solidFill>
              </a:rPr>
              <a:t>		Run;</a:t>
            </a:r>
          </a:p>
          <a:p>
            <a:pPr marL="0" indent="0">
              <a:buNone/>
            </a:pPr>
            <a:r>
              <a:rPr lang="en-US" i="1" dirty="0"/>
              <a:t>	</a:t>
            </a:r>
            <a:endParaRPr lang="en-US" dirty="0"/>
          </a:p>
        </p:txBody>
      </p:sp>
    </p:spTree>
    <p:extLst>
      <p:ext uri="{BB962C8B-B14F-4D97-AF65-F5344CB8AC3E}">
        <p14:creationId xmlns:p14="http://schemas.microsoft.com/office/powerpoint/2010/main" val="387478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Inputting data into a SAS Program</a:t>
            </a:r>
          </a:p>
        </p:txBody>
      </p:sp>
      <p:sp>
        <p:nvSpPr>
          <p:cNvPr id="3" name="Content Placeholder 2"/>
          <p:cNvSpPr>
            <a:spLocks noGrp="1"/>
          </p:cNvSpPr>
          <p:nvPr>
            <p:ph idx="1"/>
          </p:nvPr>
        </p:nvSpPr>
        <p:spPr/>
        <p:txBody>
          <a:bodyPr>
            <a:normAutofit/>
          </a:bodyPr>
          <a:lstStyle/>
          <a:p>
            <a:r>
              <a:rPr lang="en-US" dirty="0"/>
              <a:t>Notes:</a:t>
            </a:r>
          </a:p>
          <a:p>
            <a:r>
              <a:rPr lang="en-US" dirty="0"/>
              <a:t>- Each </a:t>
            </a:r>
            <a:r>
              <a:rPr lang="en-US" u="sng" dirty="0"/>
              <a:t>worksheet</a:t>
            </a:r>
            <a:r>
              <a:rPr lang="en-US" dirty="0"/>
              <a:t> in an excel workbook is treated as though it is a </a:t>
            </a:r>
            <a:r>
              <a:rPr lang="en-US" u="sng" dirty="0"/>
              <a:t>SAS data set</a:t>
            </a:r>
            <a:r>
              <a:rPr lang="en-US" dirty="0"/>
              <a:t>; each workbook is treated as a </a:t>
            </a:r>
            <a:r>
              <a:rPr lang="en-US" u="sng" dirty="0"/>
              <a:t>data library</a:t>
            </a:r>
          </a:p>
          <a:p>
            <a:pPr marL="0" indent="0">
              <a:buNone/>
            </a:pPr>
            <a:r>
              <a:rPr lang="en-US" dirty="0"/>
              <a:t>Worksheet names appear with a dollar sign at the end of the name</a:t>
            </a:r>
          </a:p>
          <a:p>
            <a:pPr marL="0" indent="0">
              <a:buNone/>
            </a:pPr>
            <a:endParaRPr lang="en-US" dirty="0"/>
          </a:p>
        </p:txBody>
      </p:sp>
    </p:spTree>
    <p:extLst>
      <p:ext uri="{BB962C8B-B14F-4D97-AF65-F5344CB8AC3E}">
        <p14:creationId xmlns:p14="http://schemas.microsoft.com/office/powerpoint/2010/main" val="3018182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 Common PROC Steps</a:t>
            </a:r>
            <a:br>
              <a:rPr lang="en-US" dirty="0"/>
            </a:br>
            <a:endParaRPr lang="en-US" dirty="0"/>
          </a:p>
        </p:txBody>
      </p:sp>
      <p:sp>
        <p:nvSpPr>
          <p:cNvPr id="3" name="Content Placeholder 2"/>
          <p:cNvSpPr>
            <a:spLocks noGrp="1"/>
          </p:cNvSpPr>
          <p:nvPr>
            <p:ph idx="1"/>
          </p:nvPr>
        </p:nvSpPr>
        <p:spPr>
          <a:xfrm>
            <a:off x="457200" y="1036637"/>
            <a:ext cx="8229600" cy="4525963"/>
          </a:xfrm>
        </p:spPr>
        <p:txBody>
          <a:bodyPr>
            <a:normAutofit fontScale="25000" lnSpcReduction="20000"/>
          </a:bodyPr>
          <a:lstStyle/>
          <a:p>
            <a:pPr marL="0" indent="0">
              <a:buNone/>
            </a:pPr>
            <a:r>
              <a:rPr lang="en-US" sz="6400" dirty="0"/>
              <a:t> 1. </a:t>
            </a:r>
            <a:r>
              <a:rPr lang="en-US" sz="6200" u="sng" dirty="0"/>
              <a:t>PRINT</a:t>
            </a:r>
            <a:r>
              <a:rPr lang="en-US" sz="6200" dirty="0"/>
              <a:t>: displays all observations, all variables, &amp; an Observations column on the left</a:t>
            </a:r>
          </a:p>
          <a:p>
            <a:pPr marL="0" indent="0">
              <a:buNone/>
            </a:pPr>
            <a:r>
              <a:rPr lang="en-US" sz="6200" dirty="0"/>
              <a:t>		</a:t>
            </a:r>
            <a:r>
              <a:rPr lang="en-US" sz="6200" dirty="0">
                <a:solidFill>
                  <a:srgbClr val="00B0F0"/>
                </a:solidFill>
              </a:rPr>
              <a:t>PROC PRINT DATA= </a:t>
            </a:r>
            <a:r>
              <a:rPr lang="en-US" sz="6200" i="1" dirty="0" err="1">
                <a:solidFill>
                  <a:srgbClr val="00B0F0"/>
                </a:solidFill>
              </a:rPr>
              <a:t>Sas</a:t>
            </a:r>
            <a:r>
              <a:rPr lang="en-US" sz="6200" i="1" dirty="0">
                <a:solidFill>
                  <a:srgbClr val="00B0F0"/>
                </a:solidFill>
              </a:rPr>
              <a:t>-data-set</a:t>
            </a:r>
            <a:r>
              <a:rPr lang="en-US" sz="6200" dirty="0">
                <a:solidFill>
                  <a:srgbClr val="00B0F0"/>
                </a:solidFill>
              </a:rPr>
              <a:t>;</a:t>
            </a:r>
          </a:p>
          <a:p>
            <a:pPr marL="0" indent="0">
              <a:buNone/>
            </a:pPr>
            <a:r>
              <a:rPr lang="en-US" sz="6200" dirty="0">
                <a:solidFill>
                  <a:srgbClr val="00B0F0"/>
                </a:solidFill>
              </a:rPr>
              <a:t>		RUN;</a:t>
            </a:r>
          </a:p>
          <a:p>
            <a:pPr marL="0" indent="0">
              <a:buNone/>
            </a:pPr>
            <a:r>
              <a:rPr lang="en-US" sz="6200" dirty="0"/>
              <a:t>   2. </a:t>
            </a:r>
            <a:r>
              <a:rPr lang="en-US" sz="6200" u="sng" dirty="0"/>
              <a:t>MEANS</a:t>
            </a:r>
            <a:r>
              <a:rPr lang="en-US" sz="6200" dirty="0"/>
              <a:t>: by default it displays N, MEAN, MIN, MAX, STDDEV; use with VAR statement</a:t>
            </a:r>
          </a:p>
          <a:p>
            <a:pPr marL="0" indent="0">
              <a:buNone/>
            </a:pPr>
            <a:r>
              <a:rPr lang="en-US" sz="6200" dirty="0"/>
              <a:t>		</a:t>
            </a:r>
            <a:r>
              <a:rPr lang="en-US" sz="6400" dirty="0">
                <a:solidFill>
                  <a:srgbClr val="00B0F0"/>
                </a:solidFill>
              </a:rPr>
              <a:t>PROC MEANS DATA= </a:t>
            </a:r>
            <a:r>
              <a:rPr lang="en-US" sz="6400" dirty="0" err="1">
                <a:solidFill>
                  <a:srgbClr val="00B0F0"/>
                </a:solidFill>
              </a:rPr>
              <a:t>Sas</a:t>
            </a:r>
            <a:r>
              <a:rPr lang="en-US" sz="6400" dirty="0">
                <a:solidFill>
                  <a:srgbClr val="00B0F0"/>
                </a:solidFill>
              </a:rPr>
              <a:t>-data set;</a:t>
            </a:r>
          </a:p>
          <a:p>
            <a:pPr marL="0" indent="0">
              <a:buNone/>
            </a:pPr>
            <a:r>
              <a:rPr lang="en-US" sz="6400" dirty="0">
                <a:solidFill>
                  <a:srgbClr val="00B0F0"/>
                </a:solidFill>
              </a:rPr>
              <a:t>		VAR variables(s);</a:t>
            </a:r>
          </a:p>
          <a:p>
            <a:pPr marL="0" indent="0">
              <a:buNone/>
            </a:pPr>
            <a:r>
              <a:rPr lang="en-US" sz="6400" dirty="0">
                <a:solidFill>
                  <a:srgbClr val="00B0F0"/>
                </a:solidFill>
              </a:rPr>
              <a:t>		RUN;</a:t>
            </a:r>
          </a:p>
          <a:p>
            <a:pPr marL="0" indent="0">
              <a:buNone/>
            </a:pPr>
            <a:r>
              <a:rPr lang="en-US" sz="6200" dirty="0"/>
              <a:t>	- Modifications to the means procedure:</a:t>
            </a:r>
          </a:p>
          <a:p>
            <a:pPr marL="0" indent="0">
              <a:buNone/>
            </a:pPr>
            <a:r>
              <a:rPr lang="en-US" sz="6200" dirty="0"/>
              <a:t> If you would like to modify the descriptive statistics displayed, type the desired terms in the headline. </a:t>
            </a:r>
          </a:p>
          <a:p>
            <a:pPr marL="0" indent="0">
              <a:buNone/>
            </a:pPr>
            <a:r>
              <a:rPr lang="en-US" sz="6200" dirty="0"/>
              <a:t>i.e. </a:t>
            </a:r>
            <a:r>
              <a:rPr lang="en-US" sz="6400" dirty="0">
                <a:solidFill>
                  <a:srgbClr val="00B0F0"/>
                </a:solidFill>
              </a:rPr>
              <a:t>PROC MEANS DATA= </a:t>
            </a:r>
            <a:r>
              <a:rPr lang="en-US" sz="6400" dirty="0" err="1">
                <a:solidFill>
                  <a:srgbClr val="00B0F0"/>
                </a:solidFill>
              </a:rPr>
              <a:t>Sas</a:t>
            </a:r>
            <a:r>
              <a:rPr lang="en-US" sz="6400" dirty="0">
                <a:solidFill>
                  <a:srgbClr val="00B0F0"/>
                </a:solidFill>
              </a:rPr>
              <a:t>-data set n mean</a:t>
            </a:r>
            <a:r>
              <a:rPr lang="en-US" sz="6200" dirty="0"/>
              <a:t>;   would display only N and MEAN data</a:t>
            </a:r>
          </a:p>
          <a:p>
            <a:pPr marL="0" indent="0">
              <a:buNone/>
            </a:pPr>
            <a:r>
              <a:rPr lang="en-US" sz="6200" dirty="0"/>
              <a:t>	- CLASS statement: identifies variables whose values define subgroups for analysis (i.e. 	gender)</a:t>
            </a:r>
          </a:p>
          <a:p>
            <a:pPr marL="0" indent="0">
              <a:buNone/>
            </a:pPr>
            <a:r>
              <a:rPr lang="en-US" sz="6200" dirty="0"/>
              <a:t>3. </a:t>
            </a:r>
            <a:r>
              <a:rPr lang="en-US" sz="6200" u="sng" dirty="0"/>
              <a:t>FREQ</a:t>
            </a:r>
            <a:r>
              <a:rPr lang="en-US" sz="6200" dirty="0"/>
              <a:t>: displays frequencies, cumulative frequencies, percentages, and cumulative percentages, use with TABLES </a:t>
            </a:r>
          </a:p>
          <a:p>
            <a:pPr marL="0" indent="0">
              <a:buNone/>
            </a:pPr>
            <a:r>
              <a:rPr lang="en-US" sz="6200" dirty="0"/>
              <a:t>		statement</a:t>
            </a:r>
          </a:p>
          <a:p>
            <a:pPr marL="0" indent="0">
              <a:buNone/>
            </a:pPr>
            <a:r>
              <a:rPr lang="en-US" sz="6200" dirty="0"/>
              <a:t>		</a:t>
            </a:r>
            <a:r>
              <a:rPr lang="en-US" sz="6400" dirty="0">
                <a:solidFill>
                  <a:srgbClr val="00B0F0"/>
                </a:solidFill>
              </a:rPr>
              <a:t>PROC FREQ DATA= </a:t>
            </a:r>
            <a:r>
              <a:rPr lang="en-US" sz="6400" dirty="0" err="1">
                <a:solidFill>
                  <a:srgbClr val="00B0F0"/>
                </a:solidFill>
              </a:rPr>
              <a:t>Sas</a:t>
            </a:r>
            <a:r>
              <a:rPr lang="en-US" sz="6400" dirty="0">
                <a:solidFill>
                  <a:srgbClr val="00B0F0"/>
                </a:solidFill>
              </a:rPr>
              <a:t>-data set;</a:t>
            </a:r>
          </a:p>
          <a:p>
            <a:pPr marL="0" indent="0">
              <a:buNone/>
            </a:pPr>
            <a:r>
              <a:rPr lang="en-US" sz="6400" dirty="0">
                <a:solidFill>
                  <a:srgbClr val="00B0F0"/>
                </a:solidFill>
              </a:rPr>
              <a:t>			TABLES variable(s);</a:t>
            </a:r>
          </a:p>
          <a:p>
            <a:pPr marL="0" indent="0">
              <a:buNone/>
            </a:pPr>
            <a:r>
              <a:rPr lang="en-US" sz="6400" dirty="0">
                <a:solidFill>
                  <a:srgbClr val="00B0F0"/>
                </a:solidFill>
              </a:rPr>
              <a:t>			RUN;</a:t>
            </a:r>
          </a:p>
          <a:p>
            <a:pPr marL="0" indent="0">
              <a:buNone/>
            </a:pPr>
            <a:endParaRPr lang="en-US" sz="6400" dirty="0">
              <a:solidFill>
                <a:srgbClr val="00B0F0"/>
              </a:solidFill>
            </a:endParaRPr>
          </a:p>
          <a:p>
            <a:endParaRPr lang="en-US" sz="6200" dirty="0"/>
          </a:p>
        </p:txBody>
      </p:sp>
    </p:spTree>
    <p:extLst>
      <p:ext uri="{BB962C8B-B14F-4D97-AF65-F5344CB8AC3E}">
        <p14:creationId xmlns:p14="http://schemas.microsoft.com/office/powerpoint/2010/main" val="846890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 PROC Steps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 </a:t>
            </a:r>
            <a:r>
              <a:rPr lang="en-US" b="1" u="sng" dirty="0"/>
              <a:t>Modifications to the </a:t>
            </a:r>
            <a:r>
              <a:rPr lang="en-US" b="1" u="sng" dirty="0" err="1"/>
              <a:t>freq</a:t>
            </a:r>
            <a:r>
              <a:rPr lang="en-US" b="1" u="sng" dirty="0"/>
              <a:t> procedure</a:t>
            </a:r>
            <a:r>
              <a:rPr lang="en-US" dirty="0"/>
              <a:t>:</a:t>
            </a:r>
          </a:p>
          <a:p>
            <a:pPr marL="0" indent="0">
              <a:buNone/>
            </a:pPr>
            <a:r>
              <a:rPr lang="en-US" dirty="0"/>
              <a:t> NLEVELS: determines the number of distinct values for each variable (can help to determine duplicates)</a:t>
            </a:r>
            <a:r>
              <a:rPr lang="en-US" dirty="0">
                <a:sym typeface="Wingdings"/>
              </a:rPr>
              <a:t></a:t>
            </a:r>
            <a:r>
              <a:rPr lang="en-US" dirty="0"/>
              <a:t> PROC FREQ DATA = </a:t>
            </a:r>
            <a:r>
              <a:rPr lang="en-US" i="1" dirty="0" err="1"/>
              <a:t>Sas</a:t>
            </a:r>
            <a:r>
              <a:rPr lang="en-US" i="1" dirty="0"/>
              <a:t>-data set </a:t>
            </a:r>
            <a:r>
              <a:rPr lang="en-US" dirty="0"/>
              <a:t>&lt;NLEVELS&gt;;</a:t>
            </a:r>
          </a:p>
          <a:p>
            <a:pPr marL="0" indent="0">
              <a:buNone/>
            </a:pPr>
            <a:r>
              <a:rPr lang="en-US" dirty="0"/>
              <a:t>			- PAGE: displays only one table per page</a:t>
            </a:r>
          </a:p>
          <a:p>
            <a:pPr marL="0" indent="0">
              <a:buNone/>
            </a:pPr>
            <a:r>
              <a:rPr lang="en-US" dirty="0"/>
              <a:t>			- COMPRESS: begins next one way frequency table 			on same page if there is enough space</a:t>
            </a:r>
          </a:p>
          <a:p>
            <a:pPr marL="0" indent="0">
              <a:buNone/>
            </a:pPr>
            <a:r>
              <a:rPr lang="en-US" dirty="0"/>
              <a:t>-</a:t>
            </a:r>
            <a:r>
              <a:rPr lang="en-US" b="1" u="sng" dirty="0"/>
              <a:t>Modifications to the tables statement </a:t>
            </a:r>
            <a:r>
              <a:rPr lang="en-US" dirty="0"/>
              <a:t>(should be placed after variable and a forward slash)</a:t>
            </a:r>
            <a:r>
              <a:rPr lang="en-US" dirty="0">
                <a:sym typeface="Wingdings"/>
              </a:rPr>
              <a:t></a:t>
            </a:r>
            <a:r>
              <a:rPr lang="en-US" dirty="0"/>
              <a:t> </a:t>
            </a:r>
          </a:p>
          <a:p>
            <a:pPr marL="0" indent="0">
              <a:buNone/>
            </a:pPr>
            <a:r>
              <a:rPr lang="en-US" dirty="0"/>
              <a:t>i.e. TABLES age / NOCUM;</a:t>
            </a:r>
          </a:p>
          <a:p>
            <a:pPr marL="0" indent="0">
              <a:buNone/>
            </a:pPr>
            <a:r>
              <a:rPr lang="en-US" dirty="0"/>
              <a:t>		- LIST: displays n-way tables in list format</a:t>
            </a:r>
          </a:p>
          <a:p>
            <a:pPr marL="0" indent="0">
              <a:buNone/>
            </a:pPr>
            <a:r>
              <a:rPr lang="en-US" dirty="0"/>
              <a:t>		- </a:t>
            </a:r>
            <a:r>
              <a:rPr lang="en-US" dirty="0">
                <a:solidFill>
                  <a:srgbClr val="00B0F0"/>
                </a:solidFill>
              </a:rPr>
              <a:t>CROSSLIST</a:t>
            </a:r>
            <a:r>
              <a:rPr lang="en-US" dirty="0"/>
              <a:t>: displays n-way tables in column format</a:t>
            </a:r>
          </a:p>
          <a:p>
            <a:pPr marL="0" indent="0">
              <a:buNone/>
            </a:pPr>
            <a:r>
              <a:rPr lang="en-US" dirty="0"/>
              <a:t>		- </a:t>
            </a:r>
            <a:r>
              <a:rPr lang="en-US" dirty="0">
                <a:solidFill>
                  <a:srgbClr val="00B0F0"/>
                </a:solidFill>
              </a:rPr>
              <a:t>FORMAT</a:t>
            </a:r>
            <a:r>
              <a:rPr lang="en-US" dirty="0"/>
              <a:t>: formats the frequencies in n-way tables</a:t>
            </a:r>
          </a:p>
          <a:p>
            <a:pPr marL="0" indent="0">
              <a:buNone/>
            </a:pPr>
            <a:r>
              <a:rPr lang="en-US" dirty="0"/>
              <a:t>		- </a:t>
            </a:r>
            <a:r>
              <a:rPr lang="en-US" dirty="0">
                <a:solidFill>
                  <a:srgbClr val="00B0F0"/>
                </a:solidFill>
              </a:rPr>
              <a:t>NOCUM, NOPERCENT, NOFREQ, NOROW, NOCOL</a:t>
            </a:r>
            <a:r>
              <a:rPr lang="en-US" dirty="0"/>
              <a:t>: 			suppresses display of various default statistics</a:t>
            </a:r>
          </a:p>
          <a:p>
            <a:endParaRPr lang="en-US" dirty="0"/>
          </a:p>
        </p:txBody>
      </p:sp>
    </p:spTree>
    <p:extLst>
      <p:ext uri="{BB962C8B-B14F-4D97-AF65-F5344CB8AC3E}">
        <p14:creationId xmlns:p14="http://schemas.microsoft.com/office/powerpoint/2010/main" val="1380947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 PROC Steps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4. </a:t>
            </a:r>
            <a:r>
              <a:rPr lang="en-US" u="sng" dirty="0"/>
              <a:t>CONTENTS</a:t>
            </a:r>
            <a:r>
              <a:rPr lang="en-US" dirty="0"/>
              <a:t>: displays the descriptor portion of a SAS data set</a:t>
            </a:r>
          </a:p>
          <a:p>
            <a:pPr marL="0" indent="0">
              <a:buNone/>
            </a:pPr>
            <a:r>
              <a:rPr lang="en-US" dirty="0"/>
              <a:t>	</a:t>
            </a:r>
            <a:r>
              <a:rPr lang="en-US" dirty="0">
                <a:solidFill>
                  <a:srgbClr val="00B0F0"/>
                </a:solidFill>
              </a:rPr>
              <a:t>PROC CONTENTS DATA = </a:t>
            </a:r>
            <a:r>
              <a:rPr lang="en-US" i="1" dirty="0" err="1">
                <a:solidFill>
                  <a:srgbClr val="00B0F0"/>
                </a:solidFill>
              </a:rPr>
              <a:t>Sas</a:t>
            </a:r>
            <a:r>
              <a:rPr lang="en-US" i="1" dirty="0">
                <a:solidFill>
                  <a:srgbClr val="00B0F0"/>
                </a:solidFill>
              </a:rPr>
              <a:t>-data set</a:t>
            </a:r>
            <a:r>
              <a:rPr lang="en-US" dirty="0">
                <a:solidFill>
                  <a:srgbClr val="00B0F0"/>
                </a:solidFill>
              </a:rPr>
              <a:t>;</a:t>
            </a:r>
          </a:p>
          <a:p>
            <a:pPr marL="0" indent="0">
              <a:buNone/>
            </a:pPr>
            <a:r>
              <a:rPr lang="en-US" dirty="0">
                <a:solidFill>
                  <a:srgbClr val="00B0F0"/>
                </a:solidFill>
              </a:rPr>
              <a:t>	RUN;</a:t>
            </a:r>
          </a:p>
          <a:p>
            <a:pPr marL="0" indent="0">
              <a:buNone/>
            </a:pPr>
            <a:r>
              <a:rPr lang="en-US" dirty="0"/>
              <a:t>5. </a:t>
            </a:r>
            <a:r>
              <a:rPr lang="en-US" u="sng" dirty="0"/>
              <a:t>UNIVARIATE</a:t>
            </a:r>
            <a:r>
              <a:rPr lang="en-US" dirty="0"/>
              <a:t>: displays a variety of descriptive statistics; use with VAR statement</a:t>
            </a:r>
          </a:p>
          <a:p>
            <a:pPr marL="0" indent="0">
              <a:buNone/>
            </a:pPr>
            <a:r>
              <a:rPr lang="en-US" dirty="0"/>
              <a:t>		PROC UNIVARIATE DATA= </a:t>
            </a:r>
            <a:r>
              <a:rPr lang="en-US" i="1" dirty="0" err="1"/>
              <a:t>Sas</a:t>
            </a:r>
            <a:r>
              <a:rPr lang="en-US" i="1" dirty="0"/>
              <a:t>-data set</a:t>
            </a:r>
            <a:r>
              <a:rPr lang="en-US" dirty="0"/>
              <a:t>;</a:t>
            </a:r>
          </a:p>
          <a:p>
            <a:pPr marL="0" indent="0">
              <a:buNone/>
            </a:pPr>
            <a:r>
              <a:rPr lang="en-US" dirty="0"/>
              <a:t>				VAR variable(s);</a:t>
            </a:r>
          </a:p>
          <a:p>
            <a:pPr marL="0" indent="0">
              <a:buNone/>
            </a:pPr>
            <a:r>
              <a:rPr lang="en-US" dirty="0"/>
              <a:t>			RUN;</a:t>
            </a:r>
          </a:p>
          <a:p>
            <a:pPr marL="0" indent="0">
              <a:buNone/>
            </a:pPr>
            <a:endParaRPr lang="en-US" dirty="0">
              <a:solidFill>
                <a:srgbClr val="00B0F0"/>
              </a:solidFill>
            </a:endParaRPr>
          </a:p>
          <a:p>
            <a:endParaRPr lang="en-US" dirty="0"/>
          </a:p>
        </p:txBody>
      </p:sp>
    </p:spTree>
    <p:extLst>
      <p:ext uri="{BB962C8B-B14F-4D97-AF65-F5344CB8AC3E}">
        <p14:creationId xmlns:p14="http://schemas.microsoft.com/office/powerpoint/2010/main" val="1154618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SAS</a:t>
            </a:r>
          </a:p>
        </p:txBody>
      </p:sp>
      <p:sp>
        <p:nvSpPr>
          <p:cNvPr id="3" name="Content Placeholder 2"/>
          <p:cNvSpPr>
            <a:spLocks noGrp="1"/>
          </p:cNvSpPr>
          <p:nvPr>
            <p:ph idx="1"/>
          </p:nvPr>
        </p:nvSpPr>
        <p:spPr/>
        <p:txBody>
          <a:bodyPr>
            <a:normAutofit fontScale="62500" lnSpcReduction="20000"/>
          </a:bodyPr>
          <a:lstStyle/>
          <a:p>
            <a:pPr marL="0" indent="0">
              <a:buNone/>
            </a:pPr>
            <a:r>
              <a:rPr lang="en-GB" sz="3400" dirty="0">
                <a:latin typeface="Times New Roman" panose="02020603050405020304" pitchFamily="18" charset="0"/>
                <a:cs typeface="Times New Roman" panose="02020603050405020304" pitchFamily="18" charset="0"/>
              </a:rPr>
              <a:t>Need to know</a:t>
            </a:r>
          </a:p>
          <a:p>
            <a:pPr lvl="1">
              <a:lnSpc>
                <a:spcPct val="150000"/>
              </a:lnSpc>
              <a:spcBef>
                <a:spcPct val="50000"/>
              </a:spcBef>
            </a:pPr>
            <a:r>
              <a:rPr lang="en-GB" sz="3400" dirty="0">
                <a:latin typeface="Times New Roman" panose="02020603050405020304" pitchFamily="18" charset="0"/>
                <a:cs typeface="Times New Roman" panose="02020603050405020304" pitchFamily="18" charset="0"/>
              </a:rPr>
              <a:t>SAS environment</a:t>
            </a:r>
          </a:p>
          <a:p>
            <a:pPr lvl="1">
              <a:lnSpc>
                <a:spcPct val="150000"/>
              </a:lnSpc>
              <a:spcBef>
                <a:spcPct val="50000"/>
              </a:spcBef>
            </a:pPr>
            <a:r>
              <a:rPr lang="en-GB" sz="3400" dirty="0">
                <a:latin typeface="Times New Roman" panose="02020603050405020304" pitchFamily="18" charset="0"/>
                <a:cs typeface="Times New Roman" panose="02020603050405020304" pitchFamily="18" charset="0"/>
              </a:rPr>
              <a:t>SAS files (datasets, </a:t>
            </a:r>
            <a:r>
              <a:rPr lang="en-GB" sz="3400" dirty="0" err="1">
                <a:latin typeface="Times New Roman" panose="02020603050405020304" pitchFamily="18" charset="0"/>
                <a:cs typeface="Times New Roman" panose="02020603050405020304" pitchFamily="18" charset="0"/>
              </a:rPr>
              <a:t>catalogs</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etc</a:t>
            </a:r>
            <a:r>
              <a:rPr lang="en-GB" sz="3400" dirty="0">
                <a:latin typeface="Times New Roman" panose="02020603050405020304" pitchFamily="18" charset="0"/>
                <a:cs typeface="Times New Roman" panose="02020603050405020304" pitchFamily="18" charset="0"/>
              </a:rPr>
              <a:t>) &amp; libraries</a:t>
            </a:r>
          </a:p>
          <a:p>
            <a:pPr lvl="1">
              <a:lnSpc>
                <a:spcPct val="150000"/>
              </a:lnSpc>
              <a:spcBef>
                <a:spcPct val="50000"/>
              </a:spcBef>
            </a:pPr>
            <a:r>
              <a:rPr lang="en-GB" sz="3400" dirty="0">
                <a:latin typeface="Times New Roman" panose="02020603050405020304" pitchFamily="18" charset="0"/>
                <a:cs typeface="Times New Roman" panose="02020603050405020304" pitchFamily="18" charset="0"/>
              </a:rPr>
              <a:t>SAS programs</a:t>
            </a:r>
          </a:p>
          <a:p>
            <a:pPr lvl="2">
              <a:lnSpc>
                <a:spcPct val="150000"/>
              </a:lnSpc>
              <a:spcBef>
                <a:spcPct val="50000"/>
              </a:spcBef>
              <a:buFontTx/>
              <a:buNone/>
            </a:pPr>
            <a:r>
              <a:rPr lang="en-GB" sz="3400" u="sng" dirty="0">
                <a:latin typeface="Times New Roman" panose="02020603050405020304" pitchFamily="18" charset="0"/>
                <a:cs typeface="Times New Roman" panose="02020603050405020304" pitchFamily="18" charset="0"/>
              </a:rPr>
              <a:t>How to</a:t>
            </a:r>
            <a:r>
              <a:rPr lang="en-GB" sz="3400" dirty="0">
                <a:latin typeface="Times New Roman" panose="02020603050405020304" pitchFamily="18" charset="0"/>
                <a:cs typeface="Times New Roman" panose="02020603050405020304" pitchFamily="18" charset="0"/>
              </a:rPr>
              <a:t>:</a:t>
            </a:r>
          </a:p>
          <a:p>
            <a:pPr lvl="3">
              <a:lnSpc>
                <a:spcPct val="150000"/>
              </a:lnSpc>
              <a:spcBef>
                <a:spcPct val="50000"/>
              </a:spcBef>
              <a:buFont typeface="Wingdings" pitchFamily="2" charset="2"/>
              <a:buChar char="Ø"/>
            </a:pPr>
            <a:r>
              <a:rPr lang="en-GB" sz="3400" dirty="0">
                <a:latin typeface="Times New Roman" panose="02020603050405020304" pitchFamily="18" charset="0"/>
                <a:cs typeface="Times New Roman" panose="02020603050405020304" pitchFamily="18" charset="0"/>
              </a:rPr>
              <a:t>Get data in</a:t>
            </a:r>
          </a:p>
          <a:p>
            <a:pPr lvl="3">
              <a:lnSpc>
                <a:spcPct val="150000"/>
              </a:lnSpc>
              <a:spcBef>
                <a:spcPct val="50000"/>
              </a:spcBef>
              <a:buFont typeface="Wingdings" pitchFamily="2" charset="2"/>
              <a:buChar char="Ø"/>
            </a:pPr>
            <a:r>
              <a:rPr lang="en-GB" sz="3400" dirty="0">
                <a:latin typeface="Times New Roman" panose="02020603050405020304" pitchFamily="18" charset="0"/>
                <a:cs typeface="Times New Roman" panose="02020603050405020304" pitchFamily="18" charset="0"/>
              </a:rPr>
              <a:t>Manipulate data</a:t>
            </a:r>
          </a:p>
          <a:p>
            <a:pPr lvl="3">
              <a:lnSpc>
                <a:spcPct val="150000"/>
              </a:lnSpc>
              <a:spcBef>
                <a:spcPct val="50000"/>
              </a:spcBef>
              <a:buFont typeface="Wingdings" pitchFamily="2" charset="2"/>
              <a:buChar char="Ø"/>
            </a:pPr>
            <a:r>
              <a:rPr lang="en-GB" sz="3400" dirty="0">
                <a:latin typeface="Times New Roman" panose="02020603050405020304" pitchFamily="18" charset="0"/>
                <a:cs typeface="Times New Roman" panose="02020603050405020304" pitchFamily="18" charset="0"/>
              </a:rPr>
              <a:t>Get results out</a:t>
            </a:r>
          </a:p>
          <a:p>
            <a:endParaRPr lang="en-US" dirty="0"/>
          </a:p>
        </p:txBody>
      </p:sp>
    </p:spTree>
    <p:extLst>
      <p:ext uri="{BB962C8B-B14F-4D97-AF65-F5344CB8AC3E}">
        <p14:creationId xmlns:p14="http://schemas.microsoft.com/office/powerpoint/2010/main" val="1494180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 PROC Steps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u="sng" dirty="0"/>
              <a:t>SORT</a:t>
            </a:r>
            <a:r>
              <a:rPr lang="en-US" dirty="0"/>
              <a:t>: rearranges observations in a SAS data set by specified variables, either replaces the original data set or creates a new data set; default is to sort in ascending order; use with BY statement</a:t>
            </a:r>
          </a:p>
          <a:p>
            <a:pPr marL="0" indent="0">
              <a:buNone/>
            </a:pPr>
            <a:r>
              <a:rPr lang="en-US" dirty="0"/>
              <a:t>			PROC SORT DATA= </a:t>
            </a:r>
            <a:r>
              <a:rPr lang="en-US" i="1" dirty="0"/>
              <a:t>input-SAS-data-set;</a:t>
            </a:r>
            <a:endParaRPr lang="en-US" dirty="0"/>
          </a:p>
          <a:p>
            <a:pPr marL="0" indent="0">
              <a:buNone/>
            </a:pPr>
            <a:r>
              <a:rPr lang="en-US" dirty="0"/>
              <a:t>	OUT= </a:t>
            </a:r>
            <a:r>
              <a:rPr lang="en-US" i="1" dirty="0"/>
              <a:t>output-SAS-data-set</a:t>
            </a:r>
            <a:r>
              <a:rPr lang="en-US" dirty="0"/>
              <a:t>;   (use the OUT statement only if a new data set is desired) BY </a:t>
            </a:r>
            <a:r>
              <a:rPr lang="en-US" i="1" dirty="0"/>
              <a:t>variable(s)</a:t>
            </a:r>
            <a:r>
              <a:rPr lang="en-US" dirty="0"/>
              <a:t>;</a:t>
            </a:r>
          </a:p>
          <a:p>
            <a:pPr marL="0" indent="0">
              <a:buNone/>
            </a:pPr>
            <a:r>
              <a:rPr lang="en-US" dirty="0"/>
              <a:t>			RUN;</a:t>
            </a:r>
          </a:p>
          <a:p>
            <a:pPr marL="0" indent="0">
              <a:buNone/>
            </a:pPr>
            <a:r>
              <a:rPr lang="en-US" dirty="0"/>
              <a:t>	- Modifications to the sort procedure:</a:t>
            </a:r>
          </a:p>
          <a:p>
            <a:pPr marL="0" indent="0">
              <a:buNone/>
            </a:pPr>
            <a:r>
              <a:rPr lang="en-US" dirty="0">
                <a:solidFill>
                  <a:srgbClr val="00B0F0"/>
                </a:solidFill>
              </a:rPr>
              <a:t> DESCENDING</a:t>
            </a:r>
            <a:r>
              <a:rPr lang="en-US" dirty="0"/>
              <a:t>: to sort in descending order (BY DESCENDING </a:t>
            </a:r>
            <a:r>
              <a:rPr lang="en-US" i="1" dirty="0"/>
              <a:t>variable(s);</a:t>
            </a:r>
            <a:r>
              <a:rPr lang="en-US" dirty="0"/>
              <a:t>)</a:t>
            </a:r>
          </a:p>
          <a:p>
            <a:pPr marL="0" indent="0">
              <a:buNone/>
            </a:pPr>
            <a:r>
              <a:rPr lang="en-US" dirty="0"/>
              <a:t> NODUPKEY: deletes observations with a duplicate value (OUT=</a:t>
            </a:r>
            <a:r>
              <a:rPr lang="en-US" i="1" dirty="0"/>
              <a:t>output-SAS-data-set</a:t>
            </a:r>
            <a:r>
              <a:rPr lang="en-US" dirty="0"/>
              <a:t>  NODUPKEY;)</a:t>
            </a:r>
          </a:p>
          <a:p>
            <a:pPr marL="0" indent="0">
              <a:buNone/>
            </a:pPr>
            <a:r>
              <a:rPr lang="en-US" dirty="0"/>
              <a:t> EQUALS: maintains the relative order of the observations within the input data set in the output data set for observation with identical BY values (same as above)</a:t>
            </a:r>
          </a:p>
          <a:p>
            <a:endParaRPr lang="en-US" dirty="0"/>
          </a:p>
        </p:txBody>
      </p:sp>
    </p:spTree>
    <p:extLst>
      <p:ext uri="{BB962C8B-B14F-4D97-AF65-F5344CB8AC3E}">
        <p14:creationId xmlns:p14="http://schemas.microsoft.com/office/powerpoint/2010/main" val="963031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2583B5-61D5-1DE0-19B0-DDA078F70212}"/>
              </a:ext>
            </a:extLst>
          </p:cNvPr>
          <p:cNvSpPr txBox="1"/>
          <p:nvPr/>
        </p:nvSpPr>
        <p:spPr>
          <a:xfrm>
            <a:off x="2133600" y="76200"/>
            <a:ext cx="4572000" cy="461665"/>
          </a:xfrm>
          <a:prstGeom prst="rect">
            <a:avLst/>
          </a:prstGeom>
          <a:noFill/>
        </p:spPr>
        <p:txBody>
          <a:bodyPr wrap="square">
            <a:spAutoFit/>
          </a:bodyPr>
          <a:lstStyle/>
          <a:p>
            <a:pPr algn="ctr"/>
            <a:r>
              <a:rPr lang="en-US" sz="2400" b="1" i="0" dirty="0">
                <a:effectLst/>
                <a:latin typeface="Times New Roman" panose="02020603050405020304" pitchFamily="18" charset="0"/>
                <a:cs typeface="Times New Roman" panose="02020603050405020304" pitchFamily="18" charset="0"/>
              </a:rPr>
              <a:t>The SAS Environment</a:t>
            </a:r>
          </a:p>
        </p:txBody>
      </p:sp>
      <p:sp>
        <p:nvSpPr>
          <p:cNvPr id="5" name="TextBox 4">
            <a:extLst>
              <a:ext uri="{FF2B5EF4-FFF2-40B4-BE49-F238E27FC236}">
                <a16:creationId xmlns:a16="http://schemas.microsoft.com/office/drawing/2014/main" id="{6D47EB2F-A876-556F-01EF-B80D5ED6FFE7}"/>
              </a:ext>
            </a:extLst>
          </p:cNvPr>
          <p:cNvSpPr txBox="1"/>
          <p:nvPr/>
        </p:nvSpPr>
        <p:spPr>
          <a:xfrm>
            <a:off x="457200" y="537865"/>
            <a:ext cx="8229600" cy="923330"/>
          </a:xfrm>
          <a:prstGeom prst="rect">
            <a:avLst/>
          </a:prstGeom>
          <a:noFill/>
        </p:spPr>
        <p:txBody>
          <a:bodyPr wrap="square">
            <a:spAutoFit/>
          </a:bodyPr>
          <a:lstStyle/>
          <a:p>
            <a:pPr algn="just"/>
            <a:r>
              <a:rPr lang="en-US" b="0" i="0" dirty="0">
                <a:solidFill>
                  <a:srgbClr val="0B0318"/>
                </a:solidFill>
                <a:effectLst/>
                <a:latin typeface="Times New Roman" panose="02020603050405020304" pitchFamily="18" charset="0"/>
                <a:cs typeface="Times New Roman" panose="02020603050405020304" pitchFamily="18" charset="0"/>
              </a:rPr>
              <a:t>When you start SAS, five windows will be open in the SAS environment. </a:t>
            </a:r>
          </a:p>
          <a:p>
            <a:pPr marL="285750" indent="-285750" algn="just">
              <a:buFont typeface="Arial" panose="020B0604020202020204" pitchFamily="34" charset="0"/>
              <a:buChar char="•"/>
            </a:pPr>
            <a:r>
              <a:rPr lang="en-US" b="0" i="0" dirty="0">
                <a:solidFill>
                  <a:srgbClr val="0B0318"/>
                </a:solidFill>
                <a:effectLst/>
                <a:latin typeface="Times New Roman" panose="02020603050405020304" pitchFamily="18" charset="0"/>
                <a:cs typeface="Times New Roman" panose="02020603050405020304" pitchFamily="18" charset="0"/>
              </a:rPr>
              <a:t>The </a:t>
            </a:r>
            <a:r>
              <a:rPr lang="en-US" b="1" i="0" u="sng" dirty="0">
                <a:solidFill>
                  <a:srgbClr val="0070C0"/>
                </a:solidFill>
                <a:effectLst/>
                <a:latin typeface="Times New Roman" panose="02020603050405020304" pitchFamily="18" charset="0"/>
                <a:cs typeface="Times New Roman" panose="02020603050405020304" pitchFamily="18" charset="0"/>
              </a:rPr>
              <a:t>Explorer,</a:t>
            </a:r>
            <a:r>
              <a:rPr lang="en-US" b="0" i="0" dirty="0">
                <a:solidFill>
                  <a:srgbClr val="0070C0"/>
                </a:solidFill>
                <a:effectLst/>
                <a:latin typeface="Times New Roman" panose="02020603050405020304" pitchFamily="18" charset="0"/>
                <a:cs typeface="Times New Roman" panose="02020603050405020304" pitchFamily="18" charset="0"/>
              </a:rPr>
              <a:t> </a:t>
            </a:r>
            <a:r>
              <a:rPr lang="en-US" b="1" u="sng" dirty="0">
                <a:solidFill>
                  <a:srgbClr val="0070C0"/>
                </a:solidFill>
                <a:latin typeface="Times New Roman" panose="02020603050405020304" pitchFamily="18" charset="0"/>
                <a:cs typeface="Times New Roman" panose="02020603050405020304" pitchFamily="18" charset="0"/>
              </a:rPr>
              <a:t>Log, </a:t>
            </a:r>
            <a:r>
              <a:rPr lang="en-US" b="0" i="0" dirty="0">
                <a:solidFill>
                  <a:srgbClr val="0070C0"/>
                </a:solidFill>
                <a:effectLst/>
                <a:latin typeface="Times New Roman" panose="02020603050405020304" pitchFamily="18" charset="0"/>
                <a:cs typeface="Times New Roman" panose="02020603050405020304" pitchFamily="18" charset="0"/>
              </a:rPr>
              <a:t>and </a:t>
            </a:r>
            <a:r>
              <a:rPr lang="en-US" b="1" u="sng" dirty="0">
                <a:solidFill>
                  <a:srgbClr val="0070C0"/>
                </a:solidFill>
                <a:latin typeface="Times New Roman" panose="02020603050405020304" pitchFamily="18" charset="0"/>
                <a:cs typeface="Times New Roman" panose="02020603050405020304" pitchFamily="18" charset="0"/>
              </a:rPr>
              <a:t>Editor windows </a:t>
            </a:r>
            <a:r>
              <a:rPr lang="en-US" b="0" i="0" dirty="0">
                <a:solidFill>
                  <a:srgbClr val="0B0318"/>
                </a:solidFill>
                <a:effectLst/>
                <a:latin typeface="Times New Roman" panose="02020603050405020304" pitchFamily="18" charset="0"/>
                <a:cs typeface="Times New Roman" panose="02020603050405020304" pitchFamily="18" charset="0"/>
              </a:rPr>
              <a:t>will be immediately visible, while the </a:t>
            </a:r>
            <a:r>
              <a:rPr lang="en-US" b="1" u="sng" dirty="0">
                <a:solidFill>
                  <a:srgbClr val="0070C0"/>
                </a:solidFill>
                <a:latin typeface="Times New Roman" panose="02020603050405020304" pitchFamily="18" charset="0"/>
                <a:cs typeface="Times New Roman" panose="02020603050405020304" pitchFamily="18" charset="0"/>
              </a:rPr>
              <a:t>Results and Output windows </a:t>
            </a:r>
            <a:r>
              <a:rPr lang="en-US" b="0" i="0" dirty="0">
                <a:solidFill>
                  <a:srgbClr val="0B0318"/>
                </a:solidFill>
                <a:effectLst/>
                <a:latin typeface="Times New Roman" panose="02020603050405020304" pitchFamily="18" charset="0"/>
                <a:cs typeface="Times New Roman" panose="02020603050405020304" pitchFamily="18" charset="0"/>
              </a:rPr>
              <a:t>will be hidden.</a:t>
            </a:r>
            <a:endParaRPr lang="en-US"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31CC2129-DAFA-8C1A-EB05-412AF93169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1453338"/>
            <a:ext cx="8763000" cy="5328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466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6D75BC-0D79-3857-0377-87AC6A33233A}"/>
              </a:ext>
            </a:extLst>
          </p:cNvPr>
          <p:cNvSpPr txBox="1"/>
          <p:nvPr/>
        </p:nvSpPr>
        <p:spPr>
          <a:xfrm>
            <a:off x="533400" y="11907"/>
            <a:ext cx="7620000" cy="523220"/>
          </a:xfrm>
          <a:prstGeom prst="rect">
            <a:avLst/>
          </a:prstGeom>
          <a:noFill/>
        </p:spPr>
        <p:txBody>
          <a:bodyPr wrap="square">
            <a:spAutoFit/>
          </a:bodyPr>
          <a:lstStyle/>
          <a:p>
            <a:r>
              <a:rPr lang="en-US" sz="2800" b="1" i="0" dirty="0">
                <a:solidFill>
                  <a:srgbClr val="0B0318"/>
                </a:solidFill>
                <a:effectLst/>
                <a:latin typeface="Times New Roman" panose="02020603050405020304" pitchFamily="18" charset="0"/>
                <a:cs typeface="Times New Roman" panose="02020603050405020304" pitchFamily="18" charset="0"/>
              </a:rPr>
              <a:t>Windows and the </a:t>
            </a:r>
            <a:r>
              <a:rPr lang="en-US" sz="2800" b="1" dirty="0">
                <a:solidFill>
                  <a:srgbClr val="0B0318"/>
                </a:solidFill>
                <a:latin typeface="Times New Roman" panose="02020603050405020304" pitchFamily="18" charset="0"/>
                <a:cs typeface="Times New Roman" panose="02020603050405020304" pitchFamily="18" charset="0"/>
              </a:rPr>
              <a:t>purpose of each of them</a:t>
            </a:r>
          </a:p>
        </p:txBody>
      </p:sp>
      <p:pic>
        <p:nvPicPr>
          <p:cNvPr id="2050" name="Picture 2" descr="The Explorer window when viewing the Active Libraries section. The default Maps, Mapsgfk, Mapssas, Sashelp, Sasuser, and Work libraries are visible.">
            <a:extLst>
              <a:ext uri="{FF2B5EF4-FFF2-40B4-BE49-F238E27FC236}">
                <a16:creationId xmlns:a16="http://schemas.microsoft.com/office/drawing/2014/main" id="{66893191-C6DC-44C4-C48A-0CC7713E77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998589"/>
            <a:ext cx="2886075" cy="2133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E95E764-1358-5A4D-1706-60A72593CC8B}"/>
              </a:ext>
            </a:extLst>
          </p:cNvPr>
          <p:cNvSpPr txBox="1"/>
          <p:nvPr/>
        </p:nvSpPr>
        <p:spPr>
          <a:xfrm>
            <a:off x="533400" y="597932"/>
            <a:ext cx="7696200" cy="2031325"/>
          </a:xfrm>
          <a:prstGeom prst="rect">
            <a:avLst/>
          </a:prstGeom>
          <a:noFill/>
        </p:spPr>
        <p:txBody>
          <a:bodyPr wrap="square">
            <a:spAutoFit/>
          </a:bodyPr>
          <a:lstStyle/>
          <a:p>
            <a:pPr algn="l"/>
            <a:r>
              <a:rPr lang="en-US" b="1" i="0" cap="all" dirty="0">
                <a:solidFill>
                  <a:srgbClr val="222222"/>
                </a:solidFill>
                <a:effectLst/>
                <a:latin typeface="NationalBold"/>
              </a:rPr>
              <a:t> 1. </a:t>
            </a:r>
            <a:r>
              <a:rPr lang="en-US" b="1" i="0" cap="all" dirty="0">
                <a:solidFill>
                  <a:srgbClr val="222222"/>
                </a:solidFill>
                <a:effectLst/>
                <a:latin typeface="Times New Roman" panose="02020603050405020304" pitchFamily="18" charset="0"/>
                <a:cs typeface="Times New Roman" panose="02020603050405020304" pitchFamily="18" charset="0"/>
              </a:rPr>
              <a:t>EXPLORER</a:t>
            </a:r>
          </a:p>
          <a:p>
            <a:pPr algn="l"/>
            <a:endParaRPr lang="en-US" b="1" i="0" cap="all" dirty="0">
              <a:solidFill>
                <a:srgbClr val="222222"/>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0B0318"/>
                </a:solidFill>
                <a:effectLst/>
                <a:latin typeface="Times New Roman" panose="02020603050405020304" pitchFamily="18" charset="0"/>
                <a:cs typeface="Times New Roman" panose="02020603050405020304" pitchFamily="18" charset="0"/>
              </a:rPr>
              <a:t>The Explorer window is where you can browse and view the content in your </a:t>
            </a:r>
            <a:r>
              <a:rPr lang="en-US" b="0" i="0" dirty="0">
                <a:solidFill>
                  <a:srgbClr val="0070C0"/>
                </a:solidFill>
                <a:effectLst/>
                <a:latin typeface="Times New Roman" panose="02020603050405020304" pitchFamily="18" charset="0"/>
                <a:cs typeface="Times New Roman" panose="02020603050405020304" pitchFamily="18" charset="0"/>
              </a:rPr>
              <a:t>SAS </a:t>
            </a:r>
            <a:r>
              <a:rPr lang="en-US" b="0" i="1" dirty="0">
                <a:solidFill>
                  <a:srgbClr val="0070C0"/>
                </a:solidFill>
                <a:effectLst/>
                <a:latin typeface="Times New Roman" panose="02020603050405020304" pitchFamily="18" charset="0"/>
                <a:cs typeface="Times New Roman" panose="02020603050405020304" pitchFamily="18" charset="0"/>
              </a:rPr>
              <a:t>libraries</a:t>
            </a:r>
            <a:r>
              <a:rPr lang="en-US" b="0" i="0" dirty="0">
                <a:solidFill>
                  <a:srgbClr val="0B0318"/>
                </a:solidFill>
                <a:effectLst/>
                <a:latin typeface="Times New Roman" panose="02020603050405020304" pitchFamily="18" charset="0"/>
                <a:cs typeface="Times New Roman" panose="02020603050405020304" pitchFamily="18" charset="0"/>
              </a:rPr>
              <a:t>, or directories where SAS data is stored. </a:t>
            </a:r>
            <a:endParaRPr lang="en-US" dirty="0">
              <a:solidFill>
                <a:srgbClr val="0B0318"/>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b="0" i="0" dirty="0">
              <a:solidFill>
                <a:srgbClr val="0B0318"/>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0B0318"/>
                </a:solidFill>
                <a:effectLst/>
                <a:latin typeface="Times New Roman" panose="02020603050405020304" pitchFamily="18" charset="0"/>
                <a:cs typeface="Times New Roman" panose="02020603050405020304" pitchFamily="18" charset="0"/>
              </a:rPr>
              <a:t>The main icon you’ll want to note is the file cabinet icon for "Libraries". If you double-click on it, you will see icons that look like file cabinet drawers:</a:t>
            </a:r>
          </a:p>
        </p:txBody>
      </p:sp>
      <p:sp>
        <p:nvSpPr>
          <p:cNvPr id="7" name="TextBox 6">
            <a:extLst>
              <a:ext uri="{FF2B5EF4-FFF2-40B4-BE49-F238E27FC236}">
                <a16:creationId xmlns:a16="http://schemas.microsoft.com/office/drawing/2014/main" id="{5F8036D2-3867-D777-4879-19F3E3AEE249}"/>
              </a:ext>
            </a:extLst>
          </p:cNvPr>
          <p:cNvSpPr txBox="1"/>
          <p:nvPr/>
        </p:nvSpPr>
        <p:spPr>
          <a:xfrm>
            <a:off x="428920" y="5257800"/>
            <a:ext cx="7800680" cy="923330"/>
          </a:xfrm>
          <a:prstGeom prst="rect">
            <a:avLst/>
          </a:prstGeom>
          <a:noFill/>
        </p:spPr>
        <p:txBody>
          <a:bodyPr wrap="square">
            <a:spAutoFit/>
          </a:bodyPr>
          <a:lstStyle/>
          <a:p>
            <a:r>
              <a:rPr lang="en-US" dirty="0">
                <a:solidFill>
                  <a:srgbClr val="0B0318"/>
                </a:solidFill>
                <a:latin typeface="Times New Roman" panose="02020603050405020304" pitchFamily="18" charset="0"/>
                <a:cs typeface="Times New Roman" panose="02020603050405020304" pitchFamily="18" charset="0"/>
              </a:rPr>
              <a:t>Once a dataset has been referenced with a library name, it can be viewed via this window. Just locate the dataset and double-click on it. The data table will appear in the SAS environment.</a:t>
            </a:r>
          </a:p>
        </p:txBody>
      </p:sp>
    </p:spTree>
    <p:extLst>
      <p:ext uri="{BB962C8B-B14F-4D97-AF65-F5344CB8AC3E}">
        <p14:creationId xmlns:p14="http://schemas.microsoft.com/office/powerpoint/2010/main" val="949270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158ACC-BB48-8B1E-8A6C-1622D76F8F98}"/>
              </a:ext>
            </a:extLst>
          </p:cNvPr>
          <p:cNvSpPr txBox="1"/>
          <p:nvPr/>
        </p:nvSpPr>
        <p:spPr>
          <a:xfrm>
            <a:off x="271806" y="152400"/>
            <a:ext cx="8686800" cy="1292662"/>
          </a:xfrm>
          <a:prstGeom prst="rect">
            <a:avLst/>
          </a:prstGeom>
          <a:noFill/>
        </p:spPr>
        <p:txBody>
          <a:bodyPr wrap="square">
            <a:spAutoFit/>
          </a:bodyPr>
          <a:lstStyle/>
          <a:p>
            <a:pPr algn="just"/>
            <a:r>
              <a:rPr lang="en-US" b="1" cap="all" dirty="0">
                <a:solidFill>
                  <a:srgbClr val="222222"/>
                </a:solidFill>
                <a:latin typeface="Times New Roman" panose="02020603050405020304" pitchFamily="18" charset="0"/>
                <a:cs typeface="Times New Roman" panose="02020603050405020304" pitchFamily="18" charset="0"/>
              </a:rPr>
              <a:t> 2. EDITOR</a:t>
            </a:r>
          </a:p>
          <a:p>
            <a:pPr marL="285750" indent="-285750" algn="just">
              <a:buFont typeface="Arial" panose="020B0604020202020204" pitchFamily="34" charset="0"/>
              <a:buChar char="•"/>
            </a:pPr>
            <a:r>
              <a:rPr lang="en-US" sz="2000" b="0" i="0" dirty="0">
                <a:solidFill>
                  <a:srgbClr val="0B0318"/>
                </a:solidFill>
                <a:effectLst/>
                <a:latin typeface="Times New Roman" panose="02020603050405020304" pitchFamily="18" charset="0"/>
                <a:cs typeface="Times New Roman" panose="02020603050405020304" pitchFamily="18" charset="0"/>
              </a:rPr>
              <a:t>The Editor window is where you </a:t>
            </a:r>
            <a:r>
              <a:rPr lang="en-US" sz="2000" i="1" u="sng" dirty="0">
                <a:solidFill>
                  <a:srgbClr val="0070C0"/>
                </a:solidFill>
                <a:latin typeface="Times New Roman" panose="02020603050405020304" pitchFamily="18" charset="0"/>
                <a:cs typeface="Times New Roman" panose="02020603050405020304" pitchFamily="18" charset="0"/>
              </a:rPr>
              <a:t>create and edit your SAS program</a:t>
            </a:r>
            <a:r>
              <a:rPr lang="en-US" sz="2000" i="1" dirty="0">
                <a:solidFill>
                  <a:srgbClr val="0070C0"/>
                </a:solidFill>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2000" b="0" i="0" dirty="0">
                <a:solidFill>
                  <a:srgbClr val="0B0318"/>
                </a:solidFill>
                <a:effectLst/>
                <a:latin typeface="Times New Roman" panose="02020603050405020304" pitchFamily="18" charset="0"/>
                <a:cs typeface="Times New Roman" panose="02020603050405020304" pitchFamily="18" charset="0"/>
              </a:rPr>
              <a:t>A program is a series of commands (or statements) </a:t>
            </a:r>
            <a:r>
              <a:rPr lang="en-US" sz="2000" i="1" u="sng" dirty="0">
                <a:solidFill>
                  <a:srgbClr val="0070C0"/>
                </a:solidFill>
                <a:latin typeface="Times New Roman" panose="02020603050405020304" pitchFamily="18" charset="0"/>
                <a:cs typeface="Times New Roman" panose="02020603050405020304" pitchFamily="18" charset="0"/>
              </a:rPr>
              <a:t>that tell SAS what actions to do and how to do them</a:t>
            </a:r>
            <a:r>
              <a:rPr lang="en-US" sz="2000" i="1" dirty="0">
                <a:solidFill>
                  <a:srgbClr val="0070C0"/>
                </a:solidFill>
                <a:latin typeface="Times New Roman" panose="02020603050405020304" pitchFamily="18" charset="0"/>
                <a:cs typeface="Times New Roman" panose="02020603050405020304" pitchFamily="18" charset="0"/>
              </a:rPr>
              <a:t>.</a:t>
            </a:r>
            <a:r>
              <a:rPr lang="en-US" sz="2000" b="0" i="0" dirty="0">
                <a:solidFill>
                  <a:srgbClr val="0B0318"/>
                </a:solidFill>
                <a:effectLst/>
                <a:latin typeface="Times New Roman" panose="02020603050405020304" pitchFamily="18" charset="0"/>
                <a:cs typeface="Times New Roman" panose="02020603050405020304" pitchFamily="18" charset="0"/>
              </a:rPr>
              <a:t> </a:t>
            </a:r>
          </a:p>
        </p:txBody>
      </p:sp>
      <p:pic>
        <p:nvPicPr>
          <p:cNvPr id="11" name="Picture 2">
            <a:extLst>
              <a:ext uri="{FF2B5EF4-FFF2-40B4-BE49-F238E27FC236}">
                <a16:creationId xmlns:a16="http://schemas.microsoft.com/office/drawing/2014/main" id="{D48F66A1-A88D-BE0D-AC06-31582DD65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81200"/>
            <a:ext cx="7620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3">
            <a:extLst>
              <a:ext uri="{FF2B5EF4-FFF2-40B4-BE49-F238E27FC236}">
                <a16:creationId xmlns:a16="http://schemas.microsoft.com/office/drawing/2014/main" id="{98163607-1EDA-D1D6-5559-3BAE02599237}"/>
              </a:ext>
            </a:extLst>
          </p:cNvPr>
          <p:cNvSpPr txBox="1">
            <a:spLocks noChangeArrowheads="1"/>
          </p:cNvSpPr>
          <p:nvPr/>
        </p:nvSpPr>
        <p:spPr bwMode="auto">
          <a:xfrm>
            <a:off x="685800" y="5029200"/>
            <a:ext cx="6513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rgbClr val="FF0000"/>
                </a:solidFill>
              </a:rPr>
              <a:t>Program Window: SAS Statements Go Here</a:t>
            </a:r>
            <a:endParaRPr lang="en-US" altLang="en-US"/>
          </a:p>
        </p:txBody>
      </p:sp>
    </p:spTree>
    <p:extLst>
      <p:ext uri="{BB962C8B-B14F-4D97-AF65-F5344CB8AC3E}">
        <p14:creationId xmlns:p14="http://schemas.microsoft.com/office/powerpoint/2010/main" val="157695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88164C-2D61-7891-3470-B3822D24E493}"/>
              </a:ext>
            </a:extLst>
          </p:cNvPr>
          <p:cNvSpPr txBox="1"/>
          <p:nvPr/>
        </p:nvSpPr>
        <p:spPr>
          <a:xfrm>
            <a:off x="397497" y="344031"/>
            <a:ext cx="8534400" cy="2246769"/>
          </a:xfrm>
          <a:prstGeom prst="rect">
            <a:avLst/>
          </a:prstGeom>
          <a:noFill/>
        </p:spPr>
        <p:txBody>
          <a:bodyPr wrap="square">
            <a:spAutoFit/>
          </a:bodyPr>
          <a:lstStyle/>
          <a:p>
            <a:pPr marL="285750" indent="-285750" algn="just">
              <a:buFont typeface="Arial" panose="020B0604020202020204" pitchFamily="34" charset="0"/>
              <a:buChar char="•"/>
            </a:pPr>
            <a:r>
              <a:rPr lang="en-US" sz="1400" b="0" i="0" dirty="0">
                <a:solidFill>
                  <a:srgbClr val="0B0318"/>
                </a:solidFill>
                <a:effectLst/>
                <a:latin typeface="Times New Roman" panose="02020603050405020304" pitchFamily="18" charset="0"/>
                <a:cs typeface="Times New Roman" panose="02020603050405020304" pitchFamily="18" charset="0"/>
              </a:rPr>
              <a:t>The Log window is one of the most important tools you have to troubleshoot problems in SAS!</a:t>
            </a:r>
          </a:p>
          <a:p>
            <a:pPr marL="285750" indent="-285750" algn="just">
              <a:buFont typeface="Arial" panose="020B0604020202020204" pitchFamily="34" charset="0"/>
              <a:buChar char="•"/>
            </a:pPr>
            <a:r>
              <a:rPr lang="en-US" sz="1400" b="0" i="0" dirty="0">
                <a:solidFill>
                  <a:srgbClr val="0B0318"/>
                </a:solidFill>
                <a:effectLst/>
                <a:latin typeface="Times New Roman" panose="02020603050405020304" pitchFamily="18" charset="0"/>
                <a:cs typeface="Times New Roman" panose="02020603050405020304" pitchFamily="18" charset="0"/>
              </a:rPr>
              <a:t>This is where error messages and warnings appear that can help you troubleshoot when a program isn’t working.</a:t>
            </a:r>
          </a:p>
          <a:p>
            <a:pPr marL="285750" indent="-285750" algn="just">
              <a:buFont typeface="Arial" panose="020B0604020202020204" pitchFamily="34" charset="0"/>
              <a:buChar char="•"/>
            </a:pPr>
            <a:r>
              <a:rPr lang="en-US" sz="1400" b="0" i="0" dirty="0">
                <a:solidFill>
                  <a:srgbClr val="0B0318"/>
                </a:solidFill>
                <a:effectLst/>
                <a:latin typeface="Times New Roman" panose="02020603050405020304" pitchFamily="18" charset="0"/>
                <a:cs typeface="Times New Roman" panose="02020603050405020304" pitchFamily="18" charset="0"/>
              </a:rPr>
              <a:t>As you use SAS, the Log window will report the success or failure of any SAS programs or code you execute. Specifically, the Log window will show each line of code that has been executed, how long it took to execute, and what the result was. If there is an error in your code (or if SAS encounters a problem while trying to run your code), </a:t>
            </a:r>
            <a:r>
              <a:rPr lang="en-US" sz="1400" i="1" u="sng" dirty="0">
                <a:solidFill>
                  <a:srgbClr val="0070C0"/>
                </a:solidFill>
                <a:latin typeface="Times New Roman" panose="02020603050405020304" pitchFamily="18" charset="0"/>
                <a:cs typeface="Times New Roman" panose="02020603050405020304" pitchFamily="18" charset="0"/>
              </a:rPr>
              <a:t>it will report error messages or warnings in the Log window.</a:t>
            </a:r>
          </a:p>
          <a:p>
            <a:pPr marL="285750" indent="-285750" algn="just">
              <a:buFont typeface="Arial" panose="020B0604020202020204" pitchFamily="34" charset="0"/>
              <a:buChar char="•"/>
            </a:pPr>
            <a:r>
              <a:rPr lang="en-US" sz="1400" b="0" i="0" dirty="0">
                <a:solidFill>
                  <a:srgbClr val="0B0318"/>
                </a:solidFill>
                <a:effectLst/>
                <a:latin typeface="Times New Roman" panose="02020603050405020304" pitchFamily="18" charset="0"/>
                <a:cs typeface="Times New Roman" panose="02020603050405020304" pitchFamily="18" charset="0"/>
              </a:rPr>
              <a:t>The Log window uses </a:t>
            </a:r>
            <a:r>
              <a:rPr lang="en-US" sz="1400" i="1" u="sng" dirty="0">
                <a:solidFill>
                  <a:srgbClr val="0070C0"/>
                </a:solidFill>
                <a:latin typeface="Times New Roman" panose="02020603050405020304" pitchFamily="18" charset="0"/>
                <a:cs typeface="Times New Roman" panose="02020603050405020304" pitchFamily="18" charset="0"/>
              </a:rPr>
              <a:t>color-coded text to communicate issues</a:t>
            </a:r>
            <a:r>
              <a:rPr lang="en-US" sz="1400" b="0" i="0" dirty="0">
                <a:solidFill>
                  <a:srgbClr val="0B0318"/>
                </a:solidFill>
                <a:effectLst/>
                <a:latin typeface="Times New Roman" panose="02020603050405020304" pitchFamily="18" charset="0"/>
                <a:cs typeface="Times New Roman" panose="02020603050405020304" pitchFamily="18" charset="0"/>
              </a:rPr>
              <a:t>. </a:t>
            </a:r>
          </a:p>
          <a:p>
            <a:pPr marL="742950" lvl="1" indent="-285750" algn="just">
              <a:buFont typeface="Arial" panose="020B0604020202020204" pitchFamily="34" charset="0"/>
              <a:buChar char="•"/>
            </a:pPr>
            <a:r>
              <a:rPr lang="en-US" sz="1400" i="1" u="sng" dirty="0">
                <a:solidFill>
                  <a:srgbClr val="0070C0"/>
                </a:solidFill>
                <a:latin typeface="Times New Roman" panose="02020603050405020304" pitchFamily="18" charset="0"/>
                <a:cs typeface="Times New Roman" panose="02020603050405020304" pitchFamily="18" charset="0"/>
              </a:rPr>
              <a:t>Notes appear in blue, Warnings appear in green, and Errors appear in red</a:t>
            </a:r>
            <a:r>
              <a:rPr lang="en-US" sz="1400" b="0" i="0" dirty="0">
                <a:solidFill>
                  <a:srgbClr val="0B0318"/>
                </a:solidFill>
                <a:effectLst/>
                <a:latin typeface="Times New Roman" panose="02020603050405020304" pitchFamily="18" charset="0"/>
                <a:cs typeface="Times New Roman" panose="02020603050405020304" pitchFamily="18" charset="0"/>
              </a:rPr>
              <a:t>. </a:t>
            </a:r>
            <a:endParaRPr lang="en-US" sz="1400" dirty="0">
              <a:solidFill>
                <a:srgbClr val="0B0318"/>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400" b="0" i="0" dirty="0">
                <a:solidFill>
                  <a:srgbClr val="0B0318"/>
                </a:solidFill>
                <a:effectLst/>
                <a:latin typeface="Times New Roman" panose="02020603050405020304" pitchFamily="18" charset="0"/>
                <a:cs typeface="Times New Roman" panose="02020603050405020304" pitchFamily="18" charset="0"/>
              </a:rPr>
              <a:t>Warnings indicate when SAS found potential issues with the data or task but was still able to run the code. </a:t>
            </a:r>
          </a:p>
          <a:p>
            <a:pPr marL="742950" lvl="1" indent="-285750" algn="just">
              <a:buFont typeface="Arial" panose="020B0604020202020204" pitchFamily="34" charset="0"/>
              <a:buChar char="•"/>
            </a:pPr>
            <a:r>
              <a:rPr lang="en-US" sz="1400" b="0" i="0" dirty="0">
                <a:solidFill>
                  <a:srgbClr val="0B0318"/>
                </a:solidFill>
                <a:effectLst/>
                <a:latin typeface="Times New Roman" panose="02020603050405020304" pitchFamily="18" charset="0"/>
                <a:cs typeface="Times New Roman" panose="02020603050405020304" pitchFamily="18" charset="0"/>
              </a:rPr>
              <a:t>Errors appear when SAS can not execute the program statements you told it to run.</a:t>
            </a:r>
          </a:p>
        </p:txBody>
      </p:sp>
      <p:sp>
        <p:nvSpPr>
          <p:cNvPr id="3" name="TextBox 2">
            <a:extLst>
              <a:ext uri="{FF2B5EF4-FFF2-40B4-BE49-F238E27FC236}">
                <a16:creationId xmlns:a16="http://schemas.microsoft.com/office/drawing/2014/main" id="{F318F1E8-C503-8A46-087B-957737699269}"/>
              </a:ext>
            </a:extLst>
          </p:cNvPr>
          <p:cNvSpPr txBox="1"/>
          <p:nvPr/>
        </p:nvSpPr>
        <p:spPr>
          <a:xfrm>
            <a:off x="533400" y="-25301"/>
            <a:ext cx="4572000" cy="369332"/>
          </a:xfrm>
          <a:prstGeom prst="rect">
            <a:avLst/>
          </a:prstGeom>
          <a:noFill/>
        </p:spPr>
        <p:txBody>
          <a:bodyPr wrap="square">
            <a:spAutoFit/>
          </a:bodyPr>
          <a:lstStyle/>
          <a:p>
            <a:r>
              <a:rPr lang="en-US" b="1" cap="all" dirty="0">
                <a:solidFill>
                  <a:srgbClr val="222222"/>
                </a:solidFill>
                <a:latin typeface="Times New Roman" panose="02020603050405020304" pitchFamily="18" charset="0"/>
                <a:cs typeface="Times New Roman" panose="02020603050405020304" pitchFamily="18" charset="0"/>
              </a:rPr>
              <a:t>3. log</a:t>
            </a:r>
            <a:endParaRPr lang="en-US" dirty="0"/>
          </a:p>
        </p:txBody>
      </p:sp>
      <p:sp>
        <p:nvSpPr>
          <p:cNvPr id="4" name="TextBox 3">
            <a:extLst>
              <a:ext uri="{FF2B5EF4-FFF2-40B4-BE49-F238E27FC236}">
                <a16:creationId xmlns:a16="http://schemas.microsoft.com/office/drawing/2014/main" id="{B013D381-818F-3F87-3C1A-C2D6E2BDF67D}"/>
              </a:ext>
            </a:extLst>
          </p:cNvPr>
          <p:cNvSpPr txBox="1"/>
          <p:nvPr/>
        </p:nvSpPr>
        <p:spPr>
          <a:xfrm>
            <a:off x="417136" y="6120237"/>
            <a:ext cx="8686800" cy="646331"/>
          </a:xfrm>
          <a:prstGeom prst="rect">
            <a:avLst/>
          </a:prstGeom>
          <a:noFill/>
        </p:spPr>
        <p:txBody>
          <a:bodyPr wrap="square">
            <a:spAutoFit/>
          </a:bodyPr>
          <a:lstStyle/>
          <a:p>
            <a:pPr algn="just"/>
            <a:r>
              <a:rPr lang="en-US" i="1" dirty="0">
                <a:solidFill>
                  <a:srgbClr val="0070C0"/>
                </a:solidFill>
                <a:latin typeface="Times New Roman" panose="02020603050405020304" pitchFamily="18" charset="0"/>
                <a:cs typeface="Times New Roman" panose="02020603050405020304" pitchFamily="18" charset="0"/>
              </a:rPr>
              <a:t>Tip: </a:t>
            </a:r>
            <a:r>
              <a:rPr lang="en-US" b="0" i="1" dirty="0">
                <a:solidFill>
                  <a:srgbClr val="0070C0"/>
                </a:solidFill>
                <a:effectLst/>
                <a:latin typeface="Times New Roman" panose="02020603050405020304" pitchFamily="18" charset="0"/>
                <a:cs typeface="Times New Roman" panose="02020603050405020304" pitchFamily="18" charset="0"/>
              </a:rPr>
              <a:t>Always check your Log window every time you run a program or a piece of a program. This will ensure that you do not miss an Error, Warning, or Note.</a:t>
            </a:r>
            <a:endParaRPr lang="en-US" i="1" dirty="0">
              <a:solidFill>
                <a:srgbClr val="0070C0"/>
              </a:solidFill>
              <a:latin typeface="Times New Roman" panose="02020603050405020304" pitchFamily="18" charset="0"/>
              <a:cs typeface="Times New Roman" panose="02020603050405020304" pitchFamily="18" charset="0"/>
            </a:endParaRPr>
          </a:p>
        </p:txBody>
      </p:sp>
      <p:pic>
        <p:nvPicPr>
          <p:cNvPr id="5" name="Picture 2">
            <a:extLst>
              <a:ext uri="{FF2B5EF4-FFF2-40B4-BE49-F238E27FC236}">
                <a16:creationId xmlns:a16="http://schemas.microsoft.com/office/drawing/2014/main" id="{AA2CF947-5F91-0FE1-3DF9-183E0C8FF3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819400"/>
            <a:ext cx="76200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3">
            <a:extLst>
              <a:ext uri="{FF2B5EF4-FFF2-40B4-BE49-F238E27FC236}">
                <a16:creationId xmlns:a16="http://schemas.microsoft.com/office/drawing/2014/main" id="{3761A1C2-1FA7-E242-B0FA-FB5F21422EF7}"/>
              </a:ext>
            </a:extLst>
          </p:cNvPr>
          <p:cNvSpPr txBox="1">
            <a:spLocks noChangeArrowheads="1"/>
          </p:cNvSpPr>
          <p:nvPr/>
        </p:nvSpPr>
        <p:spPr bwMode="auto">
          <a:xfrm>
            <a:off x="1447800" y="3820998"/>
            <a:ext cx="59610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rgbClr val="FF0000"/>
                </a:solidFill>
              </a:rPr>
              <a:t>SAS Log: Results of Program Execution</a:t>
            </a:r>
            <a:endParaRPr lang="en-US" altLang="en-US" dirty="0"/>
          </a:p>
        </p:txBody>
      </p:sp>
    </p:spTree>
    <p:extLst>
      <p:ext uri="{BB962C8B-B14F-4D97-AF65-F5344CB8AC3E}">
        <p14:creationId xmlns:p14="http://schemas.microsoft.com/office/powerpoint/2010/main" val="3084912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9490A8-2AC2-9026-19C9-E32488141288}"/>
              </a:ext>
            </a:extLst>
          </p:cNvPr>
          <p:cNvSpPr txBox="1"/>
          <p:nvPr/>
        </p:nvSpPr>
        <p:spPr>
          <a:xfrm>
            <a:off x="457200" y="152400"/>
            <a:ext cx="1981200" cy="646331"/>
          </a:xfrm>
          <a:prstGeom prst="rect">
            <a:avLst/>
          </a:prstGeom>
          <a:noFill/>
        </p:spPr>
        <p:txBody>
          <a:bodyPr wrap="square">
            <a:spAutoFit/>
          </a:bodyPr>
          <a:lstStyle/>
          <a:p>
            <a:r>
              <a:rPr lang="en-US" b="1" cap="all" dirty="0">
                <a:solidFill>
                  <a:srgbClr val="222222"/>
                </a:solidFill>
                <a:latin typeface="Times New Roman" panose="02020603050405020304" pitchFamily="18" charset="0"/>
                <a:cs typeface="Times New Roman" panose="02020603050405020304" pitchFamily="18" charset="0"/>
              </a:rPr>
              <a:t>4. </a:t>
            </a:r>
            <a:r>
              <a:rPr lang="en-US" b="1" i="0" cap="all" dirty="0">
                <a:solidFill>
                  <a:srgbClr val="222222"/>
                </a:solidFill>
                <a:effectLst/>
                <a:latin typeface="Times New Roman" panose="02020603050405020304" pitchFamily="18" charset="0"/>
                <a:cs typeface="Times New Roman" panose="02020603050405020304" pitchFamily="18" charset="0"/>
              </a:rPr>
              <a:t>OUTPUT</a:t>
            </a:r>
          </a:p>
          <a:p>
            <a:endParaRPr lang="en-US" dirty="0"/>
          </a:p>
        </p:txBody>
      </p:sp>
      <p:sp>
        <p:nvSpPr>
          <p:cNvPr id="4" name="TextBox 3">
            <a:extLst>
              <a:ext uri="{FF2B5EF4-FFF2-40B4-BE49-F238E27FC236}">
                <a16:creationId xmlns:a16="http://schemas.microsoft.com/office/drawing/2014/main" id="{9FE41668-DAD6-040A-1395-7E831D135973}"/>
              </a:ext>
            </a:extLst>
          </p:cNvPr>
          <p:cNvSpPr txBox="1"/>
          <p:nvPr/>
        </p:nvSpPr>
        <p:spPr>
          <a:xfrm>
            <a:off x="228600" y="580072"/>
            <a:ext cx="8763000" cy="1477328"/>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0B0318"/>
                </a:solidFill>
                <a:effectLst/>
                <a:latin typeface="Times New Roman" panose="02020603050405020304" pitchFamily="18" charset="0"/>
                <a:cs typeface="Times New Roman" panose="02020603050405020304" pitchFamily="18" charset="0"/>
              </a:rPr>
              <a:t>The Output window displays the </a:t>
            </a:r>
            <a:r>
              <a:rPr lang="en-US" b="0" i="1" u="sng" dirty="0">
                <a:solidFill>
                  <a:srgbClr val="0070C0"/>
                </a:solidFill>
                <a:effectLst/>
                <a:latin typeface="Times New Roman" panose="02020603050405020304" pitchFamily="18" charset="0"/>
                <a:cs typeface="Times New Roman" panose="02020603050405020304" pitchFamily="18" charset="0"/>
              </a:rPr>
              <a:t>printable results of any analysis you submitted in your program.</a:t>
            </a:r>
            <a:r>
              <a:rPr lang="en-US" b="0" i="0" dirty="0">
                <a:solidFill>
                  <a:srgbClr val="0B0318"/>
                </a:solidFill>
                <a:effectLst/>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dirty="0">
                <a:solidFill>
                  <a:srgbClr val="0B0318"/>
                </a:solidFill>
                <a:latin typeface="Times New Roman" panose="02020603050405020304" pitchFamily="18" charset="0"/>
                <a:cs typeface="Times New Roman" panose="02020603050405020304" pitchFamily="18" charset="0"/>
              </a:rPr>
              <a:t>Text displayed in the Output window is not editable. You must copy and paste the text into a word processing program or save the output file as a text file and open it in a word processing program in order to edit it.</a:t>
            </a:r>
          </a:p>
        </p:txBody>
      </p:sp>
      <p:sp>
        <p:nvSpPr>
          <p:cNvPr id="6" name="TextBox 5">
            <a:extLst>
              <a:ext uri="{FF2B5EF4-FFF2-40B4-BE49-F238E27FC236}">
                <a16:creationId xmlns:a16="http://schemas.microsoft.com/office/drawing/2014/main" id="{897B7721-38A4-7732-DD80-EAE473A0C4EE}"/>
              </a:ext>
            </a:extLst>
          </p:cNvPr>
          <p:cNvSpPr txBox="1"/>
          <p:nvPr/>
        </p:nvSpPr>
        <p:spPr>
          <a:xfrm>
            <a:off x="481553" y="2300406"/>
            <a:ext cx="4572000" cy="369332"/>
          </a:xfrm>
          <a:prstGeom prst="rect">
            <a:avLst/>
          </a:prstGeom>
          <a:noFill/>
        </p:spPr>
        <p:txBody>
          <a:bodyPr wrap="square">
            <a:spAutoFit/>
          </a:bodyPr>
          <a:lstStyle/>
          <a:p>
            <a:r>
              <a:rPr lang="en-US" b="1" cap="all" dirty="0">
                <a:solidFill>
                  <a:srgbClr val="222222"/>
                </a:solidFill>
                <a:latin typeface="Times New Roman" panose="02020603050405020304" pitchFamily="18" charset="0"/>
                <a:cs typeface="Times New Roman" panose="02020603050405020304" pitchFamily="18" charset="0"/>
              </a:rPr>
              <a:t>5. RESULTS</a:t>
            </a:r>
          </a:p>
        </p:txBody>
      </p:sp>
      <p:sp>
        <p:nvSpPr>
          <p:cNvPr id="8" name="TextBox 7">
            <a:extLst>
              <a:ext uri="{FF2B5EF4-FFF2-40B4-BE49-F238E27FC236}">
                <a16:creationId xmlns:a16="http://schemas.microsoft.com/office/drawing/2014/main" id="{839D95F8-4C0C-DADA-7B22-432C83D2D8F9}"/>
              </a:ext>
            </a:extLst>
          </p:cNvPr>
          <p:cNvSpPr txBox="1"/>
          <p:nvPr/>
        </p:nvSpPr>
        <p:spPr>
          <a:xfrm>
            <a:off x="381000" y="2912744"/>
            <a:ext cx="8458200" cy="1754326"/>
          </a:xfrm>
          <a:prstGeom prst="rect">
            <a:avLst/>
          </a:prstGeom>
          <a:noFill/>
        </p:spPr>
        <p:txBody>
          <a:bodyPr wrap="square">
            <a:spAutoFit/>
          </a:bodyPr>
          <a:lstStyle/>
          <a:p>
            <a:pPr marL="285750" indent="-285750" algn="l">
              <a:buFont typeface="Arial" panose="020B0604020202020204" pitchFamily="34" charset="0"/>
              <a:buChar char="•"/>
            </a:pPr>
            <a:r>
              <a:rPr lang="en-US" dirty="0">
                <a:solidFill>
                  <a:srgbClr val="0B0318"/>
                </a:solidFill>
                <a:latin typeface="Times New Roman" panose="02020603050405020304" pitchFamily="18" charset="0"/>
                <a:cs typeface="Times New Roman" panose="02020603050405020304" pitchFamily="18" charset="0"/>
              </a:rPr>
              <a:t>The Results window serves as a </a:t>
            </a:r>
            <a:r>
              <a:rPr lang="en-US" i="1" u="sng" dirty="0">
                <a:solidFill>
                  <a:srgbClr val="0070C0"/>
                </a:solidFill>
                <a:latin typeface="Times New Roman" panose="02020603050405020304" pitchFamily="18" charset="0"/>
                <a:cs typeface="Times New Roman" panose="02020603050405020304" pitchFamily="18" charset="0"/>
              </a:rPr>
              <a:t>table of contents for all output you've created during the current SAS session</a:t>
            </a:r>
            <a:r>
              <a:rPr lang="en-US" dirty="0">
                <a:solidFill>
                  <a:srgbClr val="0B0318"/>
                </a:solidFill>
                <a:latin typeface="Times New Roman" panose="02020603050405020304" pitchFamily="18" charset="0"/>
                <a:cs typeface="Times New Roman" panose="02020603050405020304" pitchFamily="18" charset="0"/>
              </a:rPr>
              <a:t>. </a:t>
            </a:r>
          </a:p>
          <a:p>
            <a:pPr marL="285750" indent="-285750" algn="l">
              <a:buFont typeface="Arial" panose="020B0604020202020204" pitchFamily="34" charset="0"/>
              <a:buChar char="•"/>
            </a:pPr>
            <a:r>
              <a:rPr lang="en-US" dirty="0">
                <a:solidFill>
                  <a:srgbClr val="0B0318"/>
                </a:solidFill>
                <a:latin typeface="Times New Roman" panose="02020603050405020304" pitchFamily="18" charset="0"/>
                <a:cs typeface="Times New Roman" panose="02020603050405020304" pitchFamily="18" charset="0"/>
              </a:rPr>
              <a:t>It allows you to quickly navigate through your output by clicking on the command that generated it.</a:t>
            </a:r>
          </a:p>
          <a:p>
            <a:pPr marL="285750" indent="-285750" algn="l">
              <a:buFont typeface="Arial" panose="020B0604020202020204" pitchFamily="34" charset="0"/>
              <a:buChar char="•"/>
            </a:pPr>
            <a:r>
              <a:rPr lang="en-US" dirty="0">
                <a:solidFill>
                  <a:srgbClr val="0B0318"/>
                </a:solidFill>
                <a:latin typeface="Times New Roman" panose="02020603050405020304" pitchFamily="18" charset="0"/>
                <a:cs typeface="Times New Roman" panose="02020603050405020304" pitchFamily="18" charset="0"/>
              </a:rPr>
              <a:t>The Results window is a tab within the Explorer window. You can access it by clicking on the Results tab at the bottom of the Explorer window.</a:t>
            </a:r>
          </a:p>
        </p:txBody>
      </p:sp>
    </p:spTree>
    <p:extLst>
      <p:ext uri="{BB962C8B-B14F-4D97-AF65-F5344CB8AC3E}">
        <p14:creationId xmlns:p14="http://schemas.microsoft.com/office/powerpoint/2010/main" val="1849295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A78A91-3382-A5EF-9722-6B2EA4BD2D2D}"/>
              </a:ext>
            </a:extLst>
          </p:cNvPr>
          <p:cNvSpPr txBox="1"/>
          <p:nvPr/>
        </p:nvSpPr>
        <p:spPr>
          <a:xfrm>
            <a:off x="1905000" y="152400"/>
            <a:ext cx="4572000" cy="523220"/>
          </a:xfrm>
          <a:prstGeom prst="rect">
            <a:avLst/>
          </a:prstGeom>
          <a:noFill/>
        </p:spPr>
        <p:txBody>
          <a:bodyPr wrap="square">
            <a:spAutoFit/>
          </a:bodyPr>
          <a:lstStyle/>
          <a:p>
            <a:pPr algn="ctr"/>
            <a:r>
              <a:rPr lang="en-US" sz="2800" b="1" i="0" cap="all" dirty="0">
                <a:effectLst/>
                <a:latin typeface="Times New Roman" panose="02020603050405020304" pitchFamily="18" charset="0"/>
                <a:cs typeface="Times New Roman" panose="02020603050405020304" pitchFamily="18" charset="0"/>
              </a:rPr>
              <a:t>SAS SYNTAX RULES</a:t>
            </a:r>
          </a:p>
        </p:txBody>
      </p:sp>
      <p:sp>
        <p:nvSpPr>
          <p:cNvPr id="5" name="TextBox 4">
            <a:extLst>
              <a:ext uri="{FF2B5EF4-FFF2-40B4-BE49-F238E27FC236}">
                <a16:creationId xmlns:a16="http://schemas.microsoft.com/office/drawing/2014/main" id="{AC158B0F-FA6D-1C6D-2EAF-B51FBE5285E7}"/>
              </a:ext>
            </a:extLst>
          </p:cNvPr>
          <p:cNvSpPr txBox="1"/>
          <p:nvPr/>
        </p:nvSpPr>
        <p:spPr>
          <a:xfrm>
            <a:off x="304800" y="533400"/>
            <a:ext cx="8534400" cy="3416320"/>
          </a:xfrm>
          <a:prstGeom prst="rect">
            <a:avLst/>
          </a:prstGeom>
          <a:noFill/>
        </p:spPr>
        <p:txBody>
          <a:bodyPr wrap="square">
            <a:spAutoFit/>
          </a:bodyPr>
          <a:lstStyle/>
          <a:p>
            <a:pPr marL="285750" indent="-285750" algn="just">
              <a:buFont typeface="Arial" panose="020B0604020202020204" pitchFamily="34" charset="0"/>
              <a:buChar char="•"/>
            </a:pPr>
            <a:r>
              <a:rPr lang="en-US" sz="2400" b="0" i="0" dirty="0">
                <a:solidFill>
                  <a:srgbClr val="0B0318"/>
                </a:solidFill>
                <a:effectLst/>
                <a:latin typeface="Times New Roman" panose="02020603050405020304" pitchFamily="18" charset="0"/>
                <a:cs typeface="Times New Roman" panose="02020603050405020304" pitchFamily="18" charset="0"/>
              </a:rPr>
              <a:t>A SAS program is written in </a:t>
            </a:r>
            <a:r>
              <a:rPr lang="en-US" sz="2400" b="0" i="0" u="sng" dirty="0">
                <a:solidFill>
                  <a:srgbClr val="0070C0"/>
                </a:solidFill>
                <a:effectLst/>
                <a:latin typeface="Times New Roman" panose="02020603050405020304" pitchFamily="18" charset="0"/>
                <a:cs typeface="Times New Roman" panose="02020603050405020304" pitchFamily="18" charset="0"/>
              </a:rPr>
              <a:t>the Editor window and contains a series of statements that tell SAS what to do</a:t>
            </a:r>
            <a:r>
              <a:rPr lang="en-US" sz="2400" b="0" i="0" dirty="0">
                <a:solidFill>
                  <a:srgbClr val="0B0318"/>
                </a:solidFill>
                <a:effectLst/>
                <a:latin typeface="Times New Roman" panose="02020603050405020304" pitchFamily="18" charset="0"/>
                <a:cs typeface="Times New Roman" panose="02020603050405020304" pitchFamily="18" charset="0"/>
              </a:rPr>
              <a:t> (e.g., import a dataset, give a frequency count of a variable). </a:t>
            </a:r>
          </a:p>
          <a:p>
            <a:pPr marL="285750" indent="-285750" algn="just">
              <a:buFont typeface="Arial" panose="020B0604020202020204" pitchFamily="34" charset="0"/>
              <a:buChar char="•"/>
            </a:pPr>
            <a:r>
              <a:rPr lang="en-US" sz="2400" b="0" i="0" dirty="0">
                <a:solidFill>
                  <a:srgbClr val="0B0318"/>
                </a:solidFill>
                <a:effectLst/>
                <a:latin typeface="Times New Roman" panose="02020603050405020304" pitchFamily="18" charset="0"/>
                <a:cs typeface="Times New Roman" panose="02020603050405020304" pitchFamily="18" charset="0"/>
              </a:rPr>
              <a:t>You can save </a:t>
            </a:r>
            <a:r>
              <a:rPr lang="en-US" sz="2400" dirty="0">
                <a:solidFill>
                  <a:srgbClr val="0B0318"/>
                </a:solidFill>
                <a:latin typeface="Times New Roman" panose="02020603050405020304" pitchFamily="18" charset="0"/>
                <a:cs typeface="Times New Roman" panose="02020603050405020304" pitchFamily="18" charset="0"/>
              </a:rPr>
              <a:t>your</a:t>
            </a:r>
            <a:r>
              <a:rPr lang="en-US" sz="2400" b="0" i="0" dirty="0">
                <a:solidFill>
                  <a:srgbClr val="0B0318"/>
                </a:solidFill>
                <a:effectLst/>
                <a:latin typeface="Times New Roman" panose="02020603050405020304" pitchFamily="18" charset="0"/>
                <a:cs typeface="Times New Roman" panose="02020603050405020304" pitchFamily="18" charset="0"/>
              </a:rPr>
              <a:t> program so that it can be edited and reused after it’s written.</a:t>
            </a:r>
          </a:p>
          <a:p>
            <a:pPr marL="285750" indent="-285750" algn="just">
              <a:buFont typeface="Arial" panose="020B0604020202020204" pitchFamily="34" charset="0"/>
              <a:buChar char="•"/>
            </a:pPr>
            <a:r>
              <a:rPr lang="en-US" sz="2400" b="0" i="0" dirty="0">
                <a:solidFill>
                  <a:srgbClr val="0B0318"/>
                </a:solidFill>
                <a:effectLst/>
                <a:latin typeface="Times New Roman" panose="02020603050405020304" pitchFamily="18" charset="0"/>
                <a:cs typeface="Times New Roman" panose="02020603050405020304" pitchFamily="18" charset="0"/>
              </a:rPr>
              <a:t>SAS </a:t>
            </a:r>
            <a:r>
              <a:rPr lang="en-US" sz="2400" u="sng" dirty="0">
                <a:solidFill>
                  <a:srgbClr val="0070C0"/>
                </a:solidFill>
                <a:latin typeface="Times New Roman" panose="02020603050405020304" pitchFamily="18" charset="0"/>
                <a:cs typeface="Times New Roman" panose="02020603050405020304" pitchFamily="18" charset="0"/>
              </a:rPr>
              <a:t>syntax is the set of rules that dictate how your program must be written in order for SAS to understand it.</a:t>
            </a:r>
            <a:r>
              <a:rPr lang="en-US" sz="2400" b="0" i="0" dirty="0">
                <a:solidFill>
                  <a:srgbClr val="0B0318"/>
                </a:solidFill>
                <a:effectLst/>
                <a:latin typeface="Times New Roman" panose="02020603050405020304" pitchFamily="18" charset="0"/>
                <a:cs typeface="Times New Roman" panose="02020603050405020304" pitchFamily="18" charset="0"/>
              </a:rPr>
              <a:t> There are some conventions of SAS syntax that new users should know before getting started.</a:t>
            </a:r>
          </a:p>
        </p:txBody>
      </p:sp>
      <p:sp>
        <p:nvSpPr>
          <p:cNvPr id="7" name="TextBox 6">
            <a:extLst>
              <a:ext uri="{FF2B5EF4-FFF2-40B4-BE49-F238E27FC236}">
                <a16:creationId xmlns:a16="http://schemas.microsoft.com/office/drawing/2014/main" id="{3225D75F-6E73-1938-3042-D14793A51F27}"/>
              </a:ext>
            </a:extLst>
          </p:cNvPr>
          <p:cNvSpPr txBox="1"/>
          <p:nvPr/>
        </p:nvSpPr>
        <p:spPr>
          <a:xfrm>
            <a:off x="304800" y="3965431"/>
            <a:ext cx="8686800" cy="2954655"/>
          </a:xfrm>
          <a:prstGeom prst="rect">
            <a:avLst/>
          </a:prstGeom>
          <a:noFill/>
        </p:spPr>
        <p:txBody>
          <a:bodyPr wrap="square">
            <a:spAutoFit/>
          </a:bodyPr>
          <a:lstStyle/>
          <a:p>
            <a:pPr algn="just"/>
            <a:r>
              <a:rPr lang="en-US" b="1" u="sng" dirty="0">
                <a:solidFill>
                  <a:srgbClr val="0070C0"/>
                </a:solidFill>
                <a:latin typeface="Times New Roman" panose="02020603050405020304" pitchFamily="18" charset="0"/>
                <a:cs typeface="Times New Roman" panose="02020603050405020304" pitchFamily="18" charset="0"/>
              </a:rPr>
              <a:t>SEMICOLONS</a:t>
            </a:r>
          </a:p>
          <a:p>
            <a:pPr marL="285750" indent="-285750" algn="just">
              <a:buFont typeface="Arial" panose="020B0604020202020204" pitchFamily="34" charset="0"/>
              <a:buChar char="•"/>
            </a:pPr>
            <a:r>
              <a:rPr lang="en-US" sz="2400" dirty="0">
                <a:solidFill>
                  <a:srgbClr val="0B0318"/>
                </a:solidFill>
                <a:latin typeface="Times New Roman" panose="02020603050405020304" pitchFamily="18" charset="0"/>
                <a:cs typeface="Times New Roman" panose="02020603050405020304" pitchFamily="18" charset="0"/>
              </a:rPr>
              <a:t>Every statement must </a:t>
            </a:r>
            <a:r>
              <a:rPr lang="en-US" sz="2400" u="sng" dirty="0">
                <a:solidFill>
                  <a:srgbClr val="0070C0"/>
                </a:solidFill>
                <a:latin typeface="Times New Roman" panose="02020603050405020304" pitchFamily="18" charset="0"/>
                <a:cs typeface="Times New Roman" panose="02020603050405020304" pitchFamily="18" charset="0"/>
              </a:rPr>
              <a:t>end with a semicolon</a:t>
            </a:r>
            <a:r>
              <a:rPr lang="en-US" sz="2400" dirty="0">
                <a:solidFill>
                  <a:srgbClr val="0B0318"/>
                </a:solidFill>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2400" dirty="0">
                <a:solidFill>
                  <a:srgbClr val="0B0318"/>
                </a:solidFill>
                <a:latin typeface="Times New Roman" panose="02020603050405020304" pitchFamily="18" charset="0"/>
                <a:cs typeface="Times New Roman" panose="02020603050405020304" pitchFamily="18" charset="0"/>
              </a:rPr>
              <a:t>This generally corresponds to every line ending in a semi-colon, but sometimes your commands or statements will be more than one line and a semicolon is only necessary at the end of the statement. </a:t>
            </a:r>
          </a:p>
          <a:p>
            <a:pPr marL="285750" indent="-285750" algn="just">
              <a:buFont typeface="Arial" panose="020B0604020202020204" pitchFamily="34" charset="0"/>
              <a:buChar char="•"/>
            </a:pPr>
            <a:r>
              <a:rPr lang="en-US" sz="2400" u="sng" dirty="0">
                <a:solidFill>
                  <a:srgbClr val="0070C0"/>
                </a:solidFill>
                <a:latin typeface="Times New Roman" panose="02020603050405020304" pitchFamily="18" charset="0"/>
                <a:cs typeface="Times New Roman" panose="02020603050405020304" pitchFamily="18" charset="0"/>
              </a:rPr>
              <a:t>Omitting the semicolon is the most common mistake new users make.</a:t>
            </a:r>
          </a:p>
        </p:txBody>
      </p:sp>
    </p:spTree>
    <p:extLst>
      <p:ext uri="{BB962C8B-B14F-4D97-AF65-F5344CB8AC3E}">
        <p14:creationId xmlns:p14="http://schemas.microsoft.com/office/powerpoint/2010/main" val="2999799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TotalTime>
  <Words>3469</Words>
  <Application>Microsoft Office PowerPoint</Application>
  <PresentationFormat>On-screen Show (4:3)</PresentationFormat>
  <Paragraphs>226</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Menlo</vt:lpstr>
      <vt:lpstr>NationalBold</vt:lpstr>
      <vt:lpstr>Roboto Slab</vt:lpstr>
      <vt:lpstr>Times New Roman</vt:lpstr>
      <vt:lpstr>Wingdings</vt:lpstr>
      <vt:lpstr>Office Theme</vt:lpstr>
      <vt:lpstr>Introduction to SAS</vt:lpstr>
      <vt:lpstr>PowerPoint Presentation</vt:lpstr>
      <vt:lpstr>Introduction to SAS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 Processing Basics</vt:lpstr>
      <vt:lpstr>Processing Basics Cont’d</vt:lpstr>
      <vt:lpstr>Inputting data into a SAS Program </vt:lpstr>
      <vt:lpstr>Inputting data into a SAS Program</vt:lpstr>
      <vt:lpstr>C. Common PROC Steps </vt:lpstr>
      <vt:lpstr>Common PROC Steps</vt:lpstr>
      <vt:lpstr>Common PROC Steps</vt:lpstr>
      <vt:lpstr>Common PROC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SAS</dc:title>
  <dc:creator>techsupport</dc:creator>
  <cp:lastModifiedBy>Yvonne Phillips</cp:lastModifiedBy>
  <cp:revision>25</cp:revision>
  <dcterms:created xsi:type="dcterms:W3CDTF">2014-08-29T16:42:08Z</dcterms:created>
  <dcterms:modified xsi:type="dcterms:W3CDTF">2023-10-25T02:22:54Z</dcterms:modified>
</cp:coreProperties>
</file>