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0662-9E38-1049-B814-9620D16C23AE}"/>
              </a:ext>
            </a:extLst>
          </p:cNvPr>
          <p:cNvSpPr>
            <a:spLocks noGrp="1"/>
          </p:cNvSpPr>
          <p:nvPr>
            <p:ph type="ctrTitle"/>
          </p:nvPr>
        </p:nvSpPr>
        <p:spPr>
          <a:xfrm>
            <a:off x="1154955" y="1711353"/>
            <a:ext cx="8825658" cy="3651707"/>
          </a:xfrm>
        </p:spPr>
        <p:txBody>
          <a:bodyPr/>
          <a:lstStyle/>
          <a:p>
            <a:r>
              <a:rPr lang="en-GB" sz="4000" b="1" dirty="0">
                <a:solidFill>
                  <a:schemeClr val="accent2">
                    <a:lumMod val="20000"/>
                    <a:lumOff val="80000"/>
                  </a:schemeClr>
                </a:solidFill>
                <a:latin typeface="Calibri" panose="020F0502020204030204" pitchFamily="34" charset="0"/>
                <a:cs typeface="Calibri" panose="020F0502020204030204" pitchFamily="34" charset="0"/>
              </a:rPr>
              <a:t>ANALYSING THE AMAZON SALES TO IMPROVE SUPPLY CHAIN OPTIMISATION,ASSOCIATION RULE,MANAGING INVENTORY USING PYTHON,SQL(ETL),JUPYTER NOTEBOOK.</a:t>
            </a:r>
            <a:br>
              <a:rPr lang="en-GB" sz="4000" b="1" dirty="0">
                <a:solidFill>
                  <a:schemeClr val="accent2">
                    <a:lumMod val="20000"/>
                    <a:lumOff val="80000"/>
                  </a:schemeClr>
                </a:solidFill>
                <a:latin typeface="Calibri" panose="020F0502020204030204" pitchFamily="34" charset="0"/>
                <a:cs typeface="Calibri" panose="020F0502020204030204" pitchFamily="34" charset="0"/>
              </a:rPr>
            </a:br>
            <a:r>
              <a:rPr lang="en-GB" sz="4000" b="1" dirty="0">
                <a:solidFill>
                  <a:schemeClr val="accent2">
                    <a:lumMod val="20000"/>
                    <a:lumOff val="80000"/>
                  </a:schemeClr>
                </a:solidFill>
                <a:latin typeface="Calibri" panose="020F0502020204030204" pitchFamily="34" charset="0"/>
                <a:cs typeface="Calibri" panose="020F0502020204030204" pitchFamily="34" charset="0"/>
              </a:rPr>
              <a:t>*by </a:t>
            </a:r>
            <a:r>
              <a:rPr lang="en-GB" sz="4000" b="1" dirty="0">
                <a:solidFill>
                  <a:schemeClr val="accent1"/>
                </a:solidFill>
                <a:latin typeface="Calibri" panose="020F0502020204030204" pitchFamily="34" charset="0"/>
                <a:cs typeface="Calibri" panose="020F0502020204030204" pitchFamily="34" charset="0"/>
              </a:rPr>
              <a:t>Shubham Ingle</a:t>
            </a:r>
            <a:endParaRPr lang="en-IN" sz="4000" dirty="0">
              <a:solidFill>
                <a:schemeClr val="accent1"/>
              </a:solidFill>
            </a:endParaRPr>
          </a:p>
        </p:txBody>
      </p:sp>
      <p:sp>
        <p:nvSpPr>
          <p:cNvPr id="3" name="Subtitle 2">
            <a:extLst>
              <a:ext uri="{FF2B5EF4-FFF2-40B4-BE49-F238E27FC236}">
                <a16:creationId xmlns:a16="http://schemas.microsoft.com/office/drawing/2014/main" id="{F2E7217B-E69B-F3EA-22CA-B33DAAFEAB78}"/>
              </a:ext>
            </a:extLst>
          </p:cNvPr>
          <p:cNvSpPr>
            <a:spLocks noGrp="1"/>
          </p:cNvSpPr>
          <p:nvPr>
            <p:ph type="subTitle" idx="1"/>
          </p:nvPr>
        </p:nvSpPr>
        <p:spPr>
          <a:xfrm>
            <a:off x="1096232" y="5363061"/>
            <a:ext cx="8825658" cy="861420"/>
          </a:xfrm>
        </p:spPr>
        <p:txBody>
          <a:bodyPr/>
          <a:lstStyle/>
          <a:p>
            <a:r>
              <a:rPr lang="en-GB" b="1" dirty="0">
                <a:latin typeface="Calibri" panose="020F0502020204030204" pitchFamily="34" charset="0"/>
                <a:cs typeface="Calibri" panose="020F0502020204030204" pitchFamily="34" charset="0"/>
              </a:rPr>
              <a:t>FINALE PROJECT</a:t>
            </a:r>
            <a:endParaRPr lang="en-IN"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108584A-062A-49D7-096C-733828FC9789}"/>
              </a:ext>
            </a:extLst>
          </p:cNvPr>
          <p:cNvSpPr txBox="1"/>
          <p:nvPr/>
        </p:nvSpPr>
        <p:spPr>
          <a:xfrm>
            <a:off x="2491530" y="662730"/>
            <a:ext cx="6668813" cy="707886"/>
          </a:xfrm>
          <a:prstGeom prst="rect">
            <a:avLst/>
          </a:prstGeom>
          <a:noFill/>
        </p:spPr>
        <p:txBody>
          <a:bodyPr wrap="none" rtlCol="0">
            <a:spAutoFit/>
          </a:bodyPr>
          <a:lstStyle/>
          <a:p>
            <a:r>
              <a:rPr lang="en-GB" sz="4000" b="1" dirty="0">
                <a:solidFill>
                  <a:schemeClr val="accent1"/>
                </a:solidFill>
              </a:rPr>
              <a:t>AMAZONE SALES PROJECT</a:t>
            </a:r>
            <a:endParaRPr lang="en-IN" sz="4000" b="1" dirty="0">
              <a:solidFill>
                <a:schemeClr val="accent1"/>
              </a:solidFill>
            </a:endParaRPr>
          </a:p>
        </p:txBody>
      </p:sp>
    </p:spTree>
    <p:extLst>
      <p:ext uri="{BB962C8B-B14F-4D97-AF65-F5344CB8AC3E}">
        <p14:creationId xmlns:p14="http://schemas.microsoft.com/office/powerpoint/2010/main" val="230690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9FC7E-FA47-BC95-E39A-56D693B752EC}"/>
              </a:ext>
            </a:extLst>
          </p:cNvPr>
          <p:cNvSpPr txBox="1"/>
          <p:nvPr/>
        </p:nvSpPr>
        <p:spPr>
          <a:xfrm>
            <a:off x="3988965" y="494950"/>
            <a:ext cx="3573710" cy="461665"/>
          </a:xfrm>
          <a:prstGeom prst="rect">
            <a:avLst/>
          </a:prstGeom>
          <a:noFill/>
        </p:spPr>
        <p:txBody>
          <a:bodyPr wrap="square" rtlCol="0">
            <a:spAutoFit/>
          </a:bodyPr>
          <a:lstStyle/>
          <a:p>
            <a:pPr algn="ctr"/>
            <a:r>
              <a:rPr lang="en-GB" sz="2400" b="1" dirty="0">
                <a:solidFill>
                  <a:schemeClr val="accent1"/>
                </a:solidFill>
                <a:latin typeface="Calibri" panose="020F0502020204030204" pitchFamily="34" charset="0"/>
                <a:cs typeface="Calibri" panose="020F0502020204030204" pitchFamily="34" charset="0"/>
              </a:rPr>
              <a:t>CONCLUSION</a:t>
            </a:r>
            <a:endParaRPr lang="en-IN" sz="2400" b="1" dirty="0">
              <a:solidFill>
                <a:schemeClr val="accent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6EE2441-CAF5-03DF-D231-791A8E06C016}"/>
              </a:ext>
            </a:extLst>
          </p:cNvPr>
          <p:cNvSpPr txBox="1"/>
          <p:nvPr/>
        </p:nvSpPr>
        <p:spPr>
          <a:xfrm>
            <a:off x="377505" y="1510018"/>
            <a:ext cx="10796631" cy="3693319"/>
          </a:xfrm>
          <a:prstGeom prst="rect">
            <a:avLst/>
          </a:prstGeom>
          <a:noFill/>
        </p:spPr>
        <p:txBody>
          <a:bodyPr wrap="square" rtlCol="0">
            <a:spAutoFit/>
          </a:bodyPr>
          <a:lstStyle/>
          <a:p>
            <a:r>
              <a:rPr lang="en-GB" sz="1800" dirty="0">
                <a:latin typeface="Calibri" panose="020F0502020204030204" pitchFamily="34" charset="0"/>
                <a:cs typeface="Calibri" panose="020F0502020204030204" pitchFamily="34" charset="0"/>
              </a:rPr>
              <a:t>In this whole project we focus more on which day is more suitable for planning a big billion day.</a:t>
            </a:r>
          </a:p>
          <a:p>
            <a:r>
              <a:rPr lang="en-GB" sz="1800" dirty="0">
                <a:latin typeface="Calibri" panose="020F0502020204030204" pitchFamily="34" charset="0"/>
                <a:cs typeface="Calibri" panose="020F0502020204030204" pitchFamily="34" charset="0"/>
              </a:rPr>
              <a:t>By data manipulation we able to find  San Francisco has maximum sales and ordered quantity. In that we find top 5 most sold products by using this insight we solved the problem of supply chain optimisation.</a:t>
            </a:r>
          </a:p>
          <a:p>
            <a:r>
              <a:rPr lang="en-GB" dirty="0">
                <a:latin typeface="Calibri" panose="020F0502020204030204" pitchFamily="34" charset="0"/>
                <a:cs typeface="Calibri" panose="020F0502020204030204" pitchFamily="34" charset="0"/>
              </a:rPr>
              <a:t>In data visualisation we plot various graphs of monthly,daywise,</a:t>
            </a:r>
            <a:r>
              <a:rPr lang="en-GB" sz="1800" dirty="0">
                <a:latin typeface="Calibri" panose="020F0502020204030204" pitchFamily="34" charset="0"/>
                <a:cs typeface="Calibri" panose="020F0502020204030204" pitchFamily="34" charset="0"/>
              </a:rPr>
              <a:t> hourly sales and quantity ordered we get best insight for the big billion day sales in the month of December on the day of 8,9,10 on the 10am we can plane our big billion day sales for customer.</a:t>
            </a:r>
          </a:p>
          <a:p>
            <a:r>
              <a:rPr lang="en-GB" dirty="0">
                <a:latin typeface="Calibri" panose="020F0502020204030204" pitchFamily="34" charset="0"/>
                <a:cs typeface="Calibri" panose="020F0502020204030204" pitchFamily="34" charset="0"/>
              </a:rPr>
              <a:t>As you all know in December month there is a  festival so people are buying more for festival so for that there should not be delay in any product ordered by customer so supply chain optimisation is the most important key aspect for launching the big billion day sale.</a:t>
            </a:r>
          </a:p>
          <a:p>
            <a:r>
              <a:rPr lang="en-GB" sz="1800" dirty="0">
                <a:latin typeface="Calibri" panose="020F0502020204030204" pitchFamily="34" charset="0"/>
                <a:cs typeface="Calibri" panose="020F0502020204030204" pitchFamily="34" charset="0"/>
              </a:rPr>
              <a:t>By observing the previous ordered pattern of customer we find the most buying in combination product in that way we find 20 products that are need to recommend for customer in the upcoming big billion day sale.</a:t>
            </a:r>
          </a:p>
          <a:p>
            <a:r>
              <a:rPr lang="en-GB" dirty="0">
                <a:latin typeface="Calibri" panose="020F0502020204030204" pitchFamily="34" charset="0"/>
                <a:cs typeface="Calibri" panose="020F0502020204030204" pitchFamily="34" charset="0"/>
              </a:rPr>
              <a:t>This are the most important key aspect of launching a big billion day sale.</a:t>
            </a:r>
            <a:endParaRPr lang="en-IN"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3678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3112-7608-0488-1E0F-B488D5AC8DC2}"/>
              </a:ext>
            </a:extLst>
          </p:cNvPr>
          <p:cNvSpPr>
            <a:spLocks noGrp="1"/>
          </p:cNvSpPr>
          <p:nvPr>
            <p:ph type="title"/>
          </p:nvPr>
        </p:nvSpPr>
        <p:spPr/>
        <p:txBody>
          <a:bodyPr/>
          <a:lstStyle/>
          <a:p>
            <a:r>
              <a:rPr lang="en-GB" b="1" dirty="0">
                <a:latin typeface="Calibri" panose="020F0502020204030204" pitchFamily="34" charset="0"/>
                <a:cs typeface="Calibri" panose="020F0502020204030204" pitchFamily="34" charset="0"/>
              </a:rPr>
              <a:t>PROJECT </a:t>
            </a:r>
            <a:r>
              <a:rPr lang="en-GB" sz="4000" b="1" dirty="0">
                <a:latin typeface="Calibri" panose="020F0502020204030204" pitchFamily="34" charset="0"/>
                <a:cs typeface="Calibri" panose="020F0502020204030204" pitchFamily="34" charset="0"/>
              </a:rPr>
              <a:t>OUTLINE</a:t>
            </a:r>
            <a:endParaRPr lang="en-IN" sz="4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A6EB0C-2EF5-A844-FFE2-39998CBBABC4}"/>
              </a:ext>
            </a:extLst>
          </p:cNvPr>
          <p:cNvSpPr>
            <a:spLocks noGrp="1"/>
          </p:cNvSpPr>
          <p:nvPr>
            <p:ph idx="1"/>
          </p:nvPr>
        </p:nvSpPr>
        <p:spPr>
          <a:xfrm>
            <a:off x="1154954" y="2603500"/>
            <a:ext cx="8825659" cy="2564118"/>
          </a:xfrm>
        </p:spPr>
        <p:txBody>
          <a:bodyPr/>
          <a:lstStyle/>
          <a:p>
            <a:r>
              <a:rPr lang="en-GB" b="1" dirty="0"/>
              <a:t>Problem Statement.</a:t>
            </a:r>
          </a:p>
          <a:p>
            <a:r>
              <a:rPr lang="en-IN" b="1" dirty="0"/>
              <a:t>Creating ETL(extract transform load of data) Pipeline for data.</a:t>
            </a:r>
          </a:p>
          <a:p>
            <a:r>
              <a:rPr lang="en-IN" b="1" dirty="0"/>
              <a:t>Data Cleaning.</a:t>
            </a:r>
          </a:p>
          <a:p>
            <a:r>
              <a:rPr lang="en-IN" b="1" dirty="0"/>
              <a:t>Feature Engineering.</a:t>
            </a:r>
          </a:p>
          <a:p>
            <a:r>
              <a:rPr lang="en-IN" b="1" dirty="0"/>
              <a:t>Data Visualisation.</a:t>
            </a:r>
          </a:p>
          <a:p>
            <a:r>
              <a:rPr lang="en-IN" b="1" dirty="0"/>
              <a:t>Conclusion.</a:t>
            </a:r>
          </a:p>
        </p:txBody>
      </p:sp>
    </p:spTree>
    <p:extLst>
      <p:ext uri="{BB962C8B-B14F-4D97-AF65-F5344CB8AC3E}">
        <p14:creationId xmlns:p14="http://schemas.microsoft.com/office/powerpoint/2010/main" val="48816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CA2A-BC10-AA60-0540-78F4A04FAC7D}"/>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41291634-21A7-E400-727C-44442E467EA7}"/>
              </a:ext>
            </a:extLst>
          </p:cNvPr>
          <p:cNvSpPr>
            <a:spLocks noGrp="1"/>
          </p:cNvSpPr>
          <p:nvPr>
            <p:ph idx="1"/>
          </p:nvPr>
        </p:nvSpPr>
        <p:spPr/>
        <p:txBody>
          <a:bodyPr/>
          <a:lstStyle/>
          <a:p>
            <a:r>
              <a:rPr lang="en-GB" b="1" dirty="0">
                <a:latin typeface="Calibri" panose="020F0502020204030204" pitchFamily="34" charset="0"/>
                <a:cs typeface="Calibri" panose="020F0502020204030204" pitchFamily="34" charset="0"/>
              </a:rPr>
              <a:t>In Which Day We Need Plane A Big Billion Day Sale.</a:t>
            </a:r>
          </a:p>
          <a:p>
            <a:r>
              <a:rPr lang="en-GB" b="1" dirty="0">
                <a:latin typeface="Calibri" panose="020F0502020204030204" pitchFamily="34" charset="0"/>
                <a:cs typeface="Calibri" panose="020F0502020204030204" pitchFamily="34" charset="0"/>
              </a:rPr>
              <a:t>Find In Which Month Maximum Sales And Ordered Quantity .</a:t>
            </a:r>
          </a:p>
          <a:p>
            <a:r>
              <a:rPr lang="en-GB" b="1" dirty="0">
                <a:latin typeface="Calibri" panose="020F0502020204030204" pitchFamily="34" charset="0"/>
                <a:cs typeface="Calibri" panose="020F0502020204030204" pitchFamily="34" charset="0"/>
              </a:rPr>
              <a:t>Find In Which Day Maximum Sales And Ordered Quantity .</a:t>
            </a:r>
          </a:p>
          <a:p>
            <a:r>
              <a:rPr lang="en-GB" b="1" dirty="0">
                <a:latin typeface="Calibri" panose="020F0502020204030204" pitchFamily="34" charset="0"/>
                <a:cs typeface="Calibri" panose="020F0502020204030204" pitchFamily="34" charset="0"/>
              </a:rPr>
              <a:t>Find In Which Hour Maximum Sales And Ordered Quantity .</a:t>
            </a:r>
          </a:p>
          <a:p>
            <a:r>
              <a:rPr lang="en-GB" b="1" dirty="0">
                <a:latin typeface="Calibri" panose="020F0502020204030204" pitchFamily="34" charset="0"/>
                <a:cs typeface="Calibri" panose="020F0502020204030204" pitchFamily="34" charset="0"/>
              </a:rPr>
              <a:t>We Need To Recommend A Products To Customer.</a:t>
            </a:r>
          </a:p>
          <a:p>
            <a:r>
              <a:rPr lang="en-GB" b="1" dirty="0">
                <a:latin typeface="Calibri" panose="020F0502020204030204" pitchFamily="34" charset="0"/>
                <a:cs typeface="Calibri" panose="020F0502020204030204" pitchFamily="34" charset="0"/>
              </a:rPr>
              <a:t>In Which City Max Sales And Ordered Quantity.</a:t>
            </a:r>
          </a:p>
          <a:p>
            <a:r>
              <a:rPr lang="en-GB" b="1" dirty="0">
                <a:latin typeface="Calibri" panose="020F0502020204030204" pitchFamily="34" charset="0"/>
                <a:cs typeface="Calibri" panose="020F0502020204030204" pitchFamily="34" charset="0"/>
              </a:rPr>
              <a:t>Top5 Products Sold In Which Particular City.</a:t>
            </a:r>
          </a:p>
          <a:p>
            <a:r>
              <a:rPr lang="en-GB" b="1" dirty="0">
                <a:latin typeface="Calibri" panose="020F0502020204030204" pitchFamily="34" charset="0"/>
                <a:cs typeface="Calibri" panose="020F0502020204030204" pitchFamily="34" charset="0"/>
              </a:rPr>
              <a:t>Top 20 Product Bought By Combination</a:t>
            </a:r>
            <a:r>
              <a:rPr lang="en-GB" dirty="0">
                <a:latin typeface="Calibri" panose="020F0502020204030204" pitchFamily="34" charset="0"/>
                <a:cs typeface="Calibri" panose="020F0502020204030204" pitchFamily="34" charset="0"/>
              </a:rPr>
              <a:t>.</a:t>
            </a:r>
          </a:p>
          <a:p>
            <a:endParaRPr lang="en-GB"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592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A14D-5037-6367-F77E-7509DCC40964}"/>
              </a:ext>
            </a:extLst>
          </p:cNvPr>
          <p:cNvSpPr>
            <a:spLocks noGrp="1"/>
          </p:cNvSpPr>
          <p:nvPr>
            <p:ph type="title"/>
          </p:nvPr>
        </p:nvSpPr>
        <p:spPr>
          <a:xfrm>
            <a:off x="727112" y="2287088"/>
            <a:ext cx="4351025" cy="2283824"/>
          </a:xfrm>
        </p:spPr>
        <p:txBody>
          <a:bodyPr/>
          <a:lstStyle/>
          <a:p>
            <a:r>
              <a:rPr lang="en-GB" sz="2400" b="1" dirty="0">
                <a:latin typeface="Calibri" panose="020F0502020204030204" pitchFamily="34" charset="0"/>
                <a:cs typeface="Calibri" panose="020F0502020204030204" pitchFamily="34" charset="0"/>
              </a:rPr>
              <a:t>From this graph we can easily see in the month of December we get max sale and quantity ordered</a:t>
            </a:r>
            <a:r>
              <a:rPr lang="en-GB" sz="1800" dirty="0">
                <a:latin typeface="Calibri" panose="020F0502020204030204" pitchFamily="34" charset="0"/>
                <a:cs typeface="Calibri" panose="020F0502020204030204" pitchFamily="34" charset="0"/>
              </a:rPr>
              <a:t>.</a:t>
            </a:r>
            <a:endParaRPr lang="en-IN" sz="18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5E13A3F-6FE3-8E5C-73D5-BF7B7CA730F0}"/>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6359BCB4-C9F3-A657-581E-3E6EA40EF5F6}"/>
              </a:ext>
            </a:extLst>
          </p:cNvPr>
          <p:cNvPicPr>
            <a:picLocks noChangeAspect="1"/>
          </p:cNvPicPr>
          <p:nvPr/>
        </p:nvPicPr>
        <p:blipFill>
          <a:blip r:embed="rId2"/>
          <a:stretch>
            <a:fillRect/>
          </a:stretch>
        </p:blipFill>
        <p:spPr>
          <a:xfrm>
            <a:off x="5259897" y="461394"/>
            <a:ext cx="6814657" cy="5956184"/>
          </a:xfrm>
          <a:prstGeom prst="rect">
            <a:avLst/>
          </a:prstGeom>
        </p:spPr>
      </p:pic>
    </p:spTree>
    <p:extLst>
      <p:ext uri="{BB962C8B-B14F-4D97-AF65-F5344CB8AC3E}">
        <p14:creationId xmlns:p14="http://schemas.microsoft.com/office/powerpoint/2010/main" val="83614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EAE4-7221-407A-BE71-20DE83C1F5D0}"/>
              </a:ext>
            </a:extLst>
          </p:cNvPr>
          <p:cNvSpPr>
            <a:spLocks noGrp="1"/>
          </p:cNvSpPr>
          <p:nvPr>
            <p:ph type="title"/>
          </p:nvPr>
        </p:nvSpPr>
        <p:spPr>
          <a:xfrm>
            <a:off x="634837" y="2677644"/>
            <a:ext cx="4351025" cy="2283824"/>
          </a:xfrm>
        </p:spPr>
        <p:txBody>
          <a:bodyPr/>
          <a:lstStyle/>
          <a:p>
            <a:r>
              <a:rPr lang="en-GB" sz="2400" b="1" dirty="0">
                <a:latin typeface="Calibri" panose="020F0502020204030204" pitchFamily="34" charset="0"/>
                <a:cs typeface="Calibri" panose="020F0502020204030204" pitchFamily="34" charset="0"/>
              </a:rPr>
              <a:t>This Is The Day Wise Sale In The Month Of December So We Plane Our Big Billion Day On The Day Of 8,9,10 So We Can Boost Our Sales.</a:t>
            </a:r>
            <a:endParaRPr lang="en-IN" sz="2400"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D8430D9-BF37-12CD-6582-B350C8BE4A1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EF95DC0-E992-2C89-9A1B-2BC9F2DA2752}"/>
              </a:ext>
            </a:extLst>
          </p:cNvPr>
          <p:cNvPicPr>
            <a:picLocks noChangeAspect="1"/>
          </p:cNvPicPr>
          <p:nvPr/>
        </p:nvPicPr>
        <p:blipFill>
          <a:blip r:embed="rId2"/>
          <a:stretch>
            <a:fillRect/>
          </a:stretch>
        </p:blipFill>
        <p:spPr>
          <a:xfrm>
            <a:off x="4985862" y="461394"/>
            <a:ext cx="7147416" cy="5939406"/>
          </a:xfrm>
          <a:prstGeom prst="rect">
            <a:avLst/>
          </a:prstGeom>
        </p:spPr>
      </p:pic>
    </p:spTree>
    <p:extLst>
      <p:ext uri="{BB962C8B-B14F-4D97-AF65-F5344CB8AC3E}">
        <p14:creationId xmlns:p14="http://schemas.microsoft.com/office/powerpoint/2010/main" val="25983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FF59-654B-3D5C-906E-502DB29C78FA}"/>
              </a:ext>
            </a:extLst>
          </p:cNvPr>
          <p:cNvSpPr>
            <a:spLocks noGrp="1"/>
          </p:cNvSpPr>
          <p:nvPr>
            <p:ph type="title"/>
          </p:nvPr>
        </p:nvSpPr>
        <p:spPr/>
        <p:txBody>
          <a:bodyPr/>
          <a:lstStyle/>
          <a:p>
            <a:r>
              <a:rPr lang="en-GB" sz="2400" b="1" dirty="0">
                <a:latin typeface="Calibri" panose="020F0502020204030204" pitchFamily="34" charset="0"/>
                <a:cs typeface="Calibri" panose="020F0502020204030204" pitchFamily="34" charset="0"/>
              </a:rPr>
              <a:t>In Hourly Sales We Get Max Ordered On The 10AM So Its Better To Plan Big Billion Sales In The December Month On The Day  Of 8,9,10 In The 10AM So We Get Max Sale.</a:t>
            </a:r>
            <a:endParaRPr lang="en-IN" sz="2400"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CA4902E2-10AA-5090-28E0-63AA1A8EAD40}"/>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5E006FF-6456-903B-0CDF-6B73FAF78D50}"/>
              </a:ext>
            </a:extLst>
          </p:cNvPr>
          <p:cNvPicPr>
            <a:picLocks noChangeAspect="1"/>
          </p:cNvPicPr>
          <p:nvPr/>
        </p:nvPicPr>
        <p:blipFill>
          <a:blip r:embed="rId2"/>
          <a:stretch>
            <a:fillRect/>
          </a:stretch>
        </p:blipFill>
        <p:spPr>
          <a:xfrm>
            <a:off x="5830349" y="469783"/>
            <a:ext cx="6451134" cy="5914239"/>
          </a:xfrm>
          <a:prstGeom prst="rect">
            <a:avLst/>
          </a:prstGeom>
        </p:spPr>
      </p:pic>
    </p:spTree>
    <p:extLst>
      <p:ext uri="{BB962C8B-B14F-4D97-AF65-F5344CB8AC3E}">
        <p14:creationId xmlns:p14="http://schemas.microsoft.com/office/powerpoint/2010/main" val="163802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3549-3961-4D6F-7F84-B2140AA9F158}"/>
              </a:ext>
            </a:extLst>
          </p:cNvPr>
          <p:cNvSpPr>
            <a:spLocks noGrp="1"/>
          </p:cNvSpPr>
          <p:nvPr>
            <p:ph type="title"/>
          </p:nvPr>
        </p:nvSpPr>
        <p:spPr>
          <a:xfrm>
            <a:off x="685171" y="2677644"/>
            <a:ext cx="4351025" cy="2283824"/>
          </a:xfrm>
        </p:spPr>
        <p:txBody>
          <a:bodyPr/>
          <a:lstStyle/>
          <a:p>
            <a:r>
              <a:rPr lang="en-GB" sz="2400" b="1" dirty="0">
                <a:latin typeface="Calibri" panose="020F0502020204030204" pitchFamily="34" charset="0"/>
                <a:cs typeface="Calibri" panose="020F0502020204030204" pitchFamily="34" charset="0"/>
              </a:rPr>
              <a:t>In The City Of San Francisco We Get Max Sale And Ordered Quantity So We Improve Supply Chain Optimisation By Targeting The City Of San Francisco By Opening New Warehouses.  </a:t>
            </a:r>
            <a:endParaRPr lang="en-IN" sz="2400"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11B7F66F-3F3B-0CA7-326F-05456C24BB03}"/>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FD025FA-DFFD-FEA5-174C-82923079CDB2}"/>
              </a:ext>
            </a:extLst>
          </p:cNvPr>
          <p:cNvPicPr>
            <a:picLocks noChangeAspect="1"/>
          </p:cNvPicPr>
          <p:nvPr/>
        </p:nvPicPr>
        <p:blipFill>
          <a:blip r:embed="rId2"/>
          <a:stretch>
            <a:fillRect/>
          </a:stretch>
        </p:blipFill>
        <p:spPr>
          <a:xfrm>
            <a:off x="5612234" y="461394"/>
            <a:ext cx="6425967" cy="5922628"/>
          </a:xfrm>
          <a:prstGeom prst="rect">
            <a:avLst/>
          </a:prstGeom>
        </p:spPr>
      </p:pic>
    </p:spTree>
    <p:extLst>
      <p:ext uri="{BB962C8B-B14F-4D97-AF65-F5344CB8AC3E}">
        <p14:creationId xmlns:p14="http://schemas.microsoft.com/office/powerpoint/2010/main" val="4062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85BA-16EB-0005-13C3-306A902A4B1F}"/>
              </a:ext>
            </a:extLst>
          </p:cNvPr>
          <p:cNvSpPr>
            <a:spLocks noGrp="1"/>
          </p:cNvSpPr>
          <p:nvPr>
            <p:ph type="title"/>
          </p:nvPr>
        </p:nvSpPr>
        <p:spPr>
          <a:xfrm>
            <a:off x="550946" y="780176"/>
            <a:ext cx="4566338" cy="5167618"/>
          </a:xfrm>
        </p:spPr>
        <p:txBody>
          <a:bodyPr/>
          <a:lstStyle/>
          <a:p>
            <a:r>
              <a:rPr lang="en-GB" sz="2400" b="1" dirty="0">
                <a:latin typeface="Calibri" panose="020F0502020204030204" pitchFamily="34" charset="0"/>
                <a:cs typeface="Calibri" panose="020F0502020204030204" pitchFamily="34" charset="0"/>
              </a:rPr>
              <a:t>This Are The Top 5 Product As Per The City. In The City Of San Francisco.</a:t>
            </a:r>
            <a:br>
              <a:rPr lang="en-GB" sz="2400" b="1" dirty="0">
                <a:latin typeface="Calibri" panose="020F0502020204030204" pitchFamily="34" charset="0"/>
                <a:cs typeface="Calibri" panose="020F0502020204030204" pitchFamily="34" charset="0"/>
              </a:rPr>
            </a:br>
            <a:r>
              <a:rPr lang="en-GB" sz="2400" b="1" dirty="0">
                <a:latin typeface="Calibri" panose="020F0502020204030204" pitchFamily="34" charset="0"/>
                <a:cs typeface="Calibri" panose="020F0502020204030204" pitchFamily="34" charset="0"/>
              </a:rPr>
              <a:t>There Are The Five Product Which Sold Most In That Particular City.</a:t>
            </a:r>
            <a:br>
              <a:rPr lang="en-GB" sz="2400" b="1" dirty="0">
                <a:latin typeface="Calibri" panose="020F0502020204030204" pitchFamily="34" charset="0"/>
                <a:cs typeface="Calibri" panose="020F0502020204030204" pitchFamily="34" charset="0"/>
              </a:rPr>
            </a:br>
            <a:r>
              <a:rPr lang="en-GB" sz="2400" b="1" dirty="0">
                <a:latin typeface="Calibri" panose="020F0502020204030204" pitchFamily="34" charset="0"/>
                <a:cs typeface="Calibri" panose="020F0502020204030204" pitchFamily="34" charset="0"/>
              </a:rPr>
              <a:t>By This Insight We Solved The Problem Of Managing Inventory For  Supply Chain Optimisation For Specific City. Specifically We Can Target This 10 City For Overall Supply Chain Optimisation.</a:t>
            </a:r>
            <a:endParaRPr lang="en-IN" sz="2400"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F37DBB0-C408-28AB-2E74-94763930EF76}"/>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CF24D5D6-9707-8A17-82F5-BE8D923671C2}"/>
              </a:ext>
            </a:extLst>
          </p:cNvPr>
          <p:cNvPicPr>
            <a:picLocks noChangeAspect="1"/>
          </p:cNvPicPr>
          <p:nvPr/>
        </p:nvPicPr>
        <p:blipFill>
          <a:blip r:embed="rId2"/>
          <a:stretch>
            <a:fillRect/>
          </a:stretch>
        </p:blipFill>
        <p:spPr>
          <a:xfrm>
            <a:off x="5217952" y="478173"/>
            <a:ext cx="6974048" cy="5905850"/>
          </a:xfrm>
          <a:prstGeom prst="rect">
            <a:avLst/>
          </a:prstGeom>
        </p:spPr>
      </p:pic>
    </p:spTree>
    <p:extLst>
      <p:ext uri="{BB962C8B-B14F-4D97-AF65-F5344CB8AC3E}">
        <p14:creationId xmlns:p14="http://schemas.microsoft.com/office/powerpoint/2010/main" val="272044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7B2A-3EBE-1375-EED6-AEFE27FA10AC}"/>
              </a:ext>
            </a:extLst>
          </p:cNvPr>
          <p:cNvSpPr>
            <a:spLocks noGrp="1"/>
          </p:cNvSpPr>
          <p:nvPr>
            <p:ph type="title"/>
          </p:nvPr>
        </p:nvSpPr>
        <p:spPr>
          <a:xfrm>
            <a:off x="752282" y="1669409"/>
            <a:ext cx="4138499" cy="4261608"/>
          </a:xfrm>
        </p:spPr>
        <p:txBody>
          <a:bodyPr/>
          <a:lstStyle/>
          <a:p>
            <a:r>
              <a:rPr lang="en-GB" sz="2400" b="1" dirty="0">
                <a:latin typeface="Calibri" panose="020F0502020204030204" pitchFamily="34" charset="0"/>
                <a:cs typeface="Calibri" panose="020F0502020204030204" pitchFamily="34" charset="0"/>
              </a:rPr>
              <a:t>This are the 20 products which is bought in the combination of two by customer.</a:t>
            </a:r>
            <a:br>
              <a:rPr lang="en-GB" sz="2400" b="1" dirty="0">
                <a:latin typeface="Calibri" panose="020F0502020204030204" pitchFamily="34" charset="0"/>
                <a:cs typeface="Calibri" panose="020F0502020204030204" pitchFamily="34" charset="0"/>
              </a:rPr>
            </a:br>
            <a:r>
              <a:rPr lang="en-GB" sz="2400" b="1" dirty="0">
                <a:latin typeface="Calibri" panose="020F0502020204030204" pitchFamily="34" charset="0"/>
                <a:cs typeface="Calibri" panose="020F0502020204030204" pitchFamily="34" charset="0"/>
              </a:rPr>
              <a:t>This insight we got from the ordered pattern of customer.</a:t>
            </a:r>
            <a:br>
              <a:rPr lang="en-GB" sz="2400" b="1" dirty="0">
                <a:latin typeface="Calibri" panose="020F0502020204030204" pitchFamily="34" charset="0"/>
                <a:cs typeface="Calibri" panose="020F0502020204030204" pitchFamily="34" charset="0"/>
              </a:rPr>
            </a:br>
            <a:r>
              <a:rPr lang="en-GB" sz="2400" b="1" dirty="0">
                <a:latin typeface="Calibri" panose="020F0502020204030204" pitchFamily="34" charset="0"/>
                <a:cs typeface="Calibri" panose="020F0502020204030204" pitchFamily="34" charset="0"/>
              </a:rPr>
              <a:t>So now we can recommend this products in our upcoming big billion day sales to the various customer.in this way we increase our sales as well as ordered quantity.</a:t>
            </a:r>
            <a:endParaRPr lang="en-IN" sz="2400" b="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3B4008E-0E4A-20B7-87EE-F18AC963980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FFAA612-8941-97F2-A4EF-92E11165D6B9}"/>
              </a:ext>
            </a:extLst>
          </p:cNvPr>
          <p:cNvPicPr>
            <a:picLocks noChangeAspect="1"/>
          </p:cNvPicPr>
          <p:nvPr/>
        </p:nvPicPr>
        <p:blipFill>
          <a:blip r:embed="rId2"/>
          <a:stretch>
            <a:fillRect/>
          </a:stretch>
        </p:blipFill>
        <p:spPr>
          <a:xfrm>
            <a:off x="5142450" y="471880"/>
            <a:ext cx="7049549" cy="5914240"/>
          </a:xfrm>
          <a:prstGeom prst="rect">
            <a:avLst/>
          </a:prstGeom>
        </p:spPr>
      </p:pic>
    </p:spTree>
    <p:extLst>
      <p:ext uri="{BB962C8B-B14F-4D97-AF65-F5344CB8AC3E}">
        <p14:creationId xmlns:p14="http://schemas.microsoft.com/office/powerpoint/2010/main" val="4135906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{36FACA65-8334-4CD3-B474-21269F073BF1}tf02900722</Template>
  <TotalTime>150</TotalTime>
  <Words>596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ANALYSING THE AMAZON SALES TO IMPROVE SUPPLY CHAIN OPTIMISATION,ASSOCIATION RULE,MANAGING INVENTORY USING PYTHON,SQL(ETL),JUPYTER NOTEBOOK. *by Shubham Ingle</vt:lpstr>
      <vt:lpstr>PROJECT OUTLINE</vt:lpstr>
      <vt:lpstr>PROBLEM STATEMENT</vt:lpstr>
      <vt:lpstr>From this graph we can easily see in the month of December we get max sale and quantity ordered.</vt:lpstr>
      <vt:lpstr>This Is The Day Wise Sale In The Month Of December So We Plane Our Big Billion Day On The Day Of 8,9,10 So We Can Boost Our Sales.</vt:lpstr>
      <vt:lpstr>In Hourly Sales We Get Max Ordered On The 10AM So Its Better To Plan Big Billion Sales In The December Month On The Day  Of 8,9,10 In The 10AM So We Get Max Sale.</vt:lpstr>
      <vt:lpstr>In The City Of San Francisco We Get Max Sale And Ordered Quantity So We Improve Supply Chain Optimisation By Targeting The City Of San Francisco By Opening New Warehouses.  </vt:lpstr>
      <vt:lpstr>This Are The Top 5 Product As Per The City. In The City Of San Francisco. There Are The Five Product Which Sold Most In That Particular City. By This Insight We Solved The Problem Of Managing Inventory For  Supply Chain Optimisation For Specific City. Specifically We Can Target This 10 City For Overall Supply Chain Optimisation.</vt:lpstr>
      <vt:lpstr>This are the 20 products which is bought in the combination of two by customer. This insight we got from the ordered pattern of customer. So now we can recommend this products in our upcoming big billion day sales to the various customer.in this way we increase our sales as well as ordered quantity.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AMAZON SALES TO IMPROVE SUPPLY CHAIN OPTIMISATION,ASSOCIATION RULE,MANAGING INVENTORY USING PYTHON,SQL(ETL),JUPYTER NOTEBOOK. *by Shubham Ingle</dc:title>
  <dc:creator>shubham ingle</dc:creator>
  <cp:lastModifiedBy>shubham ingle</cp:lastModifiedBy>
  <cp:revision>1</cp:revision>
  <dcterms:created xsi:type="dcterms:W3CDTF">2022-10-21T14:25:19Z</dcterms:created>
  <dcterms:modified xsi:type="dcterms:W3CDTF">2022-10-21T16:55:51Z</dcterms:modified>
</cp:coreProperties>
</file>