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275" r:id="rId7"/>
    <p:sldId id="276" r:id="rId8"/>
    <p:sldId id="277" r:id="rId9"/>
    <p:sldId id="264" r:id="rId10"/>
    <p:sldId id="266" r:id="rId11"/>
    <p:sldId id="267" r:id="rId12"/>
    <p:sldId id="268" r:id="rId13"/>
    <p:sldId id="271" r:id="rId14"/>
    <p:sldId id="272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orient="horz" pos="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458" y="108"/>
      </p:cViewPr>
      <p:guideLst>
        <p:guide orient="horz" pos="2160"/>
        <p:guide pos="3840"/>
        <p:guide pos="166"/>
        <p:guide orient="horz" pos="1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B19-6B06-4A15-8E64-90D7951F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4078B-28EB-4656-927F-EDBA51F07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83912-268B-4120-923C-3813AFF1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2D6B-9B45-4747-95F5-AB544582750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2B771-6649-437D-B82D-1A6B8F95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AAC05-F88D-48B5-9929-748D3E69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0DC-B7F2-43CB-BA34-580170F9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79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897EF-4579-4430-A3C2-1DAAF62C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73DFB8-1848-4412-86FF-C00A4835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660CC-4F4E-43B2-B31D-3BC775D0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2D6B-9B45-4747-95F5-AB544582750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391D4-A0A1-4B74-B8D9-10E1BEF3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54C4A-D7A8-45C9-8E2F-CF449F89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0DC-B7F2-43CB-BA34-580170F9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7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B343BD-097D-41AE-AEEB-F96C8CA0B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25C4D5-2FB8-4014-A2EF-75DD71151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EF6D1-5384-4199-899A-FEBEDA3E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2D6B-9B45-4747-95F5-AB544582750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CB64B-42F9-4A4B-B039-5F242052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E5FC9-CDCB-4A86-B0EC-63CA1023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0DC-B7F2-43CB-BA34-580170F9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9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F3104-5E1F-4522-9146-C6A17540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172D7-A725-42A6-BA2A-62A1FF43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6462E-F6C3-4D89-9764-636CCA82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2D6B-9B45-4747-95F5-AB544582750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57A43-DEAC-4052-8D49-15C5A276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316AD-ADFA-4EB8-AF70-97455FB8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0DC-B7F2-43CB-BA34-580170F9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2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DF2ED-92AE-4D08-9D87-A2B00DFD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2362D-DD57-4B61-A1E4-3B578AC44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4FA53-79C6-4846-A497-24789136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2D6B-9B45-4747-95F5-AB544582750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4E649-B98E-4617-A04E-413B1EFC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4379C-2018-4C88-99B3-08661018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0DC-B7F2-43CB-BA34-580170F9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9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AEF91-C151-4E62-B157-5EFE8C10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95876-1595-449D-902F-624CA5F20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0E84D-E295-42AD-A9F0-AC9D7D2B4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A92E30-8970-4F3C-AAEA-D2F71DEF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2D6B-9B45-4747-95F5-AB544582750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F4A82-8A1B-4AAC-AD7E-59260E2B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99938-02A8-441D-B332-8325CD47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0DC-B7F2-43CB-BA34-580170F9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1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0A86-9A70-41CD-A7DC-B246222C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C04B9-D5FD-4613-A5B3-AD3076A88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0005B-F514-44AF-A4FC-9663C6AB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2A00B-3267-4317-A31F-6810A74B5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048CC5-A210-498E-8F94-B1ABD4914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CC856D-3B66-4B14-93D5-7B241963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2D6B-9B45-4747-95F5-AB544582750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7424E6-820B-47D6-91E7-35D93EC8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41A014-F495-4867-A781-88B35939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0DC-B7F2-43CB-BA34-580170F9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56783-6731-4E76-8760-289E6E75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75CBD0-8A52-48B5-8FB1-0263B1CB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2D6B-9B45-4747-95F5-AB544582750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45BA8E-B9B5-435D-A9A8-AC082851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538244-E972-4683-9177-13ABCA3C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0DC-B7F2-43CB-BA34-580170F9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8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62433E-5D2E-4B87-B0FE-DC91AE68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2D6B-9B45-4747-95F5-AB544582750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6D24CB-0BED-4895-9268-812FCD97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72893-F7DB-4888-8458-33372FCB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0DC-B7F2-43CB-BA34-580170F9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B3834-D78F-4F9E-98F4-E4FE52E2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EDF6A-B152-4E52-B4C6-3A580836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039FE5-7C95-4B0C-A0AF-75C260306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17FA0-9213-427C-8AD7-354AB350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2D6B-9B45-4747-95F5-AB544582750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2C6CB-DF33-4470-A17C-47590CB9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D4104-471E-4529-8A2C-FA6DFC13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0DC-B7F2-43CB-BA34-580170F9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9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97186-E31E-46B9-B623-D672060F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CE06BF-CDC9-4AFF-9871-B74236645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18574-817F-45E8-9D21-5E22AF228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14EDA-19C3-4444-BB69-E6DB1A85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2D6B-9B45-4747-95F5-AB544582750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BBB40-D92D-4099-836C-A96E24FE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661B4-452C-4E4C-A315-C8C3B13C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0DC-B7F2-43CB-BA34-580170F9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6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419CCD-329C-4482-B14A-7FB2281E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8F56B-D072-4775-B73E-89F8FCB1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8DEE-1E90-44B1-AA93-23D74D40C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2D6B-9B45-4747-95F5-AB544582750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C6D2C-36F4-47C7-8B07-59C7CC621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C9EA9-DDCC-41E4-AB1F-E6E05A34C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F0DC-B7F2-43CB-BA34-580170F9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1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11" Type="http://schemas.openxmlformats.org/officeDocument/2006/relationships/image" Target="../media/image16.png"/><Relationship Id="rId5" Type="http://schemas.openxmlformats.org/officeDocument/2006/relationships/image" Target="../media/image11.gif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C91A90-5A9C-43C2-A569-E30B9EC2C991}"/>
              </a:ext>
            </a:extLst>
          </p:cNvPr>
          <p:cNvSpPr txBox="1"/>
          <p:nvPr/>
        </p:nvSpPr>
        <p:spPr>
          <a:xfrm>
            <a:off x="2679038" y="2921168"/>
            <a:ext cx="6833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데이터를 모아보자</a:t>
            </a:r>
            <a:r>
              <a:rPr lang="en-US" altLang="ko-KR" sz="60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847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ECA57D-5D61-4877-9CE0-E80570ED7667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4911A9-86A9-4DC6-B6C9-4200467C2E0B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Methods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2874F2-2152-4BE0-BCB1-88902E7A9C93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데이터 수집 방법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2E1C6-D877-4611-A392-E8846D7DC491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A08BDA-00FC-4CF4-A662-10A74F55926F}"/>
              </a:ext>
            </a:extLst>
          </p:cNvPr>
          <p:cNvGrpSpPr/>
          <p:nvPr/>
        </p:nvGrpSpPr>
        <p:grpSpPr>
          <a:xfrm>
            <a:off x="2703601" y="1695383"/>
            <a:ext cx="8015199" cy="4387916"/>
            <a:chOff x="2703601" y="1695383"/>
            <a:chExt cx="8015199" cy="4387916"/>
          </a:xfrm>
        </p:grpSpPr>
        <p:pic>
          <p:nvPicPr>
            <p:cNvPr id="5124" name="Picture 4" descr="전화에 대한 이미지 검색결과">
              <a:extLst>
                <a:ext uri="{FF2B5EF4-FFF2-40B4-BE49-F238E27FC236}">
                  <a16:creationId xmlns:a16="http://schemas.microsoft.com/office/drawing/2014/main" id="{D96651B7-F4BE-49E1-85EC-8A17E93DC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601" y="2882308"/>
              <a:ext cx="2324692" cy="232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30F773B-947C-4878-8079-6917C65C9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481"/>
            <a:stretch/>
          </p:blipFill>
          <p:spPr>
            <a:xfrm>
              <a:off x="6438900" y="1846486"/>
              <a:ext cx="4279900" cy="33605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204B24-61AE-4AF8-92B6-9D814C69A027}"/>
                </a:ext>
              </a:extLst>
            </p:cNvPr>
            <p:cNvSpPr txBox="1"/>
            <p:nvPr/>
          </p:nvSpPr>
          <p:spPr>
            <a:xfrm>
              <a:off x="4290057" y="1695383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</a:rPr>
                <a:t>전통적인 수집방법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69C3AB-0AFE-4CC9-9A82-E7AA79771577}"/>
                </a:ext>
              </a:extLst>
            </p:cNvPr>
            <p:cNvSpPr txBox="1"/>
            <p:nvPr/>
          </p:nvSpPr>
          <p:spPr>
            <a:xfrm>
              <a:off x="2880741" y="5498524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>
                  <a:solidFill>
                    <a:schemeClr val="bg1"/>
                  </a:solidFill>
                </a:rPr>
                <a:t>전화 조사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00D508-FCC2-4C5F-99F5-0DEBC079E6E0}"/>
                </a:ext>
              </a:extLst>
            </p:cNvPr>
            <p:cNvSpPr txBox="1"/>
            <p:nvPr/>
          </p:nvSpPr>
          <p:spPr>
            <a:xfrm>
              <a:off x="7593644" y="5498524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</a:rPr>
                <a:t>방문 조사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59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ECA57D-5D61-4877-9CE0-E80570ED7667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4911A9-86A9-4DC6-B6C9-4200467C2E0B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Methods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2874F2-2152-4BE0-BCB1-88902E7A9C93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데이터 수집 방법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2E1C6-D877-4611-A392-E8846D7DC491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204B24-61AE-4AF8-92B6-9D814C69A027}"/>
              </a:ext>
            </a:extLst>
          </p:cNvPr>
          <p:cNvSpPr txBox="1"/>
          <p:nvPr/>
        </p:nvSpPr>
        <p:spPr>
          <a:xfrm>
            <a:off x="3074984" y="1695383"/>
            <a:ext cx="6042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빅데이터 시대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넘쳐나는 데이터</a:t>
            </a:r>
          </a:p>
        </p:txBody>
      </p:sp>
      <p:pic>
        <p:nvPicPr>
          <p:cNvPr id="8202" name="Picture 10" descr="facebook icon에 대한 이미지 검색결과">
            <a:extLst>
              <a:ext uri="{FF2B5EF4-FFF2-40B4-BE49-F238E27FC236}">
                <a16:creationId xmlns:a16="http://schemas.microsoft.com/office/drawing/2014/main" id="{8963DCB6-B7DE-49AB-90E1-7AD92F12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85" y="3097686"/>
            <a:ext cx="1592580" cy="159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youtube에 대한 이미지 검색결과">
            <a:extLst>
              <a:ext uri="{FF2B5EF4-FFF2-40B4-BE49-F238E27FC236}">
                <a16:creationId xmlns:a16="http://schemas.microsoft.com/office/drawing/2014/main" id="{E293C9F6-B6E7-42BD-8F09-EB4BD44EB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23" y="2606196"/>
            <a:ext cx="1287780" cy="12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 descr="instagram logo에 대한 이미지 검색결과">
            <a:extLst>
              <a:ext uri="{FF2B5EF4-FFF2-40B4-BE49-F238E27FC236}">
                <a16:creationId xmlns:a16="http://schemas.microsoft.com/office/drawing/2014/main" id="{732B6260-2A16-492B-95FE-9809073E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439" y="4393500"/>
            <a:ext cx="1011452" cy="101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6" name="Picture 24" descr="KOSIS 로고에 대한 이미지 검색결과">
            <a:extLst>
              <a:ext uri="{FF2B5EF4-FFF2-40B4-BE49-F238E27FC236}">
                <a16:creationId xmlns:a16="http://schemas.microsoft.com/office/drawing/2014/main" id="{423423F7-18E8-48F5-A697-CE7473FB3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0" b="24562"/>
          <a:stretch/>
        </p:blipFill>
        <p:spPr bwMode="auto">
          <a:xfrm>
            <a:off x="5770255" y="2730067"/>
            <a:ext cx="2095807" cy="5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8" name="Picture 26" descr="기상자료개방포털">
            <a:extLst>
              <a:ext uri="{FF2B5EF4-FFF2-40B4-BE49-F238E27FC236}">
                <a16:creationId xmlns:a16="http://schemas.microsoft.com/office/drawing/2014/main" id="{34AC84B9-A3F1-454B-A6A6-F13679415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7" r="53257" b="22357"/>
          <a:stretch/>
        </p:blipFill>
        <p:spPr bwMode="auto">
          <a:xfrm>
            <a:off x="6737588" y="3692844"/>
            <a:ext cx="1184276" cy="34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0" name="Picture 28" descr="kaggle logo에 대한 이미지 검색결과">
            <a:extLst>
              <a:ext uri="{FF2B5EF4-FFF2-40B4-BE49-F238E27FC236}">
                <a16:creationId xmlns:a16="http://schemas.microsoft.com/office/drawing/2014/main" id="{14335D2D-44AD-4BB5-A19D-3D0DB25B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34" y="3426483"/>
            <a:ext cx="1786890" cy="69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11464F30-4E4C-4F49-96B5-D89DCE557E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012" y="4247920"/>
            <a:ext cx="1118389" cy="11183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222" name="Picture 30" descr="mydata 사업에 대한 이미지 검색결과">
            <a:extLst>
              <a:ext uri="{FF2B5EF4-FFF2-40B4-BE49-F238E27FC236}">
                <a16:creationId xmlns:a16="http://schemas.microsoft.com/office/drawing/2014/main" id="{EA92CAF3-FBFD-4D04-80B6-62B19002B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145" y="2697526"/>
            <a:ext cx="2487055" cy="9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4" name="Picture 32" descr="NIA logo에 대한 이미지 검색결과">
            <a:extLst>
              <a:ext uri="{FF2B5EF4-FFF2-40B4-BE49-F238E27FC236}">
                <a16:creationId xmlns:a16="http://schemas.microsoft.com/office/drawing/2014/main" id="{47CA7860-3AA5-42AA-B474-ED965685B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209" y="3789101"/>
            <a:ext cx="2914650" cy="8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25D3DC-C2C8-4606-B900-67429E01C3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47522" y="4690266"/>
            <a:ext cx="56197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8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204B24-61AE-4AF8-92B6-9D814C69A027}"/>
              </a:ext>
            </a:extLst>
          </p:cNvPr>
          <p:cNvSpPr txBox="1"/>
          <p:nvPr/>
        </p:nvSpPr>
        <p:spPr>
          <a:xfrm>
            <a:off x="5198970" y="1695383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Crawling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EB92185-7471-48E7-90AF-130E2AEC1793}"/>
              </a:ext>
            </a:extLst>
          </p:cNvPr>
          <p:cNvGrpSpPr/>
          <p:nvPr/>
        </p:nvGrpSpPr>
        <p:grpSpPr>
          <a:xfrm>
            <a:off x="3343858" y="2462047"/>
            <a:ext cx="5504284" cy="3905660"/>
            <a:chOff x="3662867" y="2392378"/>
            <a:chExt cx="5504284" cy="390566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1B32497-5B5B-4920-A29E-6483367C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2867" y="2392378"/>
              <a:ext cx="4317955" cy="3905660"/>
            </a:xfrm>
            <a:prstGeom prst="rect">
              <a:avLst/>
            </a:prstGeom>
          </p:spPr>
        </p:pic>
        <p:pic>
          <p:nvPicPr>
            <p:cNvPr id="9218" name="Picture 2" descr="벤틀리 해밍턴에 대한 이미지 검색결과">
              <a:extLst>
                <a:ext uri="{FF2B5EF4-FFF2-40B4-BE49-F238E27FC236}">
                  <a16:creationId xmlns:a16="http://schemas.microsoft.com/office/drawing/2014/main" id="{4325C174-8417-458F-86CC-BF50ACF1C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231" y="2396934"/>
              <a:ext cx="3250920" cy="3901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E8CFEE-9AF0-419D-A5E2-E33CC624008C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1B1651-6A31-4A98-B030-3C374962BE41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Methods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C9AE74-A775-46C4-9E87-F9345AC0B5F0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데이터 수집 방법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D6A5E-9CD3-417E-9C29-4904742E9B02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03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ADC1FE9-A5C9-4796-98D9-617057816EAF}"/>
              </a:ext>
            </a:extLst>
          </p:cNvPr>
          <p:cNvSpPr txBox="1"/>
          <p:nvPr/>
        </p:nvSpPr>
        <p:spPr>
          <a:xfrm>
            <a:off x="7941458" y="2647406"/>
            <a:ext cx="45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?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5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204B24-61AE-4AF8-92B6-9D814C69A027}"/>
              </a:ext>
            </a:extLst>
          </p:cNvPr>
          <p:cNvSpPr txBox="1"/>
          <p:nvPr/>
        </p:nvSpPr>
        <p:spPr>
          <a:xfrm>
            <a:off x="5198970" y="1695383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Crawling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EB92185-7471-48E7-90AF-130E2AEC1793}"/>
              </a:ext>
            </a:extLst>
          </p:cNvPr>
          <p:cNvGrpSpPr/>
          <p:nvPr/>
        </p:nvGrpSpPr>
        <p:grpSpPr>
          <a:xfrm>
            <a:off x="3343858" y="2462047"/>
            <a:ext cx="5504284" cy="3905660"/>
            <a:chOff x="3662867" y="2392378"/>
            <a:chExt cx="5504284" cy="390566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1B32497-5B5B-4920-A29E-6483367C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3662867" y="2392378"/>
              <a:ext cx="4317955" cy="3905660"/>
            </a:xfrm>
            <a:prstGeom prst="rect">
              <a:avLst/>
            </a:prstGeom>
          </p:spPr>
        </p:pic>
        <p:pic>
          <p:nvPicPr>
            <p:cNvPr id="9218" name="Picture 2" descr="벤틀리 해밍턴에 대한 이미지 검색결과">
              <a:extLst>
                <a:ext uri="{FF2B5EF4-FFF2-40B4-BE49-F238E27FC236}">
                  <a16:creationId xmlns:a16="http://schemas.microsoft.com/office/drawing/2014/main" id="{4325C174-8417-458F-86CC-BF50ACF1C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231" y="2396934"/>
              <a:ext cx="3250920" cy="3901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E8CFEE-9AF0-419D-A5E2-E33CC624008C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1B1651-6A31-4A98-B030-3C374962BE41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Methods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C9AE74-A775-46C4-9E87-F9345AC0B5F0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데이터 수집 방법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D6A5E-9CD3-417E-9C29-4904742E9B02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03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9431CB-F666-4327-852C-BD0E5E642484}"/>
              </a:ext>
            </a:extLst>
          </p:cNvPr>
          <p:cNvSpPr txBox="1"/>
          <p:nvPr/>
        </p:nvSpPr>
        <p:spPr>
          <a:xfrm>
            <a:off x="6993051" y="1695383"/>
            <a:ext cx="211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Scratching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claw image에 대한 이미지 검색결과">
            <a:extLst>
              <a:ext uri="{FF2B5EF4-FFF2-40B4-BE49-F238E27FC236}">
                <a16:creationId xmlns:a16="http://schemas.microsoft.com/office/drawing/2014/main" id="{A148D29E-B2EB-4561-997C-277BE8E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0104">
            <a:off x="3047814" y="1062651"/>
            <a:ext cx="6349507" cy="6170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371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204B24-61AE-4AF8-92B6-9D814C69A027}"/>
              </a:ext>
            </a:extLst>
          </p:cNvPr>
          <p:cNvSpPr txBox="1"/>
          <p:nvPr/>
        </p:nvSpPr>
        <p:spPr>
          <a:xfrm>
            <a:off x="5198970" y="1695383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Crawling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EB92185-7471-48E7-90AF-130E2AEC1793}"/>
              </a:ext>
            </a:extLst>
          </p:cNvPr>
          <p:cNvGrpSpPr/>
          <p:nvPr/>
        </p:nvGrpSpPr>
        <p:grpSpPr>
          <a:xfrm>
            <a:off x="3343858" y="2462047"/>
            <a:ext cx="5504284" cy="3905660"/>
            <a:chOff x="3662867" y="2392378"/>
            <a:chExt cx="5504284" cy="390566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1B32497-5B5B-4920-A29E-6483367C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3662867" y="2392378"/>
              <a:ext cx="4317955" cy="3905660"/>
            </a:xfrm>
            <a:prstGeom prst="rect">
              <a:avLst/>
            </a:prstGeom>
          </p:spPr>
        </p:pic>
        <p:pic>
          <p:nvPicPr>
            <p:cNvPr id="9218" name="Picture 2" descr="벤틀리 해밍턴에 대한 이미지 검색결과">
              <a:extLst>
                <a:ext uri="{FF2B5EF4-FFF2-40B4-BE49-F238E27FC236}">
                  <a16:creationId xmlns:a16="http://schemas.microsoft.com/office/drawing/2014/main" id="{4325C174-8417-458F-86CC-BF50ACF1C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231" y="2396934"/>
              <a:ext cx="3250920" cy="3901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E8CFEE-9AF0-419D-A5E2-E33CC624008C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1B1651-6A31-4A98-B030-3C374962BE41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Methods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C9AE74-A775-46C4-9E87-F9345AC0B5F0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데이터 수집 방법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D6A5E-9CD3-417E-9C29-4904742E9B02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03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9431CB-F666-4327-852C-BD0E5E642484}"/>
              </a:ext>
            </a:extLst>
          </p:cNvPr>
          <p:cNvSpPr txBox="1"/>
          <p:nvPr/>
        </p:nvSpPr>
        <p:spPr>
          <a:xfrm>
            <a:off x="6993051" y="1695383"/>
            <a:ext cx="211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Scratching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claw image에 대한 이미지 검색결과">
            <a:extLst>
              <a:ext uri="{FF2B5EF4-FFF2-40B4-BE49-F238E27FC236}">
                <a16:creationId xmlns:a16="http://schemas.microsoft.com/office/drawing/2014/main" id="{A148D29E-B2EB-4561-997C-277BE8E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0104">
            <a:off x="3047814" y="1062651"/>
            <a:ext cx="6349507" cy="6170950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9D69DC-4093-45F8-A9E0-C557C84A7F36}"/>
              </a:ext>
            </a:extLst>
          </p:cNvPr>
          <p:cNvSpPr txBox="1"/>
          <p:nvPr/>
        </p:nvSpPr>
        <p:spPr>
          <a:xfrm>
            <a:off x="3388495" y="1695383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Scraping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관련 이미지">
            <a:extLst>
              <a:ext uri="{FF2B5EF4-FFF2-40B4-BE49-F238E27FC236}">
                <a16:creationId xmlns:a16="http://schemas.microsoft.com/office/drawing/2014/main" id="{C2220204-69C6-49F9-9D1B-DA51C2F5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33" y="2280158"/>
            <a:ext cx="4317955" cy="43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08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ECA57D-5D61-4877-9CE0-E80570ED7667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4911A9-86A9-4DC6-B6C9-4200467C2E0B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Collection Tools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2874F2-2152-4BE0-BCB1-88902E7A9C93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데이터 수집 도구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2E1C6-D877-4611-A392-E8846D7DC491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204B24-61AE-4AF8-92B6-9D814C69A027}"/>
              </a:ext>
            </a:extLst>
          </p:cNvPr>
          <p:cNvSpPr txBox="1"/>
          <p:nvPr/>
        </p:nvSpPr>
        <p:spPr>
          <a:xfrm>
            <a:off x="4423116" y="1695383"/>
            <a:ext cx="3345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다양한 수집 도구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A0D528-B967-4083-8254-554EBABC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53" y="3060114"/>
            <a:ext cx="2304190" cy="9341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D452E-5F10-42CC-9E31-7A7ABB087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328" y="3096508"/>
            <a:ext cx="1752600" cy="466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C17AEA-7050-477E-9E2C-E91063DC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660" y="4459877"/>
            <a:ext cx="2447925" cy="5334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9AEC1F91-E9B3-43F3-A691-E7353F3E1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29" y="4292093"/>
            <a:ext cx="2819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121D4F-1319-438B-A094-B081B1BCF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973" y="5162617"/>
            <a:ext cx="1885950" cy="485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1D0550-C58B-45D9-A894-4505D0AF2B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2410" y="5223839"/>
            <a:ext cx="3305175" cy="1038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E7DF50-B142-4D58-A7D4-BB6511F0D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1033" y="2543071"/>
            <a:ext cx="1743075" cy="466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D3DC9A-987A-40AA-A6E5-7BEC39855D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5634" y="2625188"/>
            <a:ext cx="2171700" cy="704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3D7990-FA34-468F-8822-8AC5455D5E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9271" y="5301870"/>
            <a:ext cx="2447925" cy="5048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305CE3-8F03-4043-98A0-8EEDDD5398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8903" y="3828282"/>
            <a:ext cx="2257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ECA57D-5D61-4877-9CE0-E80570ED7667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4911A9-86A9-4DC6-B6C9-4200467C2E0B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Collection Tools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2874F2-2152-4BE0-BCB1-88902E7A9C93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데이터 수집 도구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2E1C6-D877-4611-A392-E8846D7DC491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204B24-61AE-4AF8-92B6-9D814C69A027}"/>
              </a:ext>
            </a:extLst>
          </p:cNvPr>
          <p:cNvSpPr txBox="1"/>
          <p:nvPr/>
        </p:nvSpPr>
        <p:spPr>
          <a:xfrm>
            <a:off x="5295344" y="1695383"/>
            <a:ext cx="1601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Python!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F7F6B-4FEB-4BFA-A65E-D80E5165F705}"/>
              </a:ext>
            </a:extLst>
          </p:cNvPr>
          <p:cNvSpPr txBox="1"/>
          <p:nvPr/>
        </p:nvSpPr>
        <p:spPr>
          <a:xfrm>
            <a:off x="5381522" y="228015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파이썬이란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A9FA3-E5EC-435C-B578-5B874DA438E4}"/>
              </a:ext>
            </a:extLst>
          </p:cNvPr>
          <p:cNvSpPr txBox="1"/>
          <p:nvPr/>
        </p:nvSpPr>
        <p:spPr>
          <a:xfrm>
            <a:off x="2403430" y="294544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컴퓨터언어 중 하나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DA4E4A-F6CB-4246-A68F-CAD092BAF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78" y="3796613"/>
            <a:ext cx="975358" cy="1048772"/>
          </a:xfrm>
          <a:prstGeom prst="rect">
            <a:avLst/>
          </a:prstGeom>
        </p:spPr>
      </p:pic>
      <p:pic>
        <p:nvPicPr>
          <p:cNvPr id="17" name="그림 16" descr="명함이(가) 표시된 사진&#10;&#10;자동 생성된 설명">
            <a:extLst>
              <a:ext uri="{FF2B5EF4-FFF2-40B4-BE49-F238E27FC236}">
                <a16:creationId xmlns:a16="http://schemas.microsoft.com/office/drawing/2014/main" id="{3FE72E02-D9EA-48BD-B5F0-7A880BBD0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23" y="2750899"/>
            <a:ext cx="1045714" cy="10457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5D92A34-F0E8-466F-81D1-528419C8D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10" y="2750899"/>
            <a:ext cx="1127760" cy="11277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79D779C-FA2C-46B1-8292-7EDEED73A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29" y="3515053"/>
            <a:ext cx="1236787" cy="1236787"/>
          </a:xfrm>
          <a:prstGeom prst="rect">
            <a:avLst/>
          </a:prstGeom>
        </p:spPr>
      </p:pic>
      <p:pic>
        <p:nvPicPr>
          <p:cNvPr id="24" name="그림 23" descr="개체이(가) 표시된 사진&#10;&#10;자동 생성된 설명">
            <a:extLst>
              <a:ext uri="{FF2B5EF4-FFF2-40B4-BE49-F238E27FC236}">
                <a16:creationId xmlns:a16="http://schemas.microsoft.com/office/drawing/2014/main" id="{78F2C646-ACC6-4BCE-8E82-55C0EA2D7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55" y="5174491"/>
            <a:ext cx="1026615" cy="116308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68FD672-4BE1-409C-9024-6A86BF568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4" y="4030130"/>
            <a:ext cx="942112" cy="94211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A0710D3-47CA-42D3-A7C9-511BA6EB82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19" y="5596508"/>
            <a:ext cx="976140" cy="75637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C8D385D-19B0-4D66-9D4E-E64B6C53FF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08" y="5127057"/>
            <a:ext cx="1156805" cy="1156805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5C095ACA-539C-4768-B152-B13F5F3B8FE9}"/>
              </a:ext>
            </a:extLst>
          </p:cNvPr>
          <p:cNvSpPr/>
          <p:nvPr/>
        </p:nvSpPr>
        <p:spPr>
          <a:xfrm>
            <a:off x="5337116" y="3760288"/>
            <a:ext cx="1515158" cy="151515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9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ECA57D-5D61-4877-9CE0-E80570ED7667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4911A9-86A9-4DC6-B6C9-4200467C2E0B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Collection Tools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2874F2-2152-4BE0-BCB1-88902E7A9C93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데이터 수집 도구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2E1C6-D877-4611-A392-E8846D7DC491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204B24-61AE-4AF8-92B6-9D814C69A027}"/>
              </a:ext>
            </a:extLst>
          </p:cNvPr>
          <p:cNvSpPr txBox="1"/>
          <p:nvPr/>
        </p:nvSpPr>
        <p:spPr>
          <a:xfrm>
            <a:off x="5295344" y="1695383"/>
            <a:ext cx="1601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Python!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F7F6B-4FEB-4BFA-A65E-D80E5165F705}"/>
              </a:ext>
            </a:extLst>
          </p:cNvPr>
          <p:cNvSpPr txBox="1"/>
          <p:nvPr/>
        </p:nvSpPr>
        <p:spPr>
          <a:xfrm>
            <a:off x="5448226" y="228015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왜 파이썬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1A8392-201A-4E81-BEF9-8D6A2F25BBD1}"/>
              </a:ext>
            </a:extLst>
          </p:cNvPr>
          <p:cNvGrpSpPr/>
          <p:nvPr/>
        </p:nvGrpSpPr>
        <p:grpSpPr>
          <a:xfrm>
            <a:off x="2606330" y="3996230"/>
            <a:ext cx="7202404" cy="461665"/>
            <a:chOff x="2606330" y="3996230"/>
            <a:chExt cx="7202404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E0DDF5-53D4-4108-B40D-59AE2EEECC5B}"/>
                </a:ext>
              </a:extLst>
            </p:cNvPr>
            <p:cNvSpPr txBox="1"/>
            <p:nvPr/>
          </p:nvSpPr>
          <p:spPr>
            <a:xfrm>
              <a:off x="2606330" y="3996230"/>
              <a:ext cx="1832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다양한 활용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C5BE52-0E52-476F-AEC5-4E5A721C4669}"/>
                </a:ext>
              </a:extLst>
            </p:cNvPr>
            <p:cNvSpPr txBox="1"/>
            <p:nvPr/>
          </p:nvSpPr>
          <p:spPr>
            <a:xfrm>
              <a:off x="7588254" y="3996230"/>
              <a:ext cx="2220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무료</a:t>
              </a:r>
              <a:r>
                <a:rPr lang="en-US" altLang="ko-KR" sz="2400" dirty="0">
                  <a:solidFill>
                    <a:schemeClr val="bg1"/>
                  </a:solidFill>
                </a:rPr>
                <a:t>(</a:t>
              </a:r>
              <a:r>
                <a:rPr lang="ko-KR" altLang="en-US" sz="2400" dirty="0">
                  <a:solidFill>
                    <a:schemeClr val="bg1"/>
                  </a:solidFill>
                </a:rPr>
                <a:t>오픈소스</a:t>
              </a:r>
              <a:r>
                <a:rPr lang="en-US" altLang="ko-KR" sz="2400" dirty="0">
                  <a:solidFill>
                    <a:schemeClr val="bg1"/>
                  </a:solidFill>
                </a:rPr>
                <a:t>)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EF6F64-BC4A-4E81-AE73-9E41E77B92E3}"/>
                </a:ext>
              </a:extLst>
            </p:cNvPr>
            <p:cNvSpPr txBox="1"/>
            <p:nvPr/>
          </p:nvSpPr>
          <p:spPr>
            <a:xfrm>
              <a:off x="4817444" y="3996230"/>
              <a:ext cx="25571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비교적 쉬운 문법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89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dex에 대한 이미지 검색결과">
            <a:extLst>
              <a:ext uri="{FF2B5EF4-FFF2-40B4-BE49-F238E27FC236}">
                <a16:creationId xmlns:a16="http://schemas.microsoft.com/office/drawing/2014/main" id="{F312A79E-FE0E-4AC4-95F6-29EAE9EE8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58" y="4023360"/>
            <a:ext cx="425196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5BF2B42-EFAD-4867-9032-6E2D24CAE401}"/>
              </a:ext>
            </a:extLst>
          </p:cNvPr>
          <p:cNvCxnSpPr/>
          <p:nvPr/>
        </p:nvCxnSpPr>
        <p:spPr>
          <a:xfrm>
            <a:off x="8180832" y="0"/>
            <a:ext cx="0" cy="6858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11C27B7F-78FA-4F5E-A3DC-4B0D89DAECC7}"/>
              </a:ext>
            </a:extLst>
          </p:cNvPr>
          <p:cNvSpPr/>
          <p:nvPr/>
        </p:nvSpPr>
        <p:spPr>
          <a:xfrm>
            <a:off x="8040624" y="804672"/>
            <a:ext cx="280416" cy="280416"/>
          </a:xfrm>
          <a:prstGeom prst="ellipse">
            <a:avLst/>
          </a:prstGeom>
          <a:solidFill>
            <a:schemeClr val="bg2">
              <a:lumMod val="2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3438A2-1DBF-469C-8D81-980A262DD725}"/>
              </a:ext>
            </a:extLst>
          </p:cNvPr>
          <p:cNvGrpSpPr/>
          <p:nvPr/>
        </p:nvGrpSpPr>
        <p:grpSpPr>
          <a:xfrm>
            <a:off x="5023787" y="536432"/>
            <a:ext cx="3061422" cy="830997"/>
            <a:chOff x="2120166" y="985611"/>
            <a:chExt cx="3061422" cy="830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C91A90-5A9C-43C2-A569-E30B9EC2C991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2"/>
                  </a:solidFill>
                </a:rPr>
                <a:t>Data</a:t>
              </a:r>
              <a:r>
                <a:rPr lang="ko-KR" altLang="en-US" sz="1200" dirty="0">
                  <a:solidFill>
                    <a:schemeClr val="bg2"/>
                  </a:solidFill>
                </a:rPr>
                <a:t> </a:t>
              </a:r>
              <a:r>
                <a:rPr lang="en-US" altLang="ko-KR" sz="1200" dirty="0">
                  <a:solidFill>
                    <a:schemeClr val="bg2"/>
                  </a:solidFill>
                </a:rPr>
                <a:t>Analysis Process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CEC42D-99F2-4C0C-B41E-C75B2CE19FCA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>
                  <a:solidFill>
                    <a:schemeClr val="accent4"/>
                  </a:solidFill>
                </a:rPr>
                <a:t>데이터 분석 과정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36EB06-8894-4D8D-88F6-56557E51F911}"/>
                </a:ext>
              </a:extLst>
            </p:cNvPr>
            <p:cNvSpPr txBox="1"/>
            <p:nvPr/>
          </p:nvSpPr>
          <p:spPr>
            <a:xfrm>
              <a:off x="4157473" y="985611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4FC784-EC0D-4E47-97D6-8AF18B837FD2}"/>
              </a:ext>
            </a:extLst>
          </p:cNvPr>
          <p:cNvGrpSpPr/>
          <p:nvPr/>
        </p:nvGrpSpPr>
        <p:grpSpPr>
          <a:xfrm>
            <a:off x="4984009" y="3012411"/>
            <a:ext cx="3061422" cy="830997"/>
            <a:chOff x="2120166" y="985611"/>
            <a:chExt cx="3061422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FA4581-4D84-451B-8163-0D03642E4697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2"/>
                  </a:solidFill>
                </a:rPr>
                <a:t>Methods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F20DB3-E921-44B2-A204-B7EDE01DB986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>
                  <a:solidFill>
                    <a:schemeClr val="accent4"/>
                  </a:solidFill>
                </a:rPr>
                <a:t>데이터 수집 방법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BDC0ED-8ABA-4670-AD4C-5BF362859038}"/>
                </a:ext>
              </a:extLst>
            </p:cNvPr>
            <p:cNvSpPr txBox="1"/>
            <p:nvPr/>
          </p:nvSpPr>
          <p:spPr>
            <a:xfrm>
              <a:off x="4157473" y="985611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03</a:t>
              </a: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264E45DF-C58D-4B43-A224-C9B64BF2C839}"/>
              </a:ext>
            </a:extLst>
          </p:cNvPr>
          <p:cNvSpPr/>
          <p:nvPr/>
        </p:nvSpPr>
        <p:spPr>
          <a:xfrm>
            <a:off x="8040624" y="2052876"/>
            <a:ext cx="280416" cy="280416"/>
          </a:xfrm>
          <a:prstGeom prst="ellipse">
            <a:avLst/>
          </a:prstGeom>
          <a:solidFill>
            <a:schemeClr val="bg2">
              <a:lumMod val="2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372983-B4A1-4A13-AD8E-A696FE1198D5}"/>
              </a:ext>
            </a:extLst>
          </p:cNvPr>
          <p:cNvSpPr/>
          <p:nvPr/>
        </p:nvSpPr>
        <p:spPr>
          <a:xfrm>
            <a:off x="8040624" y="3303005"/>
            <a:ext cx="280416" cy="280416"/>
          </a:xfrm>
          <a:prstGeom prst="ellipse">
            <a:avLst/>
          </a:prstGeom>
          <a:solidFill>
            <a:schemeClr val="bg2">
              <a:lumMod val="2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8B19896-FFB5-4E2E-82FA-822B733C24D5}"/>
              </a:ext>
            </a:extLst>
          </p:cNvPr>
          <p:cNvSpPr/>
          <p:nvPr/>
        </p:nvSpPr>
        <p:spPr>
          <a:xfrm>
            <a:off x="8040624" y="4549283"/>
            <a:ext cx="280416" cy="280416"/>
          </a:xfrm>
          <a:prstGeom prst="ellipse">
            <a:avLst/>
          </a:prstGeom>
          <a:solidFill>
            <a:schemeClr val="bg2">
              <a:lumMod val="2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66584EC-4787-4BBD-B32E-340566FCBA49}"/>
              </a:ext>
            </a:extLst>
          </p:cNvPr>
          <p:cNvGrpSpPr/>
          <p:nvPr/>
        </p:nvGrpSpPr>
        <p:grpSpPr>
          <a:xfrm>
            <a:off x="8336440" y="1777586"/>
            <a:ext cx="3049953" cy="830997"/>
            <a:chOff x="1278201" y="946588"/>
            <a:chExt cx="3049953" cy="8309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1ED537-55D6-4C99-ABAC-CA51F5294ED4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Define</a:t>
              </a:r>
              <a:r>
                <a:rPr lang="ko-KR" altLang="en-US" sz="1200" dirty="0">
                  <a:solidFill>
                    <a:schemeClr val="bg2"/>
                  </a:solidFill>
                </a:rPr>
                <a:t> </a:t>
              </a:r>
              <a:r>
                <a:rPr lang="en-US" altLang="ko-KR" sz="1200" dirty="0">
                  <a:solidFill>
                    <a:schemeClr val="bg2"/>
                  </a:solidFill>
                </a:rPr>
                <a:t>Problem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2AB9AB-F794-4DB4-A2D8-4316420C7791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문제 정의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4F8107-341B-4D79-92F7-26CB5329F449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E0A5368-F06C-4258-B64C-1E6BBF0898B7}"/>
              </a:ext>
            </a:extLst>
          </p:cNvPr>
          <p:cNvGrpSpPr/>
          <p:nvPr/>
        </p:nvGrpSpPr>
        <p:grpSpPr>
          <a:xfrm>
            <a:off x="8321040" y="4273992"/>
            <a:ext cx="3049953" cy="830997"/>
            <a:chOff x="1278201" y="946588"/>
            <a:chExt cx="3049953" cy="83099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BB4BCC-E86A-4B24-95C6-384066CF4477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Collection Tools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7A19AE-CCC0-4AF2-8DB2-DABC9FDB5EA8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데이터 수집 도구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9766CF-9950-4DA5-90F7-1ED4D180428B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39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43B752B-34B0-4DB3-91BF-58FF427F8549}"/>
              </a:ext>
            </a:extLst>
          </p:cNvPr>
          <p:cNvGrpSpPr/>
          <p:nvPr/>
        </p:nvGrpSpPr>
        <p:grpSpPr>
          <a:xfrm>
            <a:off x="1147647" y="1358655"/>
            <a:ext cx="9896706" cy="5247370"/>
            <a:chOff x="1147647" y="1358655"/>
            <a:chExt cx="9896706" cy="524737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A14C94D-AAE7-4FCD-9D9F-EA853856CCF9}"/>
                </a:ext>
              </a:extLst>
            </p:cNvPr>
            <p:cNvGrpSpPr/>
            <p:nvPr/>
          </p:nvGrpSpPr>
          <p:grpSpPr>
            <a:xfrm>
              <a:off x="1502796" y="1358655"/>
              <a:ext cx="9186407" cy="637818"/>
              <a:chOff x="673099" y="2717800"/>
              <a:chExt cx="10205366" cy="1282700"/>
            </a:xfrm>
          </p:grpSpPr>
          <p:sp>
            <p:nvSpPr>
              <p:cNvPr id="5" name="화살표: 갈매기형 수장 4">
                <a:extLst>
                  <a:ext uri="{FF2B5EF4-FFF2-40B4-BE49-F238E27FC236}">
                    <a16:creationId xmlns:a16="http://schemas.microsoft.com/office/drawing/2014/main" id="{98A06992-1212-4476-B8A9-14E1696202E4}"/>
                  </a:ext>
                </a:extLst>
              </p:cNvPr>
              <p:cNvSpPr/>
              <p:nvPr/>
            </p:nvSpPr>
            <p:spPr>
              <a:xfrm>
                <a:off x="2334986" y="2717800"/>
                <a:ext cx="1895930" cy="1282700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>
                    <a:solidFill>
                      <a:schemeClr val="bg1"/>
                    </a:solidFill>
                    <a:latin typeface="중간안상수체" panose="02010504000101010101" pitchFamily="2" charset="-127"/>
                    <a:ea typeface="중간안상수체" panose="02010504000101010101" pitchFamily="2" charset="-127"/>
                  </a:rPr>
                  <a:t>수집</a:t>
                </a:r>
              </a:p>
            </p:txBody>
          </p:sp>
          <p:sp>
            <p:nvSpPr>
              <p:cNvPr id="9" name="화살표: 갈매기형 수장 8">
                <a:extLst>
                  <a:ext uri="{FF2B5EF4-FFF2-40B4-BE49-F238E27FC236}">
                    <a16:creationId xmlns:a16="http://schemas.microsoft.com/office/drawing/2014/main" id="{F2D1EFE5-8FED-4FBE-978F-2BE13F828FD4}"/>
                  </a:ext>
                </a:extLst>
              </p:cNvPr>
              <p:cNvSpPr/>
              <p:nvPr/>
            </p:nvSpPr>
            <p:spPr>
              <a:xfrm>
                <a:off x="673099" y="2717800"/>
                <a:ext cx="1895929" cy="1282700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>
                    <a:solidFill>
                      <a:schemeClr val="bg1"/>
                    </a:solidFill>
                    <a:latin typeface="중간안상수체" panose="02010504000101010101" pitchFamily="2" charset="-127"/>
                    <a:ea typeface="중간안상수체" panose="02010504000101010101" pitchFamily="2" charset="-127"/>
                  </a:rPr>
                  <a:t>정의</a:t>
                </a:r>
              </a:p>
            </p:txBody>
          </p:sp>
          <p:sp>
            <p:nvSpPr>
              <p:cNvPr id="13" name="화살표: 갈매기형 수장 12">
                <a:extLst>
                  <a:ext uri="{FF2B5EF4-FFF2-40B4-BE49-F238E27FC236}">
                    <a16:creationId xmlns:a16="http://schemas.microsoft.com/office/drawing/2014/main" id="{B62C6975-B29A-4DFE-937D-BDED487327E9}"/>
                  </a:ext>
                </a:extLst>
              </p:cNvPr>
              <p:cNvSpPr/>
              <p:nvPr/>
            </p:nvSpPr>
            <p:spPr>
              <a:xfrm>
                <a:off x="3996873" y="2717800"/>
                <a:ext cx="1895930" cy="1282700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>
                    <a:solidFill>
                      <a:schemeClr val="bg1"/>
                    </a:solidFill>
                    <a:latin typeface="중간안상수체" panose="02010504000101010101" pitchFamily="2" charset="-127"/>
                    <a:ea typeface="중간안상수체" panose="02010504000101010101" pitchFamily="2" charset="-127"/>
                  </a:rPr>
                  <a:t>정리</a:t>
                </a:r>
              </a:p>
            </p:txBody>
          </p:sp>
          <p:sp>
            <p:nvSpPr>
              <p:cNvPr id="14" name="화살표: 갈매기형 수장 13">
                <a:extLst>
                  <a:ext uri="{FF2B5EF4-FFF2-40B4-BE49-F238E27FC236}">
                    <a16:creationId xmlns:a16="http://schemas.microsoft.com/office/drawing/2014/main" id="{C1AA5E4B-6832-4F87-8467-715840E5DED9}"/>
                  </a:ext>
                </a:extLst>
              </p:cNvPr>
              <p:cNvSpPr/>
              <p:nvPr/>
            </p:nvSpPr>
            <p:spPr>
              <a:xfrm>
                <a:off x="7320648" y="2717800"/>
                <a:ext cx="1895930" cy="1282700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>
                    <a:solidFill>
                      <a:schemeClr val="bg1"/>
                    </a:solidFill>
                    <a:latin typeface="중간안상수체" panose="02010504000101010101" pitchFamily="2" charset="-127"/>
                    <a:ea typeface="중간안상수체" panose="02010504000101010101" pitchFamily="2" charset="-127"/>
                  </a:rPr>
                  <a:t>결과</a:t>
                </a:r>
              </a:p>
            </p:txBody>
          </p:sp>
          <p:sp>
            <p:nvSpPr>
              <p:cNvPr id="21" name="화살표: 갈매기형 수장 20">
                <a:extLst>
                  <a:ext uri="{FF2B5EF4-FFF2-40B4-BE49-F238E27FC236}">
                    <a16:creationId xmlns:a16="http://schemas.microsoft.com/office/drawing/2014/main" id="{47503D49-2173-4F51-85BF-13AAD9C39CB5}"/>
                  </a:ext>
                </a:extLst>
              </p:cNvPr>
              <p:cNvSpPr/>
              <p:nvPr/>
            </p:nvSpPr>
            <p:spPr>
              <a:xfrm>
                <a:off x="5658761" y="2717800"/>
                <a:ext cx="1895929" cy="1282700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>
                    <a:solidFill>
                      <a:schemeClr val="bg1"/>
                    </a:solidFill>
                    <a:latin typeface="중간안상수체" panose="02010504000101010101" pitchFamily="2" charset="-127"/>
                    <a:ea typeface="중간안상수체" panose="02010504000101010101" pitchFamily="2" charset="-127"/>
                  </a:rPr>
                  <a:t>분석</a:t>
                </a:r>
              </a:p>
            </p:txBody>
          </p:sp>
          <p:sp>
            <p:nvSpPr>
              <p:cNvPr id="22" name="화살표: 갈매기형 수장 21">
                <a:extLst>
                  <a:ext uri="{FF2B5EF4-FFF2-40B4-BE49-F238E27FC236}">
                    <a16:creationId xmlns:a16="http://schemas.microsoft.com/office/drawing/2014/main" id="{8AC5182C-6CE9-4618-A142-015DEFF11816}"/>
                  </a:ext>
                </a:extLst>
              </p:cNvPr>
              <p:cNvSpPr/>
              <p:nvPr/>
            </p:nvSpPr>
            <p:spPr>
              <a:xfrm>
                <a:off x="8982535" y="2717800"/>
                <a:ext cx="1895930" cy="1282700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>
                    <a:solidFill>
                      <a:schemeClr val="bg1"/>
                    </a:solidFill>
                    <a:latin typeface="중간안상수체" panose="02010504000101010101" pitchFamily="2" charset="-127"/>
                    <a:ea typeface="중간안상수체" panose="02010504000101010101" pitchFamily="2" charset="-127"/>
                  </a:rPr>
                  <a:t>결언</a:t>
                </a:r>
              </a:p>
            </p:txBody>
          </p:sp>
        </p:grp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13DED8D-ED63-47F5-980D-E8EA07316FD1}"/>
                </a:ext>
              </a:extLst>
            </p:cNvPr>
            <p:cNvSpPr/>
            <p:nvPr/>
          </p:nvSpPr>
          <p:spPr>
            <a:xfrm>
              <a:off x="1149729" y="2548946"/>
              <a:ext cx="4320493" cy="253937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1) Collect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DDAEE0-980D-4BD1-8715-BC0CC1E08905}"/>
                </a:ext>
              </a:extLst>
            </p:cNvPr>
            <p:cNvSpPr txBox="1"/>
            <p:nvPr/>
          </p:nvSpPr>
          <p:spPr>
            <a:xfrm>
              <a:off x="2345984" y="2190566"/>
              <a:ext cx="1917125" cy="320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1. Data Preparation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98473BF-97C7-4168-BD59-E8D4E5D3EB0B}"/>
                </a:ext>
              </a:extLst>
            </p:cNvPr>
            <p:cNvSpPr/>
            <p:nvPr/>
          </p:nvSpPr>
          <p:spPr>
            <a:xfrm>
              <a:off x="1147647" y="5164053"/>
              <a:ext cx="4320493" cy="14419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2) Data preprocessing &amp;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</a:rPr>
                <a:t>Augmentation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3DC66BA-201A-428F-9BD9-00861951DA02}"/>
                </a:ext>
              </a:extLst>
            </p:cNvPr>
            <p:cNvSpPr/>
            <p:nvPr/>
          </p:nvSpPr>
          <p:spPr>
            <a:xfrm>
              <a:off x="5556717" y="2548946"/>
              <a:ext cx="2393668" cy="12090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1) Read Paper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90600E-4E7D-4815-8207-C7E0102E5FA5}"/>
                </a:ext>
              </a:extLst>
            </p:cNvPr>
            <p:cNvSpPr txBox="1"/>
            <p:nvPr/>
          </p:nvSpPr>
          <p:spPr>
            <a:xfrm>
              <a:off x="6128105" y="2169631"/>
              <a:ext cx="1250892" cy="320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2. Modeling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FAF21CA-D965-469C-8AE8-97AF74AF4C99}"/>
                </a:ext>
              </a:extLst>
            </p:cNvPr>
            <p:cNvSpPr/>
            <p:nvPr/>
          </p:nvSpPr>
          <p:spPr>
            <a:xfrm>
              <a:off x="5556717" y="3833325"/>
              <a:ext cx="2393668" cy="32575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2) Build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DF8FDC1-C355-4769-B747-D035DE08C0D0}"/>
                </a:ext>
              </a:extLst>
            </p:cNvPr>
            <p:cNvSpPr/>
            <p:nvPr/>
          </p:nvSpPr>
          <p:spPr>
            <a:xfrm>
              <a:off x="5556717" y="4234425"/>
              <a:ext cx="2393668" cy="2371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3) Train / Fine tuning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8F4117C-9DD0-461B-88F1-0559478F9B85}"/>
                </a:ext>
              </a:extLst>
            </p:cNvPr>
            <p:cNvSpPr/>
            <p:nvPr/>
          </p:nvSpPr>
          <p:spPr>
            <a:xfrm>
              <a:off x="8036880" y="2548945"/>
              <a:ext cx="3007473" cy="19387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1) Result &amp; Conclusion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EB476F-399E-409D-AC1B-6DA133C141C1}"/>
                </a:ext>
              </a:extLst>
            </p:cNvPr>
            <p:cNvSpPr txBox="1"/>
            <p:nvPr/>
          </p:nvSpPr>
          <p:spPr>
            <a:xfrm>
              <a:off x="8588820" y="2178934"/>
              <a:ext cx="1878119" cy="320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3. Result &amp; Service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9F992FB-AC19-4C27-B92C-89D30892CD94}"/>
                </a:ext>
              </a:extLst>
            </p:cNvPr>
            <p:cNvSpPr/>
            <p:nvPr/>
          </p:nvSpPr>
          <p:spPr>
            <a:xfrm>
              <a:off x="8036880" y="4559293"/>
              <a:ext cx="3007473" cy="20467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2) Export model &amp; Serving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ECA57D-5D61-4877-9CE0-E80570ED7667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4911A9-86A9-4DC6-B6C9-4200467C2E0B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Data</a:t>
              </a:r>
              <a:r>
                <a:rPr lang="ko-KR" altLang="en-US" sz="1200" dirty="0">
                  <a:solidFill>
                    <a:schemeClr val="bg2"/>
                  </a:solidFill>
                </a:rPr>
                <a:t> </a:t>
              </a:r>
              <a:r>
                <a:rPr lang="en-US" altLang="ko-KR" sz="1200" dirty="0">
                  <a:solidFill>
                    <a:schemeClr val="bg2"/>
                  </a:solidFill>
                </a:rPr>
                <a:t>Analysis Process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2874F2-2152-4BE0-BCB1-88902E7A9C93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데이터 분석 과정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2E1C6-D877-4611-A392-E8846D7DC491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6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A14C94D-AAE7-4FCD-9D9F-EA853856CCF9}"/>
              </a:ext>
            </a:extLst>
          </p:cNvPr>
          <p:cNvGrpSpPr/>
          <p:nvPr/>
        </p:nvGrpSpPr>
        <p:grpSpPr>
          <a:xfrm>
            <a:off x="1502796" y="1358655"/>
            <a:ext cx="9186407" cy="637818"/>
            <a:chOff x="673099" y="2717800"/>
            <a:chExt cx="10205366" cy="1282700"/>
          </a:xfrm>
        </p:grpSpPr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98A06992-1212-4476-B8A9-14E1696202E4}"/>
                </a:ext>
              </a:extLst>
            </p:cNvPr>
            <p:cNvSpPr/>
            <p:nvPr/>
          </p:nvSpPr>
          <p:spPr>
            <a:xfrm>
              <a:off x="2334986" y="2717800"/>
              <a:ext cx="1895930" cy="12827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중간안상수체" panose="02010504000101010101" pitchFamily="2" charset="-127"/>
                  <a:ea typeface="중간안상수체" panose="02010504000101010101" pitchFamily="2" charset="-127"/>
                </a:rPr>
                <a:t>수집</a:t>
              </a:r>
            </a:p>
          </p:txBody>
        </p:sp>
        <p:sp>
          <p:nvSpPr>
            <p:cNvPr id="9" name="화살표: 갈매기형 수장 8">
              <a:extLst>
                <a:ext uri="{FF2B5EF4-FFF2-40B4-BE49-F238E27FC236}">
                  <a16:creationId xmlns:a16="http://schemas.microsoft.com/office/drawing/2014/main" id="{F2D1EFE5-8FED-4FBE-978F-2BE13F828FD4}"/>
                </a:ext>
              </a:extLst>
            </p:cNvPr>
            <p:cNvSpPr/>
            <p:nvPr/>
          </p:nvSpPr>
          <p:spPr>
            <a:xfrm>
              <a:off x="673099" y="2717800"/>
              <a:ext cx="1895929" cy="12827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중간안상수체" panose="02010504000101010101" pitchFamily="2" charset="-127"/>
                  <a:ea typeface="중간안상수체" panose="02010504000101010101" pitchFamily="2" charset="-127"/>
                </a:rPr>
                <a:t>정의</a:t>
              </a:r>
            </a:p>
          </p:txBody>
        </p:sp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B62C6975-B29A-4DFE-937D-BDED487327E9}"/>
                </a:ext>
              </a:extLst>
            </p:cNvPr>
            <p:cNvSpPr/>
            <p:nvPr/>
          </p:nvSpPr>
          <p:spPr>
            <a:xfrm>
              <a:off x="3996873" y="2717800"/>
              <a:ext cx="1895930" cy="1282700"/>
            </a:xfrm>
            <a:prstGeom prst="chevron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bg1">
                      <a:alpha val="50000"/>
                    </a:schemeClr>
                  </a:solidFill>
                  <a:latin typeface="중간안상수체" panose="02010504000101010101" pitchFamily="2" charset="-127"/>
                  <a:ea typeface="중간안상수체" panose="02010504000101010101" pitchFamily="2" charset="-127"/>
                </a:rPr>
                <a:t>정리</a:t>
              </a:r>
            </a:p>
          </p:txBody>
        </p:sp>
        <p:sp>
          <p:nvSpPr>
            <p:cNvPr id="14" name="화살표: 갈매기형 수장 13">
              <a:extLst>
                <a:ext uri="{FF2B5EF4-FFF2-40B4-BE49-F238E27FC236}">
                  <a16:creationId xmlns:a16="http://schemas.microsoft.com/office/drawing/2014/main" id="{C1AA5E4B-6832-4F87-8467-715840E5DED9}"/>
                </a:ext>
              </a:extLst>
            </p:cNvPr>
            <p:cNvSpPr/>
            <p:nvPr/>
          </p:nvSpPr>
          <p:spPr>
            <a:xfrm>
              <a:off x="7320648" y="2717800"/>
              <a:ext cx="1895930" cy="1282700"/>
            </a:xfrm>
            <a:prstGeom prst="chevron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bg1">
                      <a:alpha val="50000"/>
                    </a:schemeClr>
                  </a:solidFill>
                  <a:latin typeface="중간안상수체" panose="02010504000101010101" pitchFamily="2" charset="-127"/>
                  <a:ea typeface="중간안상수체" panose="02010504000101010101" pitchFamily="2" charset="-127"/>
                </a:rPr>
                <a:t>결과</a:t>
              </a:r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47503D49-2173-4F51-85BF-13AAD9C39CB5}"/>
                </a:ext>
              </a:extLst>
            </p:cNvPr>
            <p:cNvSpPr/>
            <p:nvPr/>
          </p:nvSpPr>
          <p:spPr>
            <a:xfrm>
              <a:off x="5658761" y="2717800"/>
              <a:ext cx="1895929" cy="1282700"/>
            </a:xfrm>
            <a:prstGeom prst="chevron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bg1">
                      <a:alpha val="50000"/>
                    </a:schemeClr>
                  </a:solidFill>
                  <a:latin typeface="중간안상수체" panose="02010504000101010101" pitchFamily="2" charset="-127"/>
                  <a:ea typeface="중간안상수체" panose="02010504000101010101" pitchFamily="2" charset="-127"/>
                </a:rPr>
                <a:t>분석</a:t>
              </a:r>
            </a:p>
          </p:txBody>
        </p:sp>
        <p:sp>
          <p:nvSpPr>
            <p:cNvPr id="22" name="화살표: 갈매기형 수장 21">
              <a:extLst>
                <a:ext uri="{FF2B5EF4-FFF2-40B4-BE49-F238E27FC236}">
                  <a16:creationId xmlns:a16="http://schemas.microsoft.com/office/drawing/2014/main" id="{8AC5182C-6CE9-4618-A142-015DEFF11816}"/>
                </a:ext>
              </a:extLst>
            </p:cNvPr>
            <p:cNvSpPr/>
            <p:nvPr/>
          </p:nvSpPr>
          <p:spPr>
            <a:xfrm>
              <a:off x="8982535" y="2717800"/>
              <a:ext cx="1895930" cy="1282700"/>
            </a:xfrm>
            <a:prstGeom prst="chevron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bg1">
                      <a:alpha val="50000"/>
                    </a:schemeClr>
                  </a:solidFill>
                  <a:latin typeface="중간안상수체" panose="02010504000101010101" pitchFamily="2" charset="-127"/>
                  <a:ea typeface="중간안상수체" panose="02010504000101010101" pitchFamily="2" charset="-127"/>
                </a:rPr>
                <a:t>결언</a:t>
              </a: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13DED8D-ED63-47F5-980D-E8EA07316FD1}"/>
              </a:ext>
            </a:extLst>
          </p:cNvPr>
          <p:cNvSpPr/>
          <p:nvPr/>
        </p:nvSpPr>
        <p:spPr>
          <a:xfrm>
            <a:off x="1149729" y="2548946"/>
            <a:ext cx="4320493" cy="253937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1) Collect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DAEE0-980D-4BD1-8715-BC0CC1E08905}"/>
              </a:ext>
            </a:extLst>
          </p:cNvPr>
          <p:cNvSpPr txBox="1"/>
          <p:nvPr/>
        </p:nvSpPr>
        <p:spPr>
          <a:xfrm>
            <a:off x="2345984" y="2190566"/>
            <a:ext cx="1917125" cy="32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1. Data Preparation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98473BF-97C7-4168-BD59-E8D4E5D3EB0B}"/>
              </a:ext>
            </a:extLst>
          </p:cNvPr>
          <p:cNvSpPr/>
          <p:nvPr/>
        </p:nvSpPr>
        <p:spPr>
          <a:xfrm>
            <a:off x="1147647" y="5164053"/>
            <a:ext cx="4320493" cy="1441971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alpha val="50000"/>
                  </a:schemeClr>
                </a:solidFill>
              </a:rPr>
              <a:t>2) Data preprocessing &amp;</a:t>
            </a:r>
            <a:r>
              <a:rPr lang="ko-KR" altLang="en-US" sz="14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alpha val="50000"/>
                  </a:schemeClr>
                </a:solidFill>
              </a:rPr>
              <a:t>Augmentation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3DC66BA-201A-428F-9BD9-00861951DA02}"/>
              </a:ext>
            </a:extLst>
          </p:cNvPr>
          <p:cNvSpPr/>
          <p:nvPr/>
        </p:nvSpPr>
        <p:spPr>
          <a:xfrm>
            <a:off x="5556717" y="2548946"/>
            <a:ext cx="2393668" cy="1209040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alpha val="50000"/>
                  </a:schemeClr>
                </a:solidFill>
              </a:rPr>
              <a:t>1) Read Paper</a:t>
            </a:r>
            <a:endParaRPr lang="ko-KR" altLang="en-US" sz="14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0600E-4E7D-4815-8207-C7E0102E5FA5}"/>
              </a:ext>
            </a:extLst>
          </p:cNvPr>
          <p:cNvSpPr txBox="1"/>
          <p:nvPr/>
        </p:nvSpPr>
        <p:spPr>
          <a:xfrm>
            <a:off x="6032841" y="216963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2. Modeling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FAF21CA-D965-469C-8AE8-97AF74AF4C99}"/>
              </a:ext>
            </a:extLst>
          </p:cNvPr>
          <p:cNvSpPr/>
          <p:nvPr/>
        </p:nvSpPr>
        <p:spPr>
          <a:xfrm>
            <a:off x="5556717" y="3833325"/>
            <a:ext cx="2393668" cy="325759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alpha val="50000"/>
                  </a:schemeClr>
                </a:solidFill>
              </a:rPr>
              <a:t>2) Build model</a:t>
            </a:r>
            <a:endParaRPr lang="ko-KR" altLang="en-US" sz="14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DF8FDC1-C355-4769-B747-D035DE08C0D0}"/>
              </a:ext>
            </a:extLst>
          </p:cNvPr>
          <p:cNvSpPr/>
          <p:nvPr/>
        </p:nvSpPr>
        <p:spPr>
          <a:xfrm>
            <a:off x="5556717" y="4234425"/>
            <a:ext cx="2393668" cy="2371600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alpha val="50000"/>
                  </a:schemeClr>
                </a:solidFill>
              </a:rPr>
              <a:t>3) Train / Fine tuning </a:t>
            </a:r>
            <a:endParaRPr lang="ko-KR" altLang="en-US" sz="14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8F4117C-9DD0-461B-88F1-0559478F9B85}"/>
              </a:ext>
            </a:extLst>
          </p:cNvPr>
          <p:cNvSpPr/>
          <p:nvPr/>
        </p:nvSpPr>
        <p:spPr>
          <a:xfrm>
            <a:off x="8036880" y="2548945"/>
            <a:ext cx="3007473" cy="1938775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alpha val="50000"/>
                  </a:schemeClr>
                </a:solidFill>
              </a:rPr>
              <a:t>1) Result &amp; Conclusion</a:t>
            </a:r>
            <a:endParaRPr lang="ko-KR" altLang="en-US" sz="14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B476F-399E-409D-AC1B-6DA133C141C1}"/>
              </a:ext>
            </a:extLst>
          </p:cNvPr>
          <p:cNvSpPr txBox="1"/>
          <p:nvPr/>
        </p:nvSpPr>
        <p:spPr>
          <a:xfrm>
            <a:off x="8445789" y="2178934"/>
            <a:ext cx="216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3. Result &amp; Service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9F992FB-AC19-4C27-B92C-89D30892CD94}"/>
              </a:ext>
            </a:extLst>
          </p:cNvPr>
          <p:cNvSpPr/>
          <p:nvPr/>
        </p:nvSpPr>
        <p:spPr>
          <a:xfrm>
            <a:off x="8036880" y="4559293"/>
            <a:ext cx="3007473" cy="2046731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alpha val="50000"/>
                  </a:schemeClr>
                </a:solidFill>
              </a:rPr>
              <a:t>2) Export model &amp; Serving</a:t>
            </a:r>
            <a:endParaRPr lang="ko-KR" altLang="en-US" sz="1400" dirty="0">
              <a:solidFill>
                <a:schemeClr val="tx1">
                  <a:alpha val="50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ECA57D-5D61-4877-9CE0-E80570ED7667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4911A9-86A9-4DC6-B6C9-4200467C2E0B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Data</a:t>
              </a:r>
              <a:r>
                <a:rPr lang="ko-KR" altLang="en-US" sz="1200" dirty="0">
                  <a:solidFill>
                    <a:schemeClr val="bg2"/>
                  </a:solidFill>
                </a:rPr>
                <a:t> </a:t>
              </a:r>
              <a:r>
                <a:rPr lang="en-US" altLang="ko-KR" sz="1200" dirty="0">
                  <a:solidFill>
                    <a:schemeClr val="bg2"/>
                  </a:solidFill>
                </a:rPr>
                <a:t>Analysis Process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2874F2-2152-4BE0-BCB1-88902E7A9C93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데이터 분석 과정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2E1C6-D877-4611-A392-E8846D7DC491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61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ECA57D-5D61-4877-9CE0-E80570ED7667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4911A9-86A9-4DC6-B6C9-4200467C2E0B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Define</a:t>
              </a:r>
              <a:r>
                <a:rPr lang="ko-KR" altLang="en-US" sz="1200" dirty="0">
                  <a:solidFill>
                    <a:schemeClr val="bg2"/>
                  </a:solidFill>
                </a:rPr>
                <a:t> </a:t>
              </a:r>
              <a:r>
                <a:rPr lang="en-US" altLang="ko-KR" sz="1200" dirty="0">
                  <a:solidFill>
                    <a:schemeClr val="bg2"/>
                  </a:solidFill>
                </a:rPr>
                <a:t>Problem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2874F2-2152-4BE0-BCB1-88902E7A9C93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문제 정의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2E1C6-D877-4611-A392-E8846D7DC491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7D66E7-B7C1-49BE-9910-F1FA2D707DAA}"/>
              </a:ext>
            </a:extLst>
          </p:cNvPr>
          <p:cNvGrpSpPr/>
          <p:nvPr/>
        </p:nvGrpSpPr>
        <p:grpSpPr>
          <a:xfrm>
            <a:off x="-430575" y="628792"/>
            <a:ext cx="9234082" cy="7173518"/>
            <a:chOff x="5248186" y="2264230"/>
            <a:chExt cx="4069986" cy="316177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B4AB9B3-8B43-41F5-BC8E-41B36836AD31}"/>
                </a:ext>
              </a:extLst>
            </p:cNvPr>
            <p:cNvGrpSpPr/>
            <p:nvPr/>
          </p:nvGrpSpPr>
          <p:grpSpPr>
            <a:xfrm>
              <a:off x="6908800" y="2264230"/>
              <a:ext cx="2409372" cy="2409370"/>
              <a:chOff x="6908800" y="2264230"/>
              <a:chExt cx="2409372" cy="2409370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7164347-DF61-4007-BA83-CECE25DA7331}"/>
                  </a:ext>
                </a:extLst>
              </p:cNvPr>
              <p:cNvSpPr/>
              <p:nvPr/>
            </p:nvSpPr>
            <p:spPr>
              <a:xfrm>
                <a:off x="7213600" y="2569029"/>
                <a:ext cx="1799771" cy="179977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A9C772AF-4746-40A4-B9DA-F2542538C29E}"/>
                  </a:ext>
                </a:extLst>
              </p:cNvPr>
              <p:cNvSpPr/>
              <p:nvPr/>
            </p:nvSpPr>
            <p:spPr>
              <a:xfrm>
                <a:off x="6908800" y="2264230"/>
                <a:ext cx="2409372" cy="240937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원호 7">
                <a:extLst>
                  <a:ext uri="{FF2B5EF4-FFF2-40B4-BE49-F238E27FC236}">
                    <a16:creationId xmlns:a16="http://schemas.microsoft.com/office/drawing/2014/main" id="{A84DD1C9-0908-4F4D-B80F-9CEF56FA58F9}"/>
                  </a:ext>
                </a:extLst>
              </p:cNvPr>
              <p:cNvSpPr/>
              <p:nvPr/>
            </p:nvSpPr>
            <p:spPr>
              <a:xfrm rot="16200000">
                <a:off x="7410760" y="2733762"/>
                <a:ext cx="1359732" cy="1375234"/>
              </a:xfrm>
              <a:prstGeom prst="arc">
                <a:avLst>
                  <a:gd name="adj1" fmla="val 16200000"/>
                  <a:gd name="adj2" fmla="val 1377558"/>
                </a:avLst>
              </a:prstGeom>
              <a:ln w="317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9D72A8-6025-4441-8653-9941B45773CF}"/>
                  </a:ext>
                </a:extLst>
              </p:cNvPr>
              <p:cNvSpPr/>
              <p:nvPr/>
            </p:nvSpPr>
            <p:spPr>
              <a:xfrm>
                <a:off x="7369175" y="3484244"/>
                <a:ext cx="57150" cy="527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A330745-BBF8-452C-A833-90763193626E}"/>
                </a:ext>
              </a:extLst>
            </p:cNvPr>
            <p:cNvSpPr/>
            <p:nvPr/>
          </p:nvSpPr>
          <p:spPr>
            <a:xfrm rot="3038005">
              <a:off x="6666428" y="4254906"/>
              <a:ext cx="659979" cy="3048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1F73945-A1DC-4B6D-99BE-D37CE058D344}"/>
                </a:ext>
              </a:extLst>
            </p:cNvPr>
            <p:cNvSpPr/>
            <p:nvPr/>
          </p:nvSpPr>
          <p:spPr>
            <a:xfrm rot="8466985">
              <a:off x="5248186" y="4834594"/>
              <a:ext cx="1741348" cy="591414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AEAEA5-477E-4B5E-9788-8DB8164A875A}"/>
              </a:ext>
            </a:extLst>
          </p:cNvPr>
          <p:cNvSpPr txBox="1"/>
          <p:nvPr/>
        </p:nvSpPr>
        <p:spPr>
          <a:xfrm>
            <a:off x="4771855" y="3075057"/>
            <a:ext cx="2648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4"/>
                </a:solidFill>
              </a:rPr>
              <a:t>RESEARCH</a:t>
            </a:r>
            <a:endParaRPr lang="ko-KR" alt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3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ECA57D-5D61-4877-9CE0-E80570ED7667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4911A9-86A9-4DC6-B6C9-4200467C2E0B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Define</a:t>
              </a:r>
              <a:r>
                <a:rPr lang="ko-KR" altLang="en-US" sz="1200" dirty="0">
                  <a:solidFill>
                    <a:schemeClr val="bg2"/>
                  </a:solidFill>
                </a:rPr>
                <a:t> </a:t>
              </a:r>
              <a:r>
                <a:rPr lang="en-US" altLang="ko-KR" sz="1200" dirty="0">
                  <a:solidFill>
                    <a:schemeClr val="bg2"/>
                  </a:solidFill>
                </a:rPr>
                <a:t>Problem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2874F2-2152-4BE0-BCB1-88902E7A9C93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문제 정의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2E1C6-D877-4611-A392-E8846D7DC491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7D66E7-B7C1-49BE-9910-F1FA2D707DAA}"/>
              </a:ext>
            </a:extLst>
          </p:cNvPr>
          <p:cNvGrpSpPr/>
          <p:nvPr/>
        </p:nvGrpSpPr>
        <p:grpSpPr>
          <a:xfrm>
            <a:off x="-430575" y="628792"/>
            <a:ext cx="9234082" cy="7173518"/>
            <a:chOff x="5248186" y="2264230"/>
            <a:chExt cx="4069986" cy="316177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B4AB9B3-8B43-41F5-BC8E-41B36836AD31}"/>
                </a:ext>
              </a:extLst>
            </p:cNvPr>
            <p:cNvGrpSpPr/>
            <p:nvPr/>
          </p:nvGrpSpPr>
          <p:grpSpPr>
            <a:xfrm>
              <a:off x="6908800" y="2264230"/>
              <a:ext cx="2409372" cy="2409370"/>
              <a:chOff x="6908800" y="2264230"/>
              <a:chExt cx="2409372" cy="2409370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7164347-DF61-4007-BA83-CECE25DA7331}"/>
                  </a:ext>
                </a:extLst>
              </p:cNvPr>
              <p:cNvSpPr/>
              <p:nvPr/>
            </p:nvSpPr>
            <p:spPr>
              <a:xfrm>
                <a:off x="7213600" y="2569029"/>
                <a:ext cx="1799771" cy="179977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A9C772AF-4746-40A4-B9DA-F2542538C29E}"/>
                  </a:ext>
                </a:extLst>
              </p:cNvPr>
              <p:cNvSpPr/>
              <p:nvPr/>
            </p:nvSpPr>
            <p:spPr>
              <a:xfrm>
                <a:off x="6908800" y="2264230"/>
                <a:ext cx="2409372" cy="240937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원호 7">
                <a:extLst>
                  <a:ext uri="{FF2B5EF4-FFF2-40B4-BE49-F238E27FC236}">
                    <a16:creationId xmlns:a16="http://schemas.microsoft.com/office/drawing/2014/main" id="{A84DD1C9-0908-4F4D-B80F-9CEF56FA58F9}"/>
                  </a:ext>
                </a:extLst>
              </p:cNvPr>
              <p:cNvSpPr/>
              <p:nvPr/>
            </p:nvSpPr>
            <p:spPr>
              <a:xfrm rot="16200000">
                <a:off x="7410760" y="2733762"/>
                <a:ext cx="1359732" cy="1375234"/>
              </a:xfrm>
              <a:prstGeom prst="arc">
                <a:avLst>
                  <a:gd name="adj1" fmla="val 16200000"/>
                  <a:gd name="adj2" fmla="val 1377558"/>
                </a:avLst>
              </a:prstGeom>
              <a:ln w="317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9D72A8-6025-4441-8653-9941B45773CF}"/>
                  </a:ext>
                </a:extLst>
              </p:cNvPr>
              <p:cNvSpPr/>
              <p:nvPr/>
            </p:nvSpPr>
            <p:spPr>
              <a:xfrm>
                <a:off x="7369175" y="3484244"/>
                <a:ext cx="57150" cy="527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A330745-BBF8-452C-A833-90763193626E}"/>
                </a:ext>
              </a:extLst>
            </p:cNvPr>
            <p:cNvSpPr/>
            <p:nvPr/>
          </p:nvSpPr>
          <p:spPr>
            <a:xfrm rot="3038005">
              <a:off x="6666428" y="4254906"/>
              <a:ext cx="659979" cy="3048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1F73945-A1DC-4B6D-99BE-D37CE058D344}"/>
                </a:ext>
              </a:extLst>
            </p:cNvPr>
            <p:cNvSpPr/>
            <p:nvPr/>
          </p:nvSpPr>
          <p:spPr>
            <a:xfrm rot="8466985">
              <a:off x="5248186" y="4834594"/>
              <a:ext cx="1741348" cy="591414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E7C64C-A32A-45F9-8BE1-DBFCFF66B3D4}"/>
              </a:ext>
            </a:extLst>
          </p:cNvPr>
          <p:cNvSpPr txBox="1"/>
          <p:nvPr/>
        </p:nvSpPr>
        <p:spPr>
          <a:xfrm>
            <a:off x="5160488" y="3075057"/>
            <a:ext cx="1871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/>
                </a:solidFill>
              </a:rPr>
              <a:t>G</a:t>
            </a:r>
            <a:r>
              <a:rPr lang="en-US" altLang="ko-KR" sz="4000" dirty="0">
                <a:solidFill>
                  <a:srgbClr val="FF0000"/>
                </a:solidFill>
              </a:rPr>
              <a:t>o</a:t>
            </a:r>
            <a:r>
              <a:rPr lang="en-US" altLang="ko-KR" sz="4000" dirty="0">
                <a:solidFill>
                  <a:schemeClr val="accent4"/>
                </a:solidFill>
              </a:rPr>
              <a:t>o</a:t>
            </a:r>
            <a:r>
              <a:rPr lang="en-US" altLang="ko-KR" sz="4000" dirty="0">
                <a:solidFill>
                  <a:schemeClr val="accent1"/>
                </a:solidFill>
              </a:rPr>
              <a:t>g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ko-KR" sz="4000" dirty="0">
                <a:solidFill>
                  <a:srgbClr val="FF0000"/>
                </a:solidFill>
              </a:rPr>
              <a:t>e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4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ECA57D-5D61-4877-9CE0-E80570ED7667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4911A9-86A9-4DC6-B6C9-4200467C2E0B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Define</a:t>
              </a:r>
              <a:r>
                <a:rPr lang="ko-KR" altLang="en-US" sz="1200" dirty="0">
                  <a:solidFill>
                    <a:schemeClr val="bg2"/>
                  </a:solidFill>
                </a:rPr>
                <a:t> </a:t>
              </a:r>
              <a:r>
                <a:rPr lang="en-US" altLang="ko-KR" sz="1200" dirty="0">
                  <a:solidFill>
                    <a:schemeClr val="bg2"/>
                  </a:solidFill>
                </a:rPr>
                <a:t>Problem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2874F2-2152-4BE0-BCB1-88902E7A9C93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문제 정의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2E1C6-D877-4611-A392-E8846D7DC491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E7C64C-A32A-45F9-8BE1-DBFCFF66B3D4}"/>
              </a:ext>
            </a:extLst>
          </p:cNvPr>
          <p:cNvSpPr txBox="1"/>
          <p:nvPr/>
        </p:nvSpPr>
        <p:spPr>
          <a:xfrm>
            <a:off x="7207002" y="1406958"/>
            <a:ext cx="1871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/>
                </a:solidFill>
              </a:rPr>
              <a:t>G</a:t>
            </a:r>
            <a:r>
              <a:rPr lang="en-US" altLang="ko-KR" sz="4000" dirty="0">
                <a:solidFill>
                  <a:srgbClr val="FF0000"/>
                </a:solidFill>
              </a:rPr>
              <a:t>o</a:t>
            </a:r>
            <a:r>
              <a:rPr lang="en-US" altLang="ko-KR" sz="4000" dirty="0">
                <a:solidFill>
                  <a:schemeClr val="accent4"/>
                </a:solidFill>
              </a:rPr>
              <a:t>o</a:t>
            </a:r>
            <a:r>
              <a:rPr lang="en-US" altLang="ko-KR" sz="4000" dirty="0">
                <a:solidFill>
                  <a:schemeClr val="accent1"/>
                </a:solidFill>
              </a:rPr>
              <a:t>g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ko-KR" sz="4000" dirty="0">
                <a:solidFill>
                  <a:srgbClr val="FF0000"/>
                </a:solidFill>
              </a:rPr>
              <a:t>e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9677-0BD8-4041-8E13-001D3EB80ECC}"/>
              </a:ext>
            </a:extLst>
          </p:cNvPr>
          <p:cNvSpPr txBox="1"/>
          <p:nvPr/>
        </p:nvSpPr>
        <p:spPr>
          <a:xfrm>
            <a:off x="2962081" y="1406958"/>
            <a:ext cx="1878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92D050"/>
                </a:solidFill>
              </a:rPr>
              <a:t>NAVER</a:t>
            </a:r>
            <a:endParaRPr lang="ko-KR" altLang="en-US" sz="4000" b="1" dirty="0">
              <a:solidFill>
                <a:srgbClr val="92D05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4BAF00-B226-432D-8995-F854D339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79" y="2190510"/>
            <a:ext cx="4349430" cy="2107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901E10-F8F2-408B-A992-559B98621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78" y="4407543"/>
            <a:ext cx="4340727" cy="21374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86F780-E801-4F10-90A3-B3EF8339FA19}"/>
              </a:ext>
            </a:extLst>
          </p:cNvPr>
          <p:cNvSpPr/>
          <p:nvPr/>
        </p:nvSpPr>
        <p:spPr>
          <a:xfrm>
            <a:off x="2342605" y="4014652"/>
            <a:ext cx="532390" cy="2002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E1740A-CA52-469A-9973-D5C14FC0E246}"/>
              </a:ext>
            </a:extLst>
          </p:cNvPr>
          <p:cNvSpPr/>
          <p:nvPr/>
        </p:nvSpPr>
        <p:spPr>
          <a:xfrm>
            <a:off x="2229394" y="6327307"/>
            <a:ext cx="532390" cy="2002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3C9F13-061B-49AD-98C9-4210A9723D24}"/>
              </a:ext>
            </a:extLst>
          </p:cNvPr>
          <p:cNvGrpSpPr/>
          <p:nvPr/>
        </p:nvGrpSpPr>
        <p:grpSpPr>
          <a:xfrm>
            <a:off x="6191797" y="5517634"/>
            <a:ext cx="4340727" cy="1009971"/>
            <a:chOff x="6183093" y="4407543"/>
            <a:chExt cx="4340727" cy="10099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7CA013-2CD4-4F6D-A662-132BD43FE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3093" y="4407543"/>
              <a:ext cx="4340727" cy="1009971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EE616F9-22BA-4884-9E30-41F06B3739BF}"/>
                </a:ext>
              </a:extLst>
            </p:cNvPr>
            <p:cNvSpPr/>
            <p:nvPr/>
          </p:nvSpPr>
          <p:spPr>
            <a:xfrm>
              <a:off x="7537927" y="5164183"/>
              <a:ext cx="1127102" cy="179056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16EDA9-71D9-4CDE-8147-C292347F4582}"/>
              </a:ext>
            </a:extLst>
          </p:cNvPr>
          <p:cNvGrpSpPr/>
          <p:nvPr/>
        </p:nvGrpSpPr>
        <p:grpSpPr>
          <a:xfrm>
            <a:off x="6183093" y="3233903"/>
            <a:ext cx="4349428" cy="1055390"/>
            <a:chOff x="6183093" y="2190510"/>
            <a:chExt cx="4349428" cy="10553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76CB6FF-903F-44F4-B624-2FD411C599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5508"/>
            <a:stretch/>
          </p:blipFill>
          <p:spPr>
            <a:xfrm>
              <a:off x="6183093" y="2190510"/>
              <a:ext cx="4349428" cy="1055390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81C036-588B-4EA8-A732-8D758240CBF5}"/>
                </a:ext>
              </a:extLst>
            </p:cNvPr>
            <p:cNvSpPr/>
            <p:nvPr/>
          </p:nvSpPr>
          <p:spPr>
            <a:xfrm>
              <a:off x="7537927" y="2943497"/>
              <a:ext cx="1048724" cy="17905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24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ECA57D-5D61-4877-9CE0-E80570ED7667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4911A9-86A9-4DC6-B6C9-4200467C2E0B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Define</a:t>
              </a:r>
              <a:r>
                <a:rPr lang="ko-KR" altLang="en-US" sz="1200" dirty="0">
                  <a:solidFill>
                    <a:schemeClr val="bg2"/>
                  </a:solidFill>
                </a:rPr>
                <a:t> </a:t>
              </a:r>
              <a:r>
                <a:rPr lang="en-US" altLang="ko-KR" sz="1200" dirty="0">
                  <a:solidFill>
                    <a:schemeClr val="bg2"/>
                  </a:solidFill>
                </a:rPr>
                <a:t>Problem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2874F2-2152-4BE0-BCB1-88902E7A9C93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문제 정의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2E1C6-D877-4611-A392-E8846D7DC491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E7C64C-A32A-45F9-8BE1-DBFCFF66B3D4}"/>
              </a:ext>
            </a:extLst>
          </p:cNvPr>
          <p:cNvSpPr txBox="1"/>
          <p:nvPr/>
        </p:nvSpPr>
        <p:spPr>
          <a:xfrm>
            <a:off x="7207002" y="1406958"/>
            <a:ext cx="1871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/>
                </a:solidFill>
              </a:rPr>
              <a:t>G</a:t>
            </a:r>
            <a:r>
              <a:rPr lang="en-US" altLang="ko-KR" sz="4000" dirty="0">
                <a:solidFill>
                  <a:srgbClr val="FF0000"/>
                </a:solidFill>
              </a:rPr>
              <a:t>o</a:t>
            </a:r>
            <a:r>
              <a:rPr lang="en-US" altLang="ko-KR" sz="4000" dirty="0">
                <a:solidFill>
                  <a:schemeClr val="accent4"/>
                </a:solidFill>
              </a:rPr>
              <a:t>o</a:t>
            </a:r>
            <a:r>
              <a:rPr lang="en-US" altLang="ko-KR" sz="4000" dirty="0">
                <a:solidFill>
                  <a:schemeClr val="accent1"/>
                </a:solidFill>
              </a:rPr>
              <a:t>g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ko-KR" sz="4000" dirty="0">
                <a:solidFill>
                  <a:srgbClr val="FF0000"/>
                </a:solidFill>
              </a:rPr>
              <a:t>e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9677-0BD8-4041-8E13-001D3EB80ECC}"/>
              </a:ext>
            </a:extLst>
          </p:cNvPr>
          <p:cNvSpPr txBox="1"/>
          <p:nvPr/>
        </p:nvSpPr>
        <p:spPr>
          <a:xfrm>
            <a:off x="2962081" y="1406958"/>
            <a:ext cx="1878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92D050"/>
                </a:solidFill>
              </a:rPr>
              <a:t>NAVER</a:t>
            </a:r>
            <a:endParaRPr lang="ko-KR" altLang="en-US" sz="4000" b="1" dirty="0">
              <a:solidFill>
                <a:srgbClr val="92D05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4BAF00-B226-432D-8995-F854D339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79" y="2190510"/>
            <a:ext cx="4349430" cy="2107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901E10-F8F2-408B-A992-559B98621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78" y="4407543"/>
            <a:ext cx="4340727" cy="21374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86F780-E801-4F10-90A3-B3EF8339FA19}"/>
              </a:ext>
            </a:extLst>
          </p:cNvPr>
          <p:cNvSpPr/>
          <p:nvPr/>
        </p:nvSpPr>
        <p:spPr>
          <a:xfrm>
            <a:off x="2342605" y="4014652"/>
            <a:ext cx="532390" cy="2002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E1740A-CA52-469A-9973-D5C14FC0E246}"/>
              </a:ext>
            </a:extLst>
          </p:cNvPr>
          <p:cNvSpPr/>
          <p:nvPr/>
        </p:nvSpPr>
        <p:spPr>
          <a:xfrm>
            <a:off x="2229394" y="6327307"/>
            <a:ext cx="532390" cy="2002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3C9F13-061B-49AD-98C9-4210A9723D24}"/>
              </a:ext>
            </a:extLst>
          </p:cNvPr>
          <p:cNvGrpSpPr/>
          <p:nvPr/>
        </p:nvGrpSpPr>
        <p:grpSpPr>
          <a:xfrm>
            <a:off x="6191797" y="5517634"/>
            <a:ext cx="4340727" cy="1009971"/>
            <a:chOff x="6183093" y="4407543"/>
            <a:chExt cx="4340727" cy="10099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7CA013-2CD4-4F6D-A662-132BD43FE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3093" y="4407543"/>
              <a:ext cx="4340727" cy="1009971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EE616F9-22BA-4884-9E30-41F06B3739BF}"/>
                </a:ext>
              </a:extLst>
            </p:cNvPr>
            <p:cNvSpPr/>
            <p:nvPr/>
          </p:nvSpPr>
          <p:spPr>
            <a:xfrm>
              <a:off x="7537927" y="5164183"/>
              <a:ext cx="1127102" cy="179056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16EDA9-71D9-4CDE-8147-C292347F4582}"/>
              </a:ext>
            </a:extLst>
          </p:cNvPr>
          <p:cNvGrpSpPr/>
          <p:nvPr/>
        </p:nvGrpSpPr>
        <p:grpSpPr>
          <a:xfrm>
            <a:off x="6183093" y="3233903"/>
            <a:ext cx="4349428" cy="1055390"/>
            <a:chOff x="6183093" y="2190510"/>
            <a:chExt cx="4349428" cy="10553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76CB6FF-903F-44F4-B624-2FD411C599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5508"/>
            <a:stretch/>
          </p:blipFill>
          <p:spPr>
            <a:xfrm>
              <a:off x="6183093" y="2190510"/>
              <a:ext cx="4349428" cy="1055390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81C036-588B-4EA8-A732-8D758240CBF5}"/>
                </a:ext>
              </a:extLst>
            </p:cNvPr>
            <p:cNvSpPr/>
            <p:nvPr/>
          </p:nvSpPr>
          <p:spPr>
            <a:xfrm>
              <a:off x="7537927" y="2943497"/>
              <a:ext cx="1048724" cy="17905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7310FEC-1F7E-4DFB-B78C-C7BB6DAC2163}"/>
              </a:ext>
            </a:extLst>
          </p:cNvPr>
          <p:cNvSpPr txBox="1"/>
          <p:nvPr/>
        </p:nvSpPr>
        <p:spPr>
          <a:xfrm>
            <a:off x="3388495" y="1073607"/>
            <a:ext cx="3895618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rgbClr val="FF0000"/>
                </a:solidFill>
              </a:rPr>
              <a:t>&lt;</a:t>
            </a:r>
            <a:endParaRPr lang="ko-KR" altLang="en-US" sz="4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6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ECA57D-5D61-4877-9CE0-E80570ED7667}"/>
              </a:ext>
            </a:extLst>
          </p:cNvPr>
          <p:cNvGrpSpPr/>
          <p:nvPr/>
        </p:nvGrpSpPr>
        <p:grpSpPr>
          <a:xfrm>
            <a:off x="338543" y="351793"/>
            <a:ext cx="3049953" cy="830997"/>
            <a:chOff x="1278201" y="946588"/>
            <a:chExt cx="3049953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4911A9-86A9-4DC6-B6C9-4200467C2E0B}"/>
                </a:ext>
              </a:extLst>
            </p:cNvPr>
            <p:cNvSpPr txBox="1"/>
            <p:nvPr/>
          </p:nvSpPr>
          <p:spPr>
            <a:xfrm>
              <a:off x="2120166" y="1085088"/>
              <a:ext cx="2207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/>
                  </a:solidFill>
                </a:rPr>
                <a:t>Define</a:t>
              </a:r>
              <a:r>
                <a:rPr lang="ko-KR" altLang="en-US" sz="1200" dirty="0">
                  <a:solidFill>
                    <a:schemeClr val="bg2"/>
                  </a:solidFill>
                </a:rPr>
                <a:t> </a:t>
              </a:r>
              <a:r>
                <a:rPr lang="en-US" altLang="ko-KR" sz="1200" dirty="0">
                  <a:solidFill>
                    <a:schemeClr val="bg2"/>
                  </a:solidFill>
                </a:rPr>
                <a:t>Problem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2874F2-2152-4BE0-BCB1-88902E7A9C93}"/>
                </a:ext>
              </a:extLst>
            </p:cNvPr>
            <p:cNvSpPr txBox="1"/>
            <p:nvPr/>
          </p:nvSpPr>
          <p:spPr>
            <a:xfrm>
              <a:off x="2120167" y="1344096"/>
              <a:ext cx="2207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4"/>
                  </a:solidFill>
                </a:rPr>
                <a:t>문제 정의</a:t>
              </a:r>
              <a:endParaRPr lang="en-US" altLang="ko-KR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D2E1C6-D877-4611-A392-E8846D7DC491}"/>
                </a:ext>
              </a:extLst>
            </p:cNvPr>
            <p:cNvSpPr txBox="1"/>
            <p:nvPr/>
          </p:nvSpPr>
          <p:spPr>
            <a:xfrm>
              <a:off x="1278201" y="946588"/>
              <a:ext cx="102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7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4E2F9D-D5CA-4413-970F-46F7F426DB99}"/>
              </a:ext>
            </a:extLst>
          </p:cNvPr>
          <p:cNvGrpSpPr/>
          <p:nvPr/>
        </p:nvGrpSpPr>
        <p:grpSpPr>
          <a:xfrm>
            <a:off x="7492891" y="351793"/>
            <a:ext cx="2621230" cy="6447919"/>
            <a:chOff x="7079990" y="933967"/>
            <a:chExt cx="2621230" cy="644791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3B54F36-470C-4B63-B964-7D94A36A5C9D}"/>
                </a:ext>
              </a:extLst>
            </p:cNvPr>
            <p:cNvGrpSpPr/>
            <p:nvPr/>
          </p:nvGrpSpPr>
          <p:grpSpPr>
            <a:xfrm>
              <a:off x="7079990" y="933967"/>
              <a:ext cx="2621230" cy="6447919"/>
              <a:chOff x="7079990" y="933967"/>
              <a:chExt cx="2621230" cy="644791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4EE955-E0E3-4720-8569-5F117CBA4B82}"/>
                  </a:ext>
                </a:extLst>
              </p:cNvPr>
              <p:cNvSpPr txBox="1"/>
              <p:nvPr/>
            </p:nvSpPr>
            <p:spPr>
              <a:xfrm>
                <a:off x="7079990" y="933967"/>
                <a:ext cx="2621230" cy="6447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1300" dirty="0">
                    <a:solidFill>
                      <a:schemeClr val="accent4"/>
                    </a:solidFill>
                  </a:rPr>
                  <a:t>?</a:t>
                </a:r>
                <a:endParaRPr lang="ko-KR" altLang="en-US" sz="413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70B1FF-FE1C-431C-87FA-971C445F4C8E}"/>
                  </a:ext>
                </a:extLst>
              </p:cNvPr>
              <p:cNvSpPr/>
              <p:nvPr/>
            </p:nvSpPr>
            <p:spPr>
              <a:xfrm>
                <a:off x="7810495" y="5425879"/>
                <a:ext cx="1160219" cy="8906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AEAEA5-477E-4B5E-9788-8DB8164A875A}"/>
                </a:ext>
              </a:extLst>
            </p:cNvPr>
            <p:cNvSpPr txBox="1"/>
            <p:nvPr/>
          </p:nvSpPr>
          <p:spPr>
            <a:xfrm>
              <a:off x="7767021" y="5286768"/>
              <a:ext cx="11102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</a:rPr>
                <a:t>WHY</a:t>
              </a:r>
              <a:endParaRPr lang="ko-KR" altLang="en-US" sz="28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86B7F9-3619-48EE-B0F3-B7CDF6CC9EEF}"/>
              </a:ext>
            </a:extLst>
          </p:cNvPr>
          <p:cNvGrpSpPr/>
          <p:nvPr/>
        </p:nvGrpSpPr>
        <p:grpSpPr>
          <a:xfrm>
            <a:off x="1831428" y="2329240"/>
            <a:ext cx="4514377" cy="2375354"/>
            <a:chOff x="1180508" y="1841500"/>
            <a:chExt cx="4514377" cy="23753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B35A19-3390-4575-8180-FCA35B932E2D}"/>
                </a:ext>
              </a:extLst>
            </p:cNvPr>
            <p:cNvSpPr txBox="1"/>
            <p:nvPr/>
          </p:nvSpPr>
          <p:spPr>
            <a:xfrm>
              <a:off x="1231519" y="1841500"/>
              <a:ext cx="3310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어떤 문제가 있는지</a:t>
              </a:r>
              <a:endParaRPr lang="en-US" altLang="ko-KR" sz="2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8337AE-E48E-4D43-908D-998B40099DA0}"/>
                </a:ext>
              </a:extLst>
            </p:cNvPr>
            <p:cNvSpPr txBox="1"/>
            <p:nvPr/>
          </p:nvSpPr>
          <p:spPr>
            <a:xfrm>
              <a:off x="1180508" y="2767567"/>
              <a:ext cx="45143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문제 해결이 의미가 있는지</a:t>
              </a:r>
              <a:endParaRPr lang="en-US" altLang="ko-KR" sz="28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4729C9-5F16-4D35-8BFB-436A8ED6A74C}"/>
                </a:ext>
              </a:extLst>
            </p:cNvPr>
            <p:cNvSpPr txBox="1"/>
            <p:nvPr/>
          </p:nvSpPr>
          <p:spPr>
            <a:xfrm>
              <a:off x="1180508" y="3693634"/>
              <a:ext cx="2824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해결이 가능한지</a:t>
              </a:r>
              <a:endParaRPr lang="en-US" altLang="ko-KR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3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274</Words>
  <Application>Microsoft Office PowerPoint</Application>
  <PresentationFormat>와이드스크린</PresentationFormat>
  <Paragraphs>122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중간안상수체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Jaehyuk</dc:creator>
  <cp:lastModifiedBy>Heo Jaehyuk</cp:lastModifiedBy>
  <cp:revision>23</cp:revision>
  <dcterms:created xsi:type="dcterms:W3CDTF">2019-09-25T13:17:41Z</dcterms:created>
  <dcterms:modified xsi:type="dcterms:W3CDTF">2019-09-25T16:41:08Z</dcterms:modified>
</cp:coreProperties>
</file>