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65" r:id="rId7"/>
    <p:sldId id="266" r:id="rId8"/>
    <p:sldId id="267" r:id="rId9"/>
    <p:sldId id="260" r:id="rId10"/>
    <p:sldId id="270" r:id="rId11"/>
    <p:sldId id="271" r:id="rId12"/>
    <p:sldId id="272" r:id="rId13"/>
    <p:sldId id="262" r:id="rId14"/>
    <p:sldId id="269" r:id="rId15"/>
    <p:sldId id="26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0B529-C98D-4754-8A13-BC7AC17B2F9C}">
          <p14:sldIdLst>
            <p14:sldId id="256"/>
            <p14:sldId id="257"/>
            <p14:sldId id="258"/>
            <p14:sldId id="263"/>
            <p14:sldId id="264"/>
            <p14:sldId id="265"/>
            <p14:sldId id="266"/>
            <p14:sldId id="267"/>
            <p14:sldId id="260"/>
            <p14:sldId id="270"/>
            <p14:sldId id="271"/>
            <p14:sldId id="272"/>
            <p14:sldId id="262"/>
            <p14:sldId id="269"/>
            <p14:sldId id="261"/>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 Credit Default Risk Analysis</a:t>
            </a:r>
          </a:p>
        </p:txBody>
      </p:sp>
      <p:sp>
        <p:nvSpPr>
          <p:cNvPr id="3" name="Subtitle 2"/>
          <p:cNvSpPr>
            <a:spLocks noGrp="1"/>
          </p:cNvSpPr>
          <p:nvPr>
            <p:ph type="subTitle" idx="1"/>
          </p:nvPr>
        </p:nvSpPr>
        <p:spPr/>
        <p:txBody>
          <a:bodyPr>
            <a:normAutofit/>
          </a:bodyPr>
          <a:lstStyle/>
          <a:p>
            <a:r>
              <a:rPr lang="en-US" dirty="0" smtClean="0"/>
              <a:t>Mentored By : Mohit SAHU</a:t>
            </a:r>
          </a:p>
          <a:p>
            <a:r>
              <a:rPr lang="en-US" dirty="0" smtClean="0"/>
              <a:t>Submitted By: Samarth, Vikas Nehra, Rahul Rana, Nishchay Chauhan </a:t>
            </a:r>
            <a:endParaRPr lang="en-US" dirty="0"/>
          </a:p>
        </p:txBody>
      </p:sp>
    </p:spTree>
    <p:extLst>
      <p:ext uri="{BB962C8B-B14F-4D97-AF65-F5344CB8AC3E}">
        <p14:creationId xmlns:p14="http://schemas.microsoft.com/office/powerpoint/2010/main" val="108144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lstStyle/>
          <a:p>
            <a:r>
              <a:rPr lang="en-US" sz="2800" b="1" dirty="0" smtClean="0"/>
              <a:t>1. Feature Importance:</a:t>
            </a:r>
          </a:p>
          <a:p>
            <a:r>
              <a:rPr lang="en-US" dirty="0" smtClean="0"/>
              <a:t>Feature </a:t>
            </a:r>
            <a:r>
              <a:rPr lang="en-US" dirty="0"/>
              <a:t>importance in machine learning delves into the question: which features matter most when your model makes predictions? It's like figuring out the key ingredients in a delicious recipe - each feature contributes to the final outcome, but some play a more prominent role than others</a:t>
            </a:r>
            <a:r>
              <a:rPr lang="en-US" dirty="0" smtClean="0"/>
              <a:t>.</a:t>
            </a:r>
            <a:br>
              <a:rPr lang="en-US" dirty="0" smtClean="0"/>
            </a:br>
            <a:r>
              <a:rPr lang="en-US" dirty="0" smtClean="0"/>
              <a:t>After ascertaining the ‘more’ important features we went onto removing the features that were deemed less important by the algorithm.</a:t>
            </a:r>
          </a:p>
          <a:p>
            <a:r>
              <a:rPr lang="en-US" dirty="0"/>
              <a:t>Feature importance assigns a "score" to each feature, reflecting its impact on the model's predictions. A higher score indicates a stronger influence.</a:t>
            </a:r>
          </a:p>
          <a:p>
            <a:endParaRPr lang="en-US" dirty="0" smtClean="0"/>
          </a:p>
        </p:txBody>
      </p:sp>
    </p:spTree>
    <p:extLst>
      <p:ext uri="{BB962C8B-B14F-4D97-AF65-F5344CB8AC3E}">
        <p14:creationId xmlns:p14="http://schemas.microsoft.com/office/powerpoint/2010/main" val="284329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smtClean="0"/>
              <a:t>2. Recursive Feature Elimination:</a:t>
            </a:r>
          </a:p>
          <a:p>
            <a:r>
              <a:rPr lang="en-US" dirty="0" smtClean="0"/>
              <a:t>Recursive </a:t>
            </a:r>
            <a:r>
              <a:rPr lang="en-US" dirty="0"/>
              <a:t>Feature Elimination (RFE) is a feature selection technique that iteratively eliminates less important features to identify the most relevant subset for a machine learning model. </a:t>
            </a:r>
            <a:endParaRPr lang="en-US" dirty="0" smtClean="0"/>
          </a:p>
          <a:p>
            <a:r>
              <a:rPr lang="en-US" dirty="0" smtClean="0"/>
              <a:t>It attempts to meticulously, carefully, </a:t>
            </a:r>
            <a:r>
              <a:rPr lang="en-US" dirty="0"/>
              <a:t>pruning features until only the most impactful ones remain</a:t>
            </a:r>
            <a:r>
              <a:rPr lang="en-US" dirty="0" smtClean="0"/>
              <a:t>.</a:t>
            </a:r>
          </a:p>
        </p:txBody>
      </p:sp>
    </p:spTree>
    <p:extLst>
      <p:ext uri="{BB962C8B-B14F-4D97-AF65-F5344CB8AC3E}">
        <p14:creationId xmlns:p14="http://schemas.microsoft.com/office/powerpoint/2010/main" val="158184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 (CHI-SQUARE):</a:t>
            </a:r>
            <a:endParaRPr lang="en-US" dirty="0"/>
          </a:p>
        </p:txBody>
      </p:sp>
      <p:sp>
        <p:nvSpPr>
          <p:cNvPr id="3" name="Content Placeholder 2"/>
          <p:cNvSpPr>
            <a:spLocks noGrp="1"/>
          </p:cNvSpPr>
          <p:nvPr>
            <p:ph idx="1"/>
          </p:nvPr>
        </p:nvSpPr>
        <p:spPr>
          <a:xfrm>
            <a:off x="425004" y="2369713"/>
            <a:ext cx="11616742" cy="4488287"/>
          </a:xfrm>
        </p:spPr>
        <p:txBody>
          <a:bodyPr>
            <a:normAutofit/>
          </a:bodyPr>
          <a:lstStyle/>
          <a:p>
            <a:r>
              <a:rPr lang="en-US" dirty="0"/>
              <a:t>The Chi-square test is a statistical method used to determine if there is a significant association between two categorical variables. It is a non-parametric test, meaning it makes no assumptions about the distribution of the data. The test is applicable when the variables are categorical and the data can be presented in a contingency table</a:t>
            </a:r>
            <a:r>
              <a:rPr lang="en-US" dirty="0" smtClean="0"/>
              <a:t>.</a:t>
            </a:r>
          </a:p>
          <a:p>
            <a:r>
              <a:rPr lang="en-US" dirty="0"/>
              <a:t>Null Hypothesis (H0) and Alternative Hypothesis (H1):H0: There is no significant association between the variables.H1: There is a significant association between the variables</a:t>
            </a:r>
            <a:r>
              <a:rPr lang="en-US" dirty="0" smtClean="0"/>
              <a:t>.</a:t>
            </a:r>
          </a:p>
          <a:p>
            <a:r>
              <a:rPr lang="en-US" dirty="0"/>
              <a:t>Compare the calculated Chi-square statistic to the critical value from the Chi-square distribution or obtain the p-value. Make a decision based on the significance level of .</a:t>
            </a:r>
            <a:r>
              <a:rPr lang="en-US" dirty="0" smtClean="0"/>
              <a:t>05</a:t>
            </a:r>
          </a:p>
          <a:p>
            <a:r>
              <a:rPr lang="en-US" dirty="0" smtClean="0"/>
              <a:t>The following 13 categorical features were suggested to be insignificant: </a:t>
            </a:r>
          </a:p>
          <a:p>
            <a:r>
              <a:rPr lang="en-US" dirty="0"/>
              <a:t>'FLAG_MOBIL', 'FLAG_CONT_MOBILE', 'FLAG_EMAIL',  'LIVE_REGION_NOT_WORK_REGION</a:t>
            </a:r>
            <a:r>
              <a:rPr lang="en-US" dirty="0" smtClean="0"/>
              <a:t>', 'FLAG_DOCUMENT_4</a:t>
            </a:r>
            <a:r>
              <a:rPr lang="en-US" dirty="0"/>
              <a:t>',  'FLAG_DOCUMENT_5',  'FLAG_DOCUMENT_7',  'FLAG_DOCUMENT_10',  'FLAG_DOCUMENT_12',  'FLAG_DOCUMENT_17',  'FLAG_DOCUMENT_19</a:t>
            </a:r>
            <a:r>
              <a:rPr lang="en-US" dirty="0" smtClean="0"/>
              <a:t>', 'FLAG_DOCUMENT_20</a:t>
            </a:r>
            <a:r>
              <a:rPr lang="en-US" dirty="0"/>
              <a:t>',  'FLAG_DOCUMENT_21',  'AMT_REQ_CREDIT_BUREAU_HOUR',  'AMT_REQ_CREDIT_BUREAU_DAY',  </a:t>
            </a:r>
            <a:r>
              <a:rPr lang="en-US" dirty="0" smtClean="0"/>
              <a:t>'AMT_REQ_CREDIT_BUREAU_WEEK‘.</a:t>
            </a:r>
            <a:endParaRPr lang="en-US" dirty="0"/>
          </a:p>
          <a:p>
            <a:endParaRPr lang="en-US" dirty="0" smtClean="0"/>
          </a:p>
        </p:txBody>
      </p:sp>
    </p:spTree>
    <p:extLst>
      <p:ext uri="{BB962C8B-B14F-4D97-AF65-F5344CB8AC3E}">
        <p14:creationId xmlns:p14="http://schemas.microsoft.com/office/powerpoint/2010/main" val="267392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54" y="1223493"/>
            <a:ext cx="9074044" cy="4868214"/>
          </a:xfrm>
          <a:prstGeom prst="rect">
            <a:avLst/>
          </a:prstGeom>
        </p:spPr>
      </p:pic>
      <p:sp>
        <p:nvSpPr>
          <p:cNvPr id="5" name="TextBox 4"/>
          <p:cNvSpPr txBox="1"/>
          <p:nvPr/>
        </p:nvSpPr>
        <p:spPr>
          <a:xfrm>
            <a:off x="340755" y="309093"/>
            <a:ext cx="5042614" cy="461665"/>
          </a:xfrm>
          <a:prstGeom prst="rect">
            <a:avLst/>
          </a:prstGeom>
          <a:noFill/>
        </p:spPr>
        <p:txBody>
          <a:bodyPr wrap="square" rtlCol="0">
            <a:spAutoFit/>
          </a:bodyPr>
          <a:lstStyle/>
          <a:p>
            <a:r>
              <a:rPr lang="en-US" sz="2400" b="1" dirty="0" smtClean="0">
                <a:ln w="0"/>
                <a:solidFill>
                  <a:schemeClr val="accent1"/>
                </a:solidFill>
                <a:effectLst>
                  <a:outerShdw blurRad="38100" dist="25400" dir="5400000" algn="ctr" rotWithShape="0">
                    <a:srgbClr val="6E747A">
                      <a:alpha val="43000"/>
                    </a:srgbClr>
                  </a:outerShdw>
                </a:effectLst>
              </a:rPr>
              <a:t>Standard Model Building Process</a:t>
            </a:r>
            <a:endParaRPr lang="en-US" sz="24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908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7980" y="3472170"/>
            <a:ext cx="8761413" cy="706964"/>
          </a:xfrm>
        </p:spPr>
        <p:txBody>
          <a:bodyPr/>
          <a:lstStyle/>
          <a:p>
            <a:r>
              <a:rPr lang="en-US" b="1" dirty="0" smtClean="0">
                <a:solidFill>
                  <a:srgbClr val="FF0000"/>
                </a:solidFill>
              </a:rPr>
              <a:t>MODEL SELECTION</a:t>
            </a:r>
            <a:endParaRPr lang="en-US" b="1" dirty="0">
              <a:solidFill>
                <a:srgbClr val="FF0000"/>
              </a:solidFill>
            </a:endParaRPr>
          </a:p>
        </p:txBody>
      </p:sp>
    </p:spTree>
    <p:extLst>
      <p:ext uri="{BB962C8B-B14F-4D97-AF65-F5344CB8AC3E}">
        <p14:creationId xmlns:p14="http://schemas.microsoft.com/office/powerpoint/2010/main" val="124965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Models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8953639"/>
              </p:ext>
            </p:extLst>
          </p:nvPr>
        </p:nvGraphicFramePr>
        <p:xfrm>
          <a:off x="540912" y="2279560"/>
          <a:ext cx="11165985" cy="4447442"/>
        </p:xfrm>
        <a:graphic>
          <a:graphicData uri="http://schemas.openxmlformats.org/drawingml/2006/table">
            <a:tbl>
              <a:tblPr firstRow="1" bandRow="1">
                <a:tableStyleId>{5C22544A-7EE6-4342-B048-85BDC9FD1C3A}</a:tableStyleId>
              </a:tblPr>
              <a:tblGrid>
                <a:gridCol w="2233197"/>
                <a:gridCol w="2233197"/>
                <a:gridCol w="2233197"/>
                <a:gridCol w="2233197"/>
                <a:gridCol w="2233197"/>
              </a:tblGrid>
              <a:tr h="623521">
                <a:tc>
                  <a:txBody>
                    <a:bodyPr/>
                    <a:lstStyle/>
                    <a:p>
                      <a:r>
                        <a:rPr lang="en-US" dirty="0" smtClean="0"/>
                        <a:t>Name of</a:t>
                      </a:r>
                      <a:r>
                        <a:rPr lang="en-US" baseline="0" dirty="0" smtClean="0"/>
                        <a:t> The Model</a:t>
                      </a:r>
                      <a:endParaRPr lang="en-US" dirty="0"/>
                    </a:p>
                  </a:txBody>
                  <a:tcPr/>
                </a:tc>
                <a:tc>
                  <a:txBody>
                    <a:bodyPr/>
                    <a:lstStyle/>
                    <a:p>
                      <a:r>
                        <a:rPr lang="en-US" dirty="0" smtClean="0"/>
                        <a:t>Accuracy </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a:t>
                      </a:r>
                      <a:endParaRPr lang="en-US" dirty="0"/>
                    </a:p>
                  </a:txBody>
                  <a:tcPr/>
                </a:tc>
              </a:tr>
              <a:tr h="623521">
                <a:tc>
                  <a:txBody>
                    <a:bodyPr/>
                    <a:lstStyle/>
                    <a:p>
                      <a:r>
                        <a:rPr lang="en-US" dirty="0" smtClean="0"/>
                        <a:t>1.</a:t>
                      </a:r>
                      <a:r>
                        <a:rPr lang="en-US" baseline="0" dirty="0" smtClean="0"/>
                        <a:t> Logistic Regression</a:t>
                      </a:r>
                      <a:endParaRPr lang="en-US" dirty="0"/>
                    </a:p>
                  </a:txBody>
                  <a:tcPr/>
                </a:tc>
                <a:tc>
                  <a:txBody>
                    <a:bodyPr/>
                    <a:lstStyle/>
                    <a:p>
                      <a:pPr algn="r" fontAlgn="ctr"/>
                      <a:r>
                        <a:rPr lang="en-US" dirty="0">
                          <a:effectLst/>
                        </a:rPr>
                        <a:t>0.777794</a:t>
                      </a:r>
                    </a:p>
                  </a:txBody>
                  <a:tcPr anchor="ctr"/>
                </a:tc>
                <a:tc>
                  <a:txBody>
                    <a:bodyPr/>
                    <a:lstStyle/>
                    <a:p>
                      <a:pPr algn="r" fontAlgn="ctr"/>
                      <a:r>
                        <a:rPr lang="en-US">
                          <a:effectLst/>
                        </a:rPr>
                        <a:t>0.227329</a:t>
                      </a:r>
                    </a:p>
                  </a:txBody>
                  <a:tcPr anchor="ctr"/>
                </a:tc>
                <a:tc>
                  <a:txBody>
                    <a:bodyPr/>
                    <a:lstStyle/>
                    <a:p>
                      <a:pPr algn="r" fontAlgn="ctr"/>
                      <a:r>
                        <a:rPr lang="en-US">
                          <a:effectLst/>
                        </a:rPr>
                        <a:t>0.585314</a:t>
                      </a:r>
                    </a:p>
                  </a:txBody>
                  <a:tcPr anchor="ctr"/>
                </a:tc>
                <a:tc>
                  <a:txBody>
                    <a:bodyPr/>
                    <a:lstStyle/>
                    <a:p>
                      <a:pPr algn="r" fontAlgn="ctr"/>
                      <a:r>
                        <a:rPr lang="en-US">
                          <a:effectLst/>
                        </a:rPr>
                        <a:t>0.327472</a:t>
                      </a:r>
                    </a:p>
                  </a:txBody>
                  <a:tcPr anchor="ctr"/>
                </a:tc>
              </a:tr>
              <a:tr h="890745">
                <a:tc>
                  <a:txBody>
                    <a:bodyPr/>
                    <a:lstStyle/>
                    <a:p>
                      <a:r>
                        <a:rPr lang="en-US" dirty="0" smtClean="0"/>
                        <a:t>2. Logistic</a:t>
                      </a:r>
                      <a:r>
                        <a:rPr lang="en-US" baseline="0" dirty="0" smtClean="0"/>
                        <a:t> Regression (New Base)</a:t>
                      </a:r>
                      <a:endParaRPr lang="en-US" dirty="0"/>
                    </a:p>
                  </a:txBody>
                  <a:tcPr/>
                </a:tc>
                <a:tc>
                  <a:txBody>
                    <a:bodyPr/>
                    <a:lstStyle/>
                    <a:p>
                      <a:pPr algn="r" fontAlgn="ctr"/>
                      <a:r>
                        <a:rPr lang="en-US" dirty="0">
                          <a:effectLst/>
                        </a:rPr>
                        <a:t>0.777355</a:t>
                      </a:r>
                    </a:p>
                  </a:txBody>
                  <a:tcPr anchor="ctr"/>
                </a:tc>
                <a:tc>
                  <a:txBody>
                    <a:bodyPr/>
                    <a:lstStyle/>
                    <a:p>
                      <a:pPr algn="r" fontAlgn="ctr"/>
                      <a:r>
                        <a:rPr lang="en-US">
                          <a:effectLst/>
                        </a:rPr>
                        <a:t>0.218301</a:t>
                      </a:r>
                    </a:p>
                  </a:txBody>
                  <a:tcPr anchor="ctr"/>
                </a:tc>
                <a:tc>
                  <a:txBody>
                    <a:bodyPr/>
                    <a:lstStyle/>
                    <a:p>
                      <a:pPr algn="r" fontAlgn="ctr"/>
                      <a:r>
                        <a:rPr lang="en-US" dirty="0">
                          <a:effectLst/>
                        </a:rPr>
                        <a:t>0.586549</a:t>
                      </a:r>
                    </a:p>
                  </a:txBody>
                  <a:tcPr anchor="ctr"/>
                </a:tc>
                <a:tc>
                  <a:txBody>
                    <a:bodyPr/>
                    <a:lstStyle/>
                    <a:p>
                      <a:pPr algn="r" fontAlgn="ctr"/>
                      <a:r>
                        <a:rPr lang="en-US" dirty="0">
                          <a:effectLst/>
                        </a:rPr>
                        <a:t>0.318182</a:t>
                      </a:r>
                    </a:p>
                  </a:txBody>
                  <a:tcPr anchor="ctr"/>
                </a:tc>
              </a:tr>
              <a:tr h="623521">
                <a:tc>
                  <a:txBody>
                    <a:bodyPr/>
                    <a:lstStyle/>
                    <a:p>
                      <a:r>
                        <a:rPr lang="en-US" dirty="0" smtClean="0"/>
                        <a:t>3. Decision</a:t>
                      </a:r>
                      <a:r>
                        <a:rPr lang="en-US" baseline="0" dirty="0" smtClean="0"/>
                        <a:t> Tree</a:t>
                      </a:r>
                      <a:endParaRPr lang="en-US" dirty="0"/>
                    </a:p>
                  </a:txBody>
                  <a:tcPr/>
                </a:tc>
                <a:tc>
                  <a:txBody>
                    <a:bodyPr/>
                    <a:lstStyle/>
                    <a:p>
                      <a:pPr algn="r" fontAlgn="ctr"/>
                      <a:r>
                        <a:rPr lang="en-US" dirty="0">
                          <a:effectLst/>
                        </a:rPr>
                        <a:t>0.675260</a:t>
                      </a:r>
                    </a:p>
                  </a:txBody>
                  <a:tcPr anchor="ctr"/>
                </a:tc>
                <a:tc>
                  <a:txBody>
                    <a:bodyPr/>
                    <a:lstStyle/>
                    <a:p>
                      <a:pPr algn="r" fontAlgn="ctr"/>
                      <a:r>
                        <a:rPr lang="en-US" dirty="0">
                          <a:effectLst/>
                        </a:rPr>
                        <a:t>0.368691</a:t>
                      </a:r>
                    </a:p>
                  </a:txBody>
                  <a:tcPr anchor="ctr"/>
                </a:tc>
                <a:tc>
                  <a:txBody>
                    <a:bodyPr/>
                    <a:lstStyle/>
                    <a:p>
                      <a:pPr algn="r" fontAlgn="ctr"/>
                      <a:r>
                        <a:rPr lang="en-US" dirty="0">
                          <a:effectLst/>
                        </a:rPr>
                        <a:t>0.334575</a:t>
                      </a:r>
                    </a:p>
                  </a:txBody>
                  <a:tcPr anchor="ctr"/>
                </a:tc>
                <a:tc>
                  <a:txBody>
                    <a:bodyPr/>
                    <a:lstStyle/>
                    <a:p>
                      <a:pPr algn="r" fontAlgn="ctr"/>
                      <a:r>
                        <a:rPr lang="en-US" dirty="0">
                          <a:effectLst/>
                        </a:rPr>
                        <a:t>0.350805</a:t>
                      </a:r>
                    </a:p>
                  </a:txBody>
                  <a:tcPr anchor="ctr"/>
                </a:tc>
              </a:tr>
              <a:tr h="356298">
                <a:tc>
                  <a:txBody>
                    <a:bodyPr/>
                    <a:lstStyle/>
                    <a:p>
                      <a:r>
                        <a:rPr lang="en-US" dirty="0" smtClean="0"/>
                        <a:t>4. Bagging</a:t>
                      </a:r>
                      <a:endParaRPr lang="en-US" dirty="0"/>
                    </a:p>
                  </a:txBody>
                  <a:tcPr/>
                </a:tc>
                <a:tc>
                  <a:txBody>
                    <a:bodyPr/>
                    <a:lstStyle/>
                    <a:p>
                      <a:pPr algn="r" fontAlgn="ctr"/>
                      <a:r>
                        <a:rPr lang="en-US" dirty="0">
                          <a:effectLst/>
                        </a:rPr>
                        <a:t>0.762756</a:t>
                      </a:r>
                    </a:p>
                  </a:txBody>
                  <a:tcPr anchor="ctr"/>
                </a:tc>
                <a:tc>
                  <a:txBody>
                    <a:bodyPr/>
                    <a:lstStyle/>
                    <a:p>
                      <a:pPr algn="r" fontAlgn="ctr"/>
                      <a:r>
                        <a:rPr lang="en-US">
                          <a:effectLst/>
                        </a:rPr>
                        <a:t>0.211325</a:t>
                      </a:r>
                    </a:p>
                  </a:txBody>
                  <a:tcPr anchor="ctr"/>
                </a:tc>
                <a:tc>
                  <a:txBody>
                    <a:bodyPr/>
                    <a:lstStyle/>
                    <a:p>
                      <a:pPr algn="r" fontAlgn="ctr"/>
                      <a:r>
                        <a:rPr lang="en-US">
                          <a:effectLst/>
                        </a:rPr>
                        <a:t>0.503667</a:t>
                      </a:r>
                    </a:p>
                  </a:txBody>
                  <a:tcPr anchor="ctr"/>
                </a:tc>
                <a:tc>
                  <a:txBody>
                    <a:bodyPr/>
                    <a:lstStyle/>
                    <a:p>
                      <a:pPr algn="r" fontAlgn="ctr"/>
                      <a:r>
                        <a:rPr lang="en-US" dirty="0">
                          <a:effectLst/>
                        </a:rPr>
                        <a:t>0.297731</a:t>
                      </a:r>
                    </a:p>
                  </a:txBody>
                  <a:tcPr anchor="ctr"/>
                </a:tc>
              </a:tr>
              <a:tr h="623521">
                <a:tc>
                  <a:txBody>
                    <a:bodyPr/>
                    <a:lstStyle/>
                    <a:p>
                      <a:r>
                        <a:rPr lang="en-US" dirty="0" smtClean="0"/>
                        <a:t>5. </a:t>
                      </a:r>
                      <a:r>
                        <a:rPr lang="en-US" dirty="0" err="1" smtClean="0"/>
                        <a:t>AdaBoost</a:t>
                      </a:r>
                      <a:endParaRPr lang="en-US" dirty="0" smtClean="0"/>
                    </a:p>
                    <a:p>
                      <a:endParaRPr lang="en-US" dirty="0"/>
                    </a:p>
                  </a:txBody>
                  <a:tcPr/>
                </a:tc>
                <a:tc>
                  <a:txBody>
                    <a:bodyPr/>
                    <a:lstStyle/>
                    <a:p>
                      <a:pPr algn="r" fontAlgn="ctr"/>
                      <a:r>
                        <a:rPr lang="en-US" dirty="0">
                          <a:effectLst/>
                        </a:rPr>
                        <a:t>0.781065</a:t>
                      </a:r>
                    </a:p>
                  </a:txBody>
                  <a:tcPr anchor="ctr"/>
                </a:tc>
                <a:tc>
                  <a:txBody>
                    <a:bodyPr/>
                    <a:lstStyle/>
                    <a:p>
                      <a:pPr algn="r" fontAlgn="ctr"/>
                      <a:r>
                        <a:rPr lang="en-US" dirty="0">
                          <a:effectLst/>
                        </a:rPr>
                        <a:t>0.236767</a:t>
                      </a:r>
                    </a:p>
                  </a:txBody>
                  <a:tcPr anchor="ctr"/>
                </a:tc>
                <a:tc>
                  <a:txBody>
                    <a:bodyPr/>
                    <a:lstStyle/>
                    <a:p>
                      <a:pPr algn="r" fontAlgn="ctr"/>
                      <a:r>
                        <a:rPr lang="en-US" dirty="0">
                          <a:effectLst/>
                        </a:rPr>
                        <a:t>0.601668</a:t>
                      </a:r>
                    </a:p>
                  </a:txBody>
                  <a:tcPr anchor="ctr"/>
                </a:tc>
                <a:tc>
                  <a:txBody>
                    <a:bodyPr/>
                    <a:lstStyle/>
                    <a:p>
                      <a:pPr algn="r" fontAlgn="ctr"/>
                      <a:r>
                        <a:rPr lang="en-US" dirty="0">
                          <a:effectLst/>
                        </a:rPr>
                        <a:t>0.339812</a:t>
                      </a:r>
                    </a:p>
                  </a:txBody>
                  <a:tcPr anchor="ctr"/>
                </a:tc>
              </a:tr>
              <a:tr h="623521">
                <a:tc>
                  <a:txBody>
                    <a:bodyPr/>
                    <a:lstStyle/>
                    <a:p>
                      <a:r>
                        <a:rPr lang="en-US" dirty="0" smtClean="0"/>
                        <a:t>6. Random Forest</a:t>
                      </a:r>
                      <a:endParaRPr lang="en-US" dirty="0"/>
                    </a:p>
                  </a:txBody>
                  <a:tcPr/>
                </a:tc>
                <a:tc>
                  <a:txBody>
                    <a:bodyPr/>
                    <a:lstStyle/>
                    <a:p>
                      <a:pPr algn="r" fontAlgn="ctr"/>
                      <a:r>
                        <a:rPr lang="en-US" dirty="0">
                          <a:effectLst/>
                        </a:rPr>
                        <a:t>0.777452</a:t>
                      </a:r>
                    </a:p>
                  </a:txBody>
                  <a:tcPr anchor="ctr"/>
                </a:tc>
                <a:tc>
                  <a:txBody>
                    <a:bodyPr/>
                    <a:lstStyle/>
                    <a:p>
                      <a:pPr algn="r" fontAlgn="ctr"/>
                      <a:r>
                        <a:rPr lang="en-US" dirty="0">
                          <a:effectLst/>
                        </a:rPr>
                        <a:t>0.162290</a:t>
                      </a:r>
                    </a:p>
                  </a:txBody>
                  <a:tcPr anchor="ctr"/>
                </a:tc>
                <a:tc>
                  <a:txBody>
                    <a:bodyPr/>
                    <a:lstStyle/>
                    <a:p>
                      <a:pPr algn="r" fontAlgn="ctr"/>
                      <a:r>
                        <a:rPr lang="en-US" dirty="0">
                          <a:effectLst/>
                        </a:rPr>
                        <a:t>0.624803</a:t>
                      </a:r>
                    </a:p>
                  </a:txBody>
                  <a:tcPr anchor="ctr"/>
                </a:tc>
                <a:tc>
                  <a:txBody>
                    <a:bodyPr/>
                    <a:lstStyle/>
                    <a:p>
                      <a:pPr algn="r" fontAlgn="ctr"/>
                      <a:r>
                        <a:rPr lang="en-US" dirty="0">
                          <a:effectLst/>
                        </a:rPr>
                        <a:t>0.257655</a:t>
                      </a:r>
                    </a:p>
                  </a:txBody>
                  <a:tcPr anchor="ctr"/>
                </a:tc>
              </a:tr>
            </a:tbl>
          </a:graphicData>
        </a:graphic>
      </p:graphicFrame>
    </p:spTree>
    <p:extLst>
      <p:ext uri="{BB962C8B-B14F-4D97-AF65-F5344CB8AC3E}">
        <p14:creationId xmlns:p14="http://schemas.microsoft.com/office/powerpoint/2010/main" val="593741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6" name="Text Placeholder 5"/>
          <p:cNvSpPr>
            <a:spLocks noGrp="1"/>
          </p:cNvSpPr>
          <p:nvPr>
            <p:ph type="body" sz="half" idx="2"/>
          </p:nvPr>
        </p:nvSpPr>
        <p:spPr>
          <a:xfrm flipH="1">
            <a:off x="10399851" y="5582349"/>
            <a:ext cx="45719" cy="45719"/>
          </a:xfrm>
        </p:spPr>
        <p:txBody>
          <a:bodyPr>
            <a:normAutofit fontScale="25000" lnSpcReduction="20000"/>
          </a:bodyPr>
          <a:lstStyle/>
          <a:p>
            <a:r>
              <a:rPr lang="en-US" dirty="0" smtClean="0"/>
              <a:t>s</a:t>
            </a:r>
            <a:endParaRPr lang="en-US" dirty="0"/>
          </a:p>
        </p:txBody>
      </p:sp>
    </p:spTree>
    <p:extLst>
      <p:ext uri="{BB962C8B-B14F-4D97-AF65-F5344CB8AC3E}">
        <p14:creationId xmlns:p14="http://schemas.microsoft.com/office/powerpoint/2010/main" val="420180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dirty="0"/>
              <a:t>In this presentation, we will explore the risk of home credit default. </a:t>
            </a:r>
          </a:p>
          <a:p>
            <a:r>
              <a:rPr lang="en-US" dirty="0" smtClean="0"/>
              <a:t>It </a:t>
            </a:r>
            <a:r>
              <a:rPr lang="en-US" dirty="0"/>
              <a:t>is a major challenge for banks and other finance lending agencies to decide for which candidates to approve housing loans. The credit history is not always a sufficient tool for decisions, since it is possible that those borrowers with a long credit history can still default on the loan and some people with a good chance of loan repayment may simply not have a sufficiently long credit history.</a:t>
            </a:r>
          </a:p>
          <a:p>
            <a:r>
              <a:rPr lang="en-US" dirty="0"/>
              <a:t>The problem statement can be summarized as a </a:t>
            </a:r>
            <a:r>
              <a:rPr lang="en-US" b="1" dirty="0"/>
              <a:t>binary classification problem </a:t>
            </a:r>
            <a:r>
              <a:rPr lang="en-US" dirty="0"/>
              <a:t>where the inputs are various features describing the </a:t>
            </a:r>
            <a:r>
              <a:rPr lang="en-US" b="1" dirty="0"/>
              <a:t>financial and behavioral history </a:t>
            </a:r>
            <a:r>
              <a:rPr lang="en-US" dirty="0"/>
              <a:t>of the loan applicants, in order to predict </a:t>
            </a:r>
            <a:r>
              <a:rPr lang="en-US" u="sng" dirty="0"/>
              <a:t>whether the loan will be repaid or defaulted.</a:t>
            </a:r>
          </a:p>
          <a:p>
            <a:endParaRPr lang="en-US" dirty="0"/>
          </a:p>
        </p:txBody>
      </p:sp>
    </p:spTree>
    <p:extLst>
      <p:ext uri="{BB962C8B-B14F-4D97-AF65-F5344CB8AC3E}">
        <p14:creationId xmlns:p14="http://schemas.microsoft.com/office/powerpoint/2010/main" val="35814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normAutofit fontScale="92500" lnSpcReduction="10000"/>
          </a:bodyPr>
          <a:lstStyle/>
          <a:p>
            <a:r>
              <a:rPr lang="en-US" dirty="0"/>
              <a:t>The Home Credit Default Risk dataset is a comprehensive collection of data related to loan applications for home credit. The dataset includes various features such as client information, loan attributes, and previous credit history. It is designed to predict the likelihood of a client defaulting on their loan.</a:t>
            </a:r>
          </a:p>
          <a:p>
            <a:r>
              <a:rPr lang="en-US" dirty="0"/>
              <a:t>The Data is taken from Kaggle's competition which is available publicly. There are </a:t>
            </a:r>
            <a:r>
              <a:rPr lang="en-US" b="1" dirty="0"/>
              <a:t>~300K records and 122 columns</a:t>
            </a:r>
            <a:r>
              <a:rPr lang="en-US" dirty="0"/>
              <a:t> with different data types such as 65 floating point numbers, 41 integer numbers (some are numerical categories), 16 Strings. </a:t>
            </a:r>
          </a:p>
          <a:p>
            <a:r>
              <a:rPr lang="en-US" dirty="0"/>
              <a:t>Some samples of the data field are: Gender, Education, Income, Housing type etc. Since the ML model can't inherently deal with text, the data must be converted to appropriate numbers. Any significant distortion/noise in the model must be removed as much as possible.</a:t>
            </a:r>
          </a:p>
          <a:p>
            <a:pPr marL="0" indent="0">
              <a:buNone/>
            </a:pPr>
            <a:endParaRPr lang="en-US" dirty="0"/>
          </a:p>
          <a:p>
            <a:endParaRPr lang="en-US" dirty="0"/>
          </a:p>
        </p:txBody>
      </p:sp>
    </p:spTree>
    <p:extLst>
      <p:ext uri="{BB962C8B-B14F-4D97-AF65-F5344CB8AC3E}">
        <p14:creationId xmlns:p14="http://schemas.microsoft.com/office/powerpoint/2010/main" val="144825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270" y="1695300"/>
            <a:ext cx="5997460" cy="3467400"/>
          </a:xfrm>
          <a:prstGeom prst="rect">
            <a:avLst/>
          </a:prstGeom>
        </p:spPr>
      </p:pic>
    </p:spTree>
    <p:extLst>
      <p:ext uri="{BB962C8B-B14F-4D97-AF65-F5344CB8AC3E}">
        <p14:creationId xmlns:p14="http://schemas.microsoft.com/office/powerpoint/2010/main" val="269819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00" y="1184855"/>
            <a:ext cx="11449318" cy="5473522"/>
          </a:xfrm>
          <a:prstGeom prst="rect">
            <a:avLst/>
          </a:prstGeom>
        </p:spPr>
      </p:pic>
    </p:spTree>
    <p:extLst>
      <p:ext uri="{BB962C8B-B14F-4D97-AF65-F5344CB8AC3E}">
        <p14:creationId xmlns:p14="http://schemas.microsoft.com/office/powerpoint/2010/main" val="224914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8" y="267889"/>
            <a:ext cx="7693447" cy="5085327"/>
          </a:xfrm>
          <a:prstGeom prst="rect">
            <a:avLst/>
          </a:prstGeom>
        </p:spPr>
      </p:pic>
      <p:sp>
        <p:nvSpPr>
          <p:cNvPr id="4" name="TextBox 3"/>
          <p:cNvSpPr txBox="1"/>
          <p:nvPr/>
        </p:nvSpPr>
        <p:spPr>
          <a:xfrm>
            <a:off x="556593" y="5446643"/>
            <a:ext cx="1427150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we observe an imbalanced data, which we will further deal through </a:t>
            </a:r>
            <a:br>
              <a:rPr lang="en-US" dirty="0" smtClean="0"/>
            </a:br>
            <a:r>
              <a:rPr lang="en-US" dirty="0" smtClean="0"/>
              <a:t>under-sampling method of balancing the data</a:t>
            </a:r>
            <a:endParaRPr lang="en-US" dirty="0"/>
          </a:p>
        </p:txBody>
      </p:sp>
    </p:spTree>
    <p:extLst>
      <p:ext uri="{BB962C8B-B14F-4D97-AF65-F5344CB8AC3E}">
        <p14:creationId xmlns:p14="http://schemas.microsoft.com/office/powerpoint/2010/main" val="42113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39" y="130703"/>
            <a:ext cx="5921253" cy="373412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992" y="1323399"/>
            <a:ext cx="5793311" cy="3190615"/>
          </a:xfrm>
          <a:prstGeom prst="rect">
            <a:avLst/>
          </a:prstGeom>
        </p:spPr>
      </p:pic>
    </p:spTree>
    <p:extLst>
      <p:ext uri="{BB962C8B-B14F-4D97-AF65-F5344CB8AC3E}">
        <p14:creationId xmlns:p14="http://schemas.microsoft.com/office/powerpoint/2010/main" val="302858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6" y="168000"/>
            <a:ext cx="8442376" cy="5689461"/>
          </a:xfrm>
          <a:prstGeom prst="rect">
            <a:avLst/>
          </a:prstGeom>
        </p:spPr>
      </p:pic>
    </p:spTree>
    <p:extLst>
      <p:ext uri="{BB962C8B-B14F-4D97-AF65-F5344CB8AC3E}">
        <p14:creationId xmlns:p14="http://schemas.microsoft.com/office/powerpoint/2010/main" val="429029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82" y="321972"/>
            <a:ext cx="9878095" cy="5570756"/>
          </a:xfrm>
          <a:prstGeom prst="rect">
            <a:avLst/>
          </a:prstGeom>
          <a:noFill/>
        </p:spPr>
        <p:txBody>
          <a:bodyPr wrap="square" rtlCol="0">
            <a:spAutoFit/>
          </a:bodyPr>
          <a:lstStyle/>
          <a:p>
            <a:r>
              <a:rPr lang="en-US" sz="3200" b="1" dirty="0" smtClean="0"/>
              <a:t>EDA : </a:t>
            </a:r>
          </a:p>
          <a:p>
            <a:endParaRPr lang="en-US" dirty="0"/>
          </a:p>
          <a:p>
            <a:endParaRPr lang="en-US" dirty="0" smtClean="0"/>
          </a:p>
          <a:p>
            <a:r>
              <a:rPr lang="en-US" dirty="0" smtClean="0"/>
              <a:t>Due </a:t>
            </a:r>
            <a:r>
              <a:rPr lang="en-US" dirty="0"/>
              <a:t>to the huge data set and inherent noises, there are many</a:t>
            </a:r>
          </a:p>
          <a:p>
            <a:r>
              <a:rPr lang="en-US" dirty="0"/>
              <a:t>cleaning steps involved and listed as </a:t>
            </a:r>
            <a:r>
              <a:rPr lang="en-US" dirty="0" smtClean="0"/>
              <a:t>follows:</a:t>
            </a:r>
            <a:br>
              <a:rPr lang="en-US" dirty="0" smtClean="0"/>
            </a:br>
            <a:endParaRPr lang="en-US" dirty="0" smtClean="0"/>
          </a:p>
          <a:p>
            <a:pPr marL="285750" indent="-285750">
              <a:buFont typeface="Arial" panose="020B0604020202020204" pitchFamily="34" charset="0"/>
              <a:buChar char="•"/>
            </a:pPr>
            <a:r>
              <a:rPr lang="en-US" dirty="0" smtClean="0"/>
              <a:t>Converting </a:t>
            </a:r>
            <a:r>
              <a:rPr lang="en-US" dirty="0"/>
              <a:t>string categorical columns into </a:t>
            </a:r>
            <a:r>
              <a:rPr lang="en-US" dirty="0" smtClean="0"/>
              <a:t>numerical through Label Encoding.</a:t>
            </a:r>
            <a:br>
              <a:rPr lang="en-US" dirty="0" smtClean="0"/>
            </a:br>
            <a:r>
              <a:rPr lang="en-US" dirty="0" smtClean="0"/>
              <a:t> </a:t>
            </a:r>
          </a:p>
          <a:p>
            <a:pPr marL="285750" indent="-285750">
              <a:buFont typeface="Arial" panose="020B0604020202020204" pitchFamily="34" charset="0"/>
              <a:buChar char="•"/>
            </a:pPr>
            <a:r>
              <a:rPr lang="en-US" dirty="0" smtClean="0"/>
              <a:t>Converting </a:t>
            </a:r>
            <a:r>
              <a:rPr lang="en-US" dirty="0"/>
              <a:t>string categorical columns into </a:t>
            </a:r>
            <a:r>
              <a:rPr lang="en-US" dirty="0" smtClean="0"/>
              <a:t>numerical and </a:t>
            </a:r>
            <a:r>
              <a:rPr lang="en-US" dirty="0"/>
              <a:t>adding new columns to indicate the presence of </a:t>
            </a:r>
            <a:r>
              <a:rPr lang="en-US" dirty="0" smtClean="0"/>
              <a:t>categorical Variables.</a:t>
            </a:r>
            <a:br>
              <a:rPr lang="en-US" dirty="0" smtClean="0"/>
            </a:br>
            <a:endParaRPr lang="en-US" dirty="0" smtClean="0"/>
          </a:p>
          <a:p>
            <a:pPr marL="285750" indent="-285750">
              <a:buFont typeface="Arial" panose="020B0604020202020204" pitchFamily="34" charset="0"/>
              <a:buChar char="•"/>
            </a:pPr>
            <a:r>
              <a:rPr lang="en-US" dirty="0" smtClean="0"/>
              <a:t>One </a:t>
            </a:r>
            <a:r>
              <a:rPr lang="en-US" dirty="0"/>
              <a:t>hot encoding-Replacing illogical outliers </a:t>
            </a:r>
            <a:r>
              <a:rPr lang="en-US" dirty="0" smtClean="0"/>
              <a:t>with empty </a:t>
            </a:r>
            <a:r>
              <a:rPr lang="en-US" dirty="0"/>
              <a:t>values (NAN values</a:t>
            </a:r>
            <a:r>
              <a:rPr lang="en-US" dirty="0" smtClean="0"/>
              <a:t>)</a:t>
            </a:r>
            <a:br>
              <a:rPr lang="en-US" dirty="0" smtClean="0"/>
            </a:br>
            <a:endParaRPr lang="en-US" dirty="0"/>
          </a:p>
          <a:p>
            <a:pPr marL="285750" indent="-285750">
              <a:buFont typeface="Arial" panose="020B0604020202020204" pitchFamily="34" charset="0"/>
              <a:buChar char="•"/>
            </a:pPr>
            <a:r>
              <a:rPr lang="en-US" dirty="0" smtClean="0"/>
              <a:t>Imputing </a:t>
            </a:r>
            <a:r>
              <a:rPr lang="en-US" dirty="0"/>
              <a:t>empty cells with the median of the values. In </a:t>
            </a:r>
            <a:r>
              <a:rPr lang="en-US" dirty="0" smtClean="0"/>
              <a:t>some cases</a:t>
            </a:r>
            <a:r>
              <a:rPr lang="en-US" dirty="0"/>
              <a:t>, imputation is approached with a certain </a:t>
            </a:r>
            <a:r>
              <a:rPr lang="en-US" dirty="0" smtClean="0"/>
              <a:t>grouping or using the mode in cases of categorical columns.</a:t>
            </a:r>
            <a:br>
              <a:rPr lang="en-US" dirty="0" smtClean="0"/>
            </a:br>
            <a:endParaRPr lang="en-US" dirty="0"/>
          </a:p>
          <a:p>
            <a:pPr marL="285750" indent="-285750">
              <a:buFont typeface="Arial" panose="020B0604020202020204" pitchFamily="34" charset="0"/>
              <a:buChar char="•"/>
            </a:pPr>
            <a:r>
              <a:rPr lang="en-US" dirty="0" smtClean="0"/>
              <a:t>Dealing </a:t>
            </a:r>
            <a:r>
              <a:rPr lang="en-US" dirty="0"/>
              <a:t>with a few </a:t>
            </a:r>
            <a:r>
              <a:rPr lang="en-US" dirty="0" smtClean="0"/>
              <a:t>anomalies</a:t>
            </a:r>
            <a:r>
              <a:rPr lang="en-US" dirty="0"/>
              <a:t> </a:t>
            </a:r>
            <a:r>
              <a:rPr lang="en-US" dirty="0" smtClean="0"/>
              <a:t>like changing </a:t>
            </a:r>
            <a:r>
              <a:rPr lang="en-US" dirty="0"/>
              <a:t>invalid entries into valid entries</a:t>
            </a:r>
          </a:p>
          <a:p>
            <a:endParaRPr lang="en-US" dirty="0"/>
          </a:p>
        </p:txBody>
      </p:sp>
    </p:spTree>
    <p:extLst>
      <p:ext uri="{BB962C8B-B14F-4D97-AF65-F5344CB8AC3E}">
        <p14:creationId xmlns:p14="http://schemas.microsoft.com/office/powerpoint/2010/main" val="1411749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164</TotalTime>
  <Words>683</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Home Credit Default Risk Analysis</vt:lpstr>
      <vt:lpstr>Problem Definition</vt:lpstr>
      <vt:lpstr>Dataset Description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Statistical Test (CHI-SQUARE):</vt:lpstr>
      <vt:lpstr>PowerPoint Presentation</vt:lpstr>
      <vt:lpstr>MODEL SELECTION</vt:lpstr>
      <vt:lpstr>ML Models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 Analysis</dc:title>
  <dc:creator>DELL</dc:creator>
  <cp:lastModifiedBy>DELL</cp:lastModifiedBy>
  <cp:revision>11</cp:revision>
  <dcterms:created xsi:type="dcterms:W3CDTF">2023-12-25T15:36:39Z</dcterms:created>
  <dcterms:modified xsi:type="dcterms:W3CDTF">2023-12-25T18:22:08Z</dcterms:modified>
</cp:coreProperties>
</file>