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61" r:id="rId4"/>
    <p:sldId id="262" r:id="rId5"/>
    <p:sldId id="327" r:id="rId6"/>
    <p:sldId id="264" r:id="rId7"/>
    <p:sldId id="265" r:id="rId8"/>
    <p:sldId id="273" r:id="rId9"/>
    <p:sldId id="289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328" r:id="rId18"/>
    <p:sldId id="326" r:id="rId19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6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3928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9CC6B-97D5-8540-BF8B-82FF3F235ED0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C3D87-34CA-B642-BDE7-EA66E4C94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713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2" name="Shape 21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" name="Flowchart: Process 7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18" name="Group 11"/>
          <p:cNvGrpSpPr/>
          <p:nvPr/>
        </p:nvGrpSpPr>
        <p:grpSpPr>
          <a:xfrm>
            <a:off x="2831735" y="3945633"/>
            <a:ext cx="3917511" cy="486920"/>
            <a:chOff x="0" y="0"/>
            <a:chExt cx="3917510" cy="486919"/>
          </a:xfrm>
        </p:grpSpPr>
        <p:pic>
          <p:nvPicPr>
            <p:cNvPr id="16" name="Content Placeholder 8" descr="Content Placeholder 8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9450"/>
            <a:stretch>
              <a:fillRect/>
            </a:stretch>
          </p:blipFill>
          <p:spPr>
            <a:xfrm>
              <a:off x="402618" y="0"/>
              <a:ext cx="3514893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" name="Content Placeholder 8" descr="Content Placeholder 8"/>
            <p:cNvPicPr>
              <a:picLocks noChangeAspect="1"/>
            </p:cNvPicPr>
            <p:nvPr/>
          </p:nvPicPr>
          <p:blipFill>
            <a:blip r:embed="rId2">
              <a:extLst/>
            </a:blip>
            <a:srcRect r="92757"/>
            <a:stretch>
              <a:fillRect/>
            </a:stretch>
          </p:blipFill>
          <p:spPr>
            <a:xfrm>
              <a:off x="0" y="0"/>
              <a:ext cx="420451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96991" y="2504043"/>
            <a:ext cx="2700337" cy="38100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SzTx/>
              <a:buFontTx/>
              <a:buNone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2" indent="-214313">
              <a:spcBef>
                <a:spcPts val="400"/>
              </a:spcBef>
              <a:buFontTx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indent="-171450">
              <a:spcBef>
                <a:spcPts val="400"/>
              </a:spcBef>
              <a:buFontTx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indent="-171450">
              <a:spcBef>
                <a:spcPts val="400"/>
              </a:spcBef>
              <a:buFontTx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indent="-171450">
              <a:spcBef>
                <a:spcPts val="400"/>
              </a:spcBef>
              <a:buFontTx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396992" y="3998593"/>
            <a:ext cx="2270008" cy="38100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400"/>
              </a:spcBef>
              <a:buSzTx/>
              <a:buFontTx/>
              <a:buNone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" name="TextBox 21"/>
          <p:cNvSpPr txBox="1"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Flowchart: Process 9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D1103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21" name="TextBox 13"/>
          <p:cNvSpPr txBox="1"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| UCFB - All Rights Reserved</a:t>
            </a:r>
          </a:p>
        </p:txBody>
      </p:sp>
      <p:sp>
        <p:nvSpPr>
          <p:cNvPr id="122" name="Title Text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sz="2400" i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23" name="Straight Connector 8"/>
          <p:cNvSpPr/>
          <p:nvPr/>
        </p:nvSpPr>
        <p:spPr>
          <a:xfrm>
            <a:off x="0" y="653853"/>
            <a:ext cx="9144000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24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TextBox 18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1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itle Text"/>
          <p:cNvSpPr txBox="1">
            <a:spLocks noGrp="1"/>
          </p:cNvSpPr>
          <p:nvPr>
            <p:ph type="title"/>
          </p:nvPr>
        </p:nvSpPr>
        <p:spPr>
          <a:xfrm>
            <a:off x="685800" y="2130426"/>
            <a:ext cx="7772400" cy="1470026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sz="4400" b="0" i="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3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1pPr>
            <a:lvl2pPr marL="0" indent="34290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2pPr>
            <a:lvl3pPr marL="0" indent="68580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3pPr>
            <a:lvl4pPr marL="0" indent="102870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4pPr>
            <a:lvl5pPr marL="0" indent="137160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5136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Flowchart: Process 7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43" name="Title 1"/>
          <p:cNvSpPr txBox="1"/>
          <p:nvPr/>
        </p:nvSpPr>
        <p:spPr>
          <a:xfrm>
            <a:off x="426891" y="3962400"/>
            <a:ext cx="3535509" cy="45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/>
          </a:bodyPr>
          <a:lstStyle>
            <a:lvl1pPr>
              <a:defRPr sz="19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The Coding Bootcamp |</a:t>
            </a:r>
          </a:p>
        </p:txBody>
      </p:sp>
      <p:sp>
        <p:nvSpPr>
          <p:cNvPr id="144" name="TextBox 17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14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/>
            </a:lvl1pPr>
          </a:lstStyle>
          <a:p>
            <a:r>
              <a:t>Title Text</a:t>
            </a:r>
          </a:p>
        </p:txBody>
      </p:sp>
      <p:sp>
        <p:nvSpPr>
          <p:cNvPr id="14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370402" y="4037683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defTabSz="914400">
              <a:lnSpc>
                <a:spcPct val="90000"/>
              </a:lnSpc>
              <a:spcBef>
                <a:spcPts val="1000"/>
              </a:spcBef>
              <a:buFontTx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7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Blank"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Flowchart: Process 16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6" name="TextBox 6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1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r>
              <a:t>Title Text</a:t>
            </a:r>
          </a:p>
        </p:txBody>
      </p:sp>
      <p:sp>
        <p:nvSpPr>
          <p:cNvPr id="1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Flowchart: Process 9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66" name="Title Text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sz="2400" i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67" name="Straight Connector 8"/>
          <p:cNvSpPr/>
          <p:nvPr/>
        </p:nvSpPr>
        <p:spPr>
          <a:xfrm>
            <a:off x="0" y="653853"/>
            <a:ext cx="9144000" cy="1"/>
          </a:xfrm>
          <a:prstGeom prst="line">
            <a:avLst/>
          </a:prstGeom>
          <a:ln w="41275">
            <a:solidFill>
              <a:srgbClr val="40404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8" name="TextBox 18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Flowchart: Process 7"/>
          <p:cNvSpPr/>
          <p:nvPr/>
        </p:nvSpPr>
        <p:spPr>
          <a:xfrm flipV="1">
            <a:off x="426891" y="3691892"/>
            <a:ext cx="6888310" cy="4572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77" name="Title 1"/>
          <p:cNvSpPr txBox="1"/>
          <p:nvPr/>
        </p:nvSpPr>
        <p:spPr>
          <a:xfrm>
            <a:off x="426892" y="3963846"/>
            <a:ext cx="4678508" cy="453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/>
          </a:bodyPr>
          <a:lstStyle>
            <a:lvl1pPr>
              <a:defRPr sz="19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The Coding Bootcamp at UT Austin | </a:t>
            </a:r>
          </a:p>
        </p:txBody>
      </p:sp>
      <p:sp>
        <p:nvSpPr>
          <p:cNvPr id="178" name="TextBox 17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17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/>
            </a:lvl1pPr>
          </a:lstStyle>
          <a:p>
            <a:r>
              <a:t>Title Text</a:t>
            </a:r>
          </a:p>
        </p:txBody>
      </p:sp>
      <p:sp>
        <p:nvSpPr>
          <p:cNvPr id="18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953000" y="4036236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62939" indent="-205739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sz="1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20139" indent="-205739" defTabSz="914400">
              <a:lnSpc>
                <a:spcPct val="90000"/>
              </a:lnSpc>
              <a:spcBef>
                <a:spcPts val="1000"/>
              </a:spcBef>
              <a:buFontTx/>
              <a:defRPr sz="1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77339" indent="-205739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sz="1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34539" indent="-205739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sz="1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1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182" name="Content Placeholder 8" descr="Content Placeholder 8"/>
          <p:cNvPicPr>
            <a:picLocks noChangeAspect="1"/>
          </p:cNvPicPr>
          <p:nvPr/>
        </p:nvPicPr>
        <p:blipFill>
          <a:blip r:embed="rId2">
            <a:extLst/>
          </a:blip>
          <a:srcRect t="10220"/>
          <a:stretch>
            <a:fillRect/>
          </a:stretch>
        </p:blipFill>
        <p:spPr>
          <a:xfrm>
            <a:off x="0" y="-1"/>
            <a:ext cx="9144000" cy="560978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Flowchart: Process 16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1" name="TextBox 6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19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r>
              <a:t>Title Text</a:t>
            </a:r>
          </a:p>
        </p:txBody>
      </p:sp>
      <p:sp>
        <p:nvSpPr>
          <p:cNvPr id="19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Flowchart: Process 9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BF57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01" name="Title Text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sz="2400" i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02" name="Straight Connector 8"/>
          <p:cNvSpPr/>
          <p:nvPr/>
        </p:nvSpPr>
        <p:spPr>
          <a:xfrm>
            <a:off x="0" y="653853"/>
            <a:ext cx="9144000" cy="1"/>
          </a:xfrm>
          <a:prstGeom prst="line">
            <a:avLst/>
          </a:prstGeom>
          <a:ln w="41275">
            <a:solidFill>
              <a:srgbClr val="BF57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3" name="TextBox 18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| Coding Boot Camp - All Rights Reserved</a:t>
            </a:r>
          </a:p>
        </p:txBody>
      </p:sp>
      <p:pic>
        <p:nvPicPr>
          <p:cNvPr id="204" name="Content Placeholder 8" descr="Content Placeholder 8"/>
          <p:cNvPicPr>
            <a:picLocks noChangeAspect="1"/>
          </p:cNvPicPr>
          <p:nvPr/>
        </p:nvPicPr>
        <p:blipFill>
          <a:blip r:embed="rId2">
            <a:extLst/>
          </a:blip>
          <a:srcRect l="73429" t="14128"/>
          <a:stretch>
            <a:fillRect/>
          </a:stretch>
        </p:blipFill>
        <p:spPr>
          <a:xfrm>
            <a:off x="-5871" y="6400800"/>
            <a:ext cx="2179730" cy="481355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traight Connector 11"/>
          <p:cNvSpPr/>
          <p:nvPr/>
        </p:nvSpPr>
        <p:spPr>
          <a:xfrm>
            <a:off x="0" y="653853"/>
            <a:ext cx="9144000" cy="1"/>
          </a:xfrm>
          <a:prstGeom prst="line">
            <a:avLst/>
          </a:prstGeom>
          <a:ln w="41275">
            <a:solidFill>
              <a:srgbClr val="262626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" name="Flowchart: Process 12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0" name="TextBox 13"/>
          <p:cNvSpPr txBox="1"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| Coding Boot Camp - All Rights Reserved</a:t>
            </a:r>
          </a:p>
        </p:txBody>
      </p:sp>
      <p:grpSp>
        <p:nvGrpSpPr>
          <p:cNvPr id="43" name="Group 14"/>
          <p:cNvGrpSpPr/>
          <p:nvPr/>
        </p:nvGrpSpPr>
        <p:grpSpPr>
          <a:xfrm>
            <a:off x="5232359" y="6411722"/>
            <a:ext cx="3917511" cy="486920"/>
            <a:chOff x="0" y="0"/>
            <a:chExt cx="3917510" cy="486919"/>
          </a:xfrm>
        </p:grpSpPr>
        <p:pic>
          <p:nvPicPr>
            <p:cNvPr id="41" name="Content Placeholder 8" descr="Content Placeholder 8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9450"/>
            <a:stretch>
              <a:fillRect/>
            </a:stretch>
          </p:blipFill>
          <p:spPr>
            <a:xfrm>
              <a:off x="402618" y="0"/>
              <a:ext cx="3514893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" name="Content Placeholder 8" descr="Content Placeholder 8"/>
            <p:cNvPicPr>
              <a:picLocks noChangeAspect="1"/>
            </p:cNvPicPr>
            <p:nvPr/>
          </p:nvPicPr>
          <p:blipFill>
            <a:blip r:embed="rId2">
              <a:extLst/>
            </a:blip>
            <a:srcRect r="92757"/>
            <a:stretch>
              <a:fillRect/>
            </a:stretch>
          </p:blipFill>
          <p:spPr>
            <a:xfrm>
              <a:off x="0" y="0"/>
              <a:ext cx="420451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4" name="Title Text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>
              <a:defRPr sz="2400" i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" name="Flowchart: Process 7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4" name="Title 1"/>
          <p:cNvSpPr txBox="1"/>
          <p:nvPr/>
        </p:nvSpPr>
        <p:spPr>
          <a:xfrm>
            <a:off x="426891" y="3962400"/>
            <a:ext cx="3535509" cy="45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/>
          </a:bodyPr>
          <a:lstStyle>
            <a:lvl1pPr>
              <a:defRPr sz="19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The Data Bootcamp</a:t>
            </a:r>
            <a:endParaRPr dirty="0"/>
          </a:p>
        </p:txBody>
      </p:sp>
      <p:sp>
        <p:nvSpPr>
          <p:cNvPr id="55" name="TextBox 17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/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370402" y="4034788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defTabSz="914400">
              <a:lnSpc>
                <a:spcPct val="90000"/>
              </a:lnSpc>
              <a:spcBef>
                <a:spcPts val="1000"/>
              </a:spcBef>
              <a:buFontTx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Blank"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7" name="Flowchart: Process 16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8" name="TextBox 6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6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r>
              <a:t>Title Text</a:t>
            </a:r>
          </a:p>
        </p:txBody>
      </p:sp>
      <p:sp>
        <p:nvSpPr>
          <p:cNvPr id="7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lowchart: Process 5"/>
          <p:cNvSpPr/>
          <p:nvPr/>
        </p:nvSpPr>
        <p:spPr>
          <a:xfrm>
            <a:off x="-1" y="6418964"/>
            <a:ext cx="9155743" cy="45774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8" name="Title Text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sz="2400" i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79" name="TextBox 18"/>
          <p:cNvSpPr txBox="1"/>
          <p:nvPr/>
        </p:nvSpPr>
        <p:spPr>
          <a:xfrm>
            <a:off x="6247493" y="6540235"/>
            <a:ext cx="2787651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© </a:t>
            </a:r>
            <a:r>
              <a:rPr dirty="0" smtClean="0"/>
              <a:t>201</a:t>
            </a:r>
            <a:r>
              <a:rPr lang="en-US" dirty="0" smtClean="0"/>
              <a:t>7</a:t>
            </a:r>
            <a:r>
              <a:rPr dirty="0" smtClean="0"/>
              <a:t> </a:t>
            </a:r>
            <a:r>
              <a:rPr dirty="0"/>
              <a:t>| </a:t>
            </a:r>
            <a:r>
              <a:rPr lang="en-US" dirty="0" smtClean="0"/>
              <a:t>Data </a:t>
            </a:r>
            <a:r>
              <a:rPr dirty="0" smtClean="0"/>
              <a:t>Boot </a:t>
            </a:r>
            <a:r>
              <a:rPr dirty="0"/>
              <a:t>Camp - All Rights Reserved</a:t>
            </a:r>
          </a:p>
        </p:txBody>
      </p:sp>
      <p:sp>
        <p:nvSpPr>
          <p:cNvPr id="80" name="Straight Connector 6"/>
          <p:cNvSpPr/>
          <p:nvPr/>
        </p:nvSpPr>
        <p:spPr>
          <a:xfrm>
            <a:off x="0" y="653853"/>
            <a:ext cx="9144000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15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64081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Flowchart: Process 7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97" name="Title 1"/>
          <p:cNvSpPr txBox="1"/>
          <p:nvPr/>
        </p:nvSpPr>
        <p:spPr>
          <a:xfrm>
            <a:off x="426891" y="3962400"/>
            <a:ext cx="3535509" cy="45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/>
          </a:bodyPr>
          <a:lstStyle>
            <a:lvl1pPr>
              <a:defRPr sz="19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Rutgers Coding Bootcamp |</a:t>
            </a:r>
          </a:p>
        </p:txBody>
      </p:sp>
      <p:sp>
        <p:nvSpPr>
          <p:cNvPr id="98" name="TextBox 17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9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/>
            </a:lvl1pPr>
          </a:lstStyle>
          <a:p>
            <a:r>
              <a:t>Title Text</a:t>
            </a:r>
          </a:p>
        </p:txBody>
      </p:sp>
      <p:sp>
        <p:nvSpPr>
          <p:cNvPr id="10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962400" y="4037683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defTabSz="914400">
              <a:lnSpc>
                <a:spcPct val="90000"/>
              </a:lnSpc>
              <a:spcBef>
                <a:spcPts val="1000"/>
              </a:spcBef>
              <a:buFontTx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1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64081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Flowchart: Process 16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1" name="TextBox 6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11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r>
              <a:t>Title Text</a:t>
            </a:r>
          </a:p>
        </p:txBody>
      </p:sp>
      <p:sp>
        <p:nvSpPr>
          <p:cNvPr id="1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TextBox 15"/>
          <p:cNvSpPr txBox="1"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4" name="Flowchart: Process 16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Title Text"/>
          <p:cNvSpPr txBox="1">
            <a:spLocks noGrp="1"/>
          </p:cNvSpPr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6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9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1" i="1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1" i="1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1" i="1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1" i="1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1" i="1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1" i="1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1" i="1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1" i="1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1" i="1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57175" marR="0" indent="-257175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587829" marR="0" indent="-244929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914400" marR="0" indent="-22860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303019" marR="0" indent="-274319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16459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»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19888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23317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26746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30175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itle 1"/>
          <p:cNvSpPr txBox="1">
            <a:spLocks noGrp="1"/>
          </p:cNvSpPr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>
            <a:lvl1pPr>
              <a:defRPr i="1"/>
            </a:lvl1pPr>
          </a:lstStyle>
          <a:p>
            <a:r>
              <a:rPr dirty="0"/>
              <a:t>Git’n Pro with </a:t>
            </a:r>
            <a:r>
              <a:rPr lang="en-US" dirty="0" smtClean="0"/>
              <a:t>Python</a:t>
            </a:r>
            <a:endParaRPr dirty="0"/>
          </a:p>
        </p:txBody>
      </p:sp>
      <p:sp>
        <p:nvSpPr>
          <p:cNvPr id="216" name="Text Placeholder 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 smtClean="0"/>
              <a:t>Day</a:t>
            </a:r>
            <a:r>
              <a:rPr lang="en-US" dirty="0"/>
              <a:t> </a:t>
            </a:r>
            <a:r>
              <a:rPr lang="en-US" dirty="0" smtClean="0"/>
              <a:t>1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Title 1"/>
          <p:cNvSpPr txBox="1">
            <a:spLocks noGrp="1"/>
          </p:cNvSpPr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/>
          <a:p>
            <a:r>
              <a:t>Get Started with Git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rPr dirty="0"/>
              <a:t>Instructor Git Demo!</a:t>
            </a:r>
          </a:p>
        </p:txBody>
      </p:sp>
      <p:pic>
        <p:nvPicPr>
          <p:cNvPr id="511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4959" y="823409"/>
            <a:ext cx="8559801" cy="5397053"/>
          </a:xfrm>
          <a:prstGeom prst="rect">
            <a:avLst/>
          </a:prstGeom>
          <a:ln>
            <a:solidFill>
              <a:srgbClr val="DAE3F3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Basic Git Commands</a:t>
            </a:r>
          </a:p>
        </p:txBody>
      </p:sp>
      <p:sp>
        <p:nvSpPr>
          <p:cNvPr id="514" name="Content Placeholder 2"/>
          <p:cNvSpPr txBox="1"/>
          <p:nvPr/>
        </p:nvSpPr>
        <p:spPr>
          <a:xfrm>
            <a:off x="443344" y="914400"/>
            <a:ext cx="8229601" cy="6417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228600" defTabSz="685800">
              <a:defRPr sz="2000" b="1" u="sng">
                <a:latin typeface="Arial"/>
                <a:ea typeface="Arial"/>
                <a:cs typeface="Arial"/>
                <a:sym typeface="Arial"/>
              </a:defRPr>
            </a:pPr>
            <a:r>
              <a:t>At its most basic, these are the five git commands to get started:</a:t>
            </a:r>
            <a:endParaRPr sz="2400"/>
          </a:p>
          <a:p>
            <a:pPr indent="228600" defTabSz="685800">
              <a:defRPr sz="2800" b="1" u="sng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742950" indent="-514350" defTabSz="685800">
              <a:buSzPct val="100000"/>
              <a:buAutoNum type="arabicPeriod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git clone</a:t>
            </a:r>
          </a:p>
          <a:p>
            <a:pPr marL="742950" indent="-514350" defTabSz="685800">
              <a:buSzPct val="100000"/>
              <a:buAutoNum type="arabicPeriod"/>
              <a:defRPr sz="2400"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742950" indent="-514350" defTabSz="685800">
              <a:buSzPct val="100000"/>
              <a:buAutoNum type="arabicPeriod" startAt="2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git add</a:t>
            </a:r>
          </a:p>
          <a:p>
            <a:pPr marL="742950" indent="-514350" defTabSz="685800">
              <a:buSzPct val="100000"/>
              <a:buAutoNum type="arabicPeriod" startAt="2"/>
              <a:defRPr sz="2400"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742950" indent="-514350" defTabSz="685800">
              <a:buSzPct val="100000"/>
              <a:buAutoNum type="arabicPeriod" startAt="3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git commit</a:t>
            </a:r>
          </a:p>
          <a:p>
            <a:pPr marL="742950" indent="-514350" defTabSz="685800">
              <a:buSzPct val="100000"/>
              <a:buAutoNum type="arabicPeriod" startAt="3"/>
              <a:defRPr sz="2400"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742950" indent="-514350" defTabSz="685800">
              <a:buSzPct val="100000"/>
              <a:buAutoNum type="arabicPeriod" startAt="4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git push </a:t>
            </a:r>
          </a:p>
          <a:p>
            <a:pPr marL="742950" indent="-514350" defTabSz="685800">
              <a:buSzPct val="100000"/>
              <a:buAutoNum type="arabicPeriod" startAt="4"/>
              <a:defRPr sz="2400"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742950" indent="-514350" defTabSz="685800">
              <a:buSzPct val="100000"/>
              <a:buAutoNum type="arabicPeriod" startAt="5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git pull</a:t>
            </a:r>
          </a:p>
          <a:p>
            <a:pPr marL="742950" indent="-514350" defTabSz="685800">
              <a:buSzPct val="100000"/>
              <a:buAutoNum type="arabicPeriod" startAt="5"/>
              <a:defRPr sz="2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742950" indent="-514350" defTabSz="685800">
              <a:buSzPct val="100000"/>
              <a:buAutoNum type="arabicPeriod" startAt="7"/>
              <a:defRPr sz="28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indent="228600" defTabSz="685800">
              <a:defRPr sz="2800" b="1" u="sng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indent="228600" defTabSz="685800">
              <a:defRPr sz="28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indent="228600" defTabSz="685800">
              <a:defRPr sz="2800" b="1" u="sng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Basic Git Commands</a:t>
            </a:r>
          </a:p>
        </p:txBody>
      </p:sp>
      <p:sp>
        <p:nvSpPr>
          <p:cNvPr id="517" name="Content Placeholder 2"/>
          <p:cNvSpPr txBox="1"/>
          <p:nvPr/>
        </p:nvSpPr>
        <p:spPr>
          <a:xfrm>
            <a:off x="443344" y="914400"/>
            <a:ext cx="8229601" cy="6113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228600" defTabSz="685800">
              <a:defRPr sz="2000" b="1" u="sng">
                <a:latin typeface="Arial"/>
                <a:ea typeface="Arial"/>
                <a:cs typeface="Arial"/>
                <a:sym typeface="Arial"/>
              </a:defRPr>
            </a:pPr>
            <a:r>
              <a:t>At its most basic, these are the five git commands to get started:</a:t>
            </a:r>
            <a:endParaRPr sz="2400"/>
          </a:p>
          <a:p>
            <a:pPr indent="228600" defTabSz="685800">
              <a:defRPr sz="2800" b="1" u="sng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742950" indent="-514350" defTabSz="685800">
              <a:buSzPct val="100000"/>
              <a:buAutoNum type="arabicPeriod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git clone </a:t>
            </a:r>
            <a:r>
              <a:rPr b="0"/>
              <a:t>– copies an entire repo (to begin).</a:t>
            </a:r>
          </a:p>
          <a:p>
            <a:pPr marL="742950" indent="-514350" defTabSz="685800">
              <a:buSzPct val="100000"/>
              <a:buAutoNum type="arabicPeriod"/>
              <a:defRPr sz="2400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marL="742950" indent="-514350" defTabSz="685800">
              <a:buSzPct val="100000"/>
              <a:buAutoNum type="arabicPeriod" startAt="2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git add </a:t>
            </a:r>
            <a:r>
              <a:rPr b="0"/>
              <a:t>– adds a file for inclusion in Git.</a:t>
            </a:r>
          </a:p>
          <a:p>
            <a:pPr marL="742950" indent="-514350" defTabSz="685800">
              <a:buSzPct val="100000"/>
              <a:buAutoNum type="arabicPeriod" startAt="2"/>
              <a:defRPr sz="2400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marL="742950" indent="-514350" defTabSz="685800">
              <a:buSzPct val="100000"/>
              <a:buAutoNum type="arabicPeriod" startAt="3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git commit </a:t>
            </a:r>
            <a:r>
              <a:rPr b="0"/>
              <a:t>– notes a change to the local repo.</a:t>
            </a:r>
          </a:p>
          <a:p>
            <a:pPr marL="742950" indent="-514350" defTabSz="685800">
              <a:buSzPct val="100000"/>
              <a:buAutoNum type="arabicPeriod" startAt="3"/>
              <a:defRPr sz="2400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marL="742950" indent="-514350" defTabSz="685800">
              <a:buSzPct val="100000"/>
              <a:buAutoNum type="arabicPeriod" startAt="4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git push </a:t>
            </a:r>
            <a:r>
              <a:rPr b="0"/>
              <a:t>– sends changes to hosting service.</a:t>
            </a:r>
          </a:p>
          <a:p>
            <a:pPr marL="742950" indent="-514350" defTabSz="685800">
              <a:buSzPct val="100000"/>
              <a:buAutoNum type="arabicPeriod" startAt="4"/>
              <a:defRPr sz="2400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marL="742950" indent="-514350" defTabSz="685800">
              <a:buSzPct val="100000"/>
              <a:buAutoNum type="arabicPeriod" startAt="5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git pull </a:t>
            </a:r>
            <a:r>
              <a:rPr b="0"/>
              <a:t>– downloads freshest version of repo.</a:t>
            </a:r>
          </a:p>
          <a:p>
            <a:pPr marL="742950" indent="-514350" defTabSz="685800">
              <a:buSzPct val="100000"/>
              <a:buAutoNum type="arabicPeriod" startAt="5"/>
              <a:defRPr sz="2400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marL="742950" indent="-514350" defTabSz="685800">
              <a:buSzPct val="100000"/>
              <a:buAutoNum type="arabicPeriod" startAt="7"/>
              <a:defRPr sz="2400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indent="228600" defTabSz="685800">
              <a:defRPr sz="2400" b="1" u="sng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indent="228600" defTabSz="685800">
              <a:defRPr sz="2400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indent="228600" defTabSz="685800">
              <a:defRPr sz="2400" b="1" u="sng">
                <a:latin typeface="Arial"/>
                <a:ea typeface="Arial"/>
                <a:cs typeface="Arial"/>
                <a:sym typeface="Arial"/>
              </a:defRPr>
            </a:pPr>
            <a:endParaRPr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&gt; YOUR TURN!</a:t>
            </a:r>
          </a:p>
        </p:txBody>
      </p:sp>
      <p:sp>
        <p:nvSpPr>
          <p:cNvPr id="520" name="Rectangle 4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21" name="TextBox 5"/>
          <p:cNvSpPr txBox="1"/>
          <p:nvPr/>
        </p:nvSpPr>
        <p:spPr>
          <a:xfrm>
            <a:off x="304800" y="914400"/>
            <a:ext cx="8686800" cy="5324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Assignment: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Using GitHub and the Command Line: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Create a new </a:t>
            </a:r>
            <a:r>
              <a:rPr b="1" dirty="0"/>
              <a:t>public GitHub repository </a:t>
            </a:r>
            <a:r>
              <a:rPr dirty="0"/>
              <a:t>and name it whatever you like. Be sure to check the box for “initialize this repository with a README.” 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Next, </a:t>
            </a:r>
            <a:r>
              <a:rPr b="1" dirty="0"/>
              <a:t>clone</a:t>
            </a:r>
            <a:r>
              <a:rPr dirty="0"/>
              <a:t> the repo to your local directory. 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Then create an </a:t>
            </a:r>
            <a:r>
              <a:rPr lang="en-US" dirty="0" smtClean="0"/>
              <a:t>Python script </a:t>
            </a:r>
            <a:r>
              <a:rPr dirty="0" smtClean="0"/>
              <a:t>file </a:t>
            </a:r>
            <a:r>
              <a:rPr dirty="0"/>
              <a:t>inside the local directory.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285750" indent="-28575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Add</a:t>
            </a:r>
            <a:r>
              <a:rPr b="0" dirty="0"/>
              <a:t>, </a:t>
            </a:r>
            <a:r>
              <a:rPr dirty="0"/>
              <a:t>Commit</a:t>
            </a:r>
            <a:r>
              <a:rPr b="0" dirty="0"/>
              <a:t>, and </a:t>
            </a:r>
            <a:r>
              <a:rPr dirty="0"/>
              <a:t>Push</a:t>
            </a:r>
            <a:r>
              <a:rPr b="0" dirty="0"/>
              <a:t> the code to GitHub.</a:t>
            </a:r>
          </a:p>
          <a:p>
            <a:pPr>
              <a:defRPr sz="1600">
                <a:latin typeface="Arial"/>
                <a:ea typeface="Arial"/>
                <a:cs typeface="Arial"/>
                <a:sym typeface="Arial"/>
              </a:defRPr>
            </a:pPr>
            <a:endParaRPr b="0" dirty="0"/>
          </a:p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Bonus:</a:t>
            </a:r>
            <a:endParaRPr u="sng" dirty="0"/>
          </a:p>
          <a:p>
            <a:pPr marL="342900" indent="-34290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Find a partner in class, and </a:t>
            </a:r>
            <a:r>
              <a:rPr b="1" u="sng" dirty="0"/>
              <a:t>fork</a:t>
            </a:r>
            <a:r>
              <a:rPr dirty="0"/>
              <a:t> </a:t>
            </a:r>
            <a:r>
              <a:rPr i="1" dirty="0"/>
              <a:t>their </a:t>
            </a:r>
            <a:r>
              <a:rPr dirty="0"/>
              <a:t>repository to your own GitHub account. Clone this forked repository to your local directory.</a:t>
            </a:r>
          </a:p>
          <a:p>
            <a:pPr marL="342900" indent="-34290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342900" indent="-34290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Add, Commit, and Push the code back to your forked copy. </a:t>
            </a:r>
          </a:p>
          <a:p>
            <a:pPr marL="342900" indent="-34290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342900" indent="-34290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Finally, submit a </a:t>
            </a:r>
            <a:r>
              <a:rPr b="1" dirty="0"/>
              <a:t>pull request</a:t>
            </a:r>
            <a:r>
              <a:rPr dirty="0"/>
              <a:t> to send your changes to your partner’s repo.</a:t>
            </a:r>
          </a:p>
        </p:txBody>
      </p:sp>
      <p:sp>
        <p:nvSpPr>
          <p:cNvPr id="522" name="TextBox 6"/>
          <p:cNvSpPr txBox="1"/>
          <p:nvPr/>
        </p:nvSpPr>
        <p:spPr>
          <a:xfrm>
            <a:off x="2514600" y="124824"/>
            <a:ext cx="6477000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Activity</a:t>
            </a:r>
            <a:r>
              <a:rPr b="0" i="1" dirty="0"/>
              <a:t>: </a:t>
            </a:r>
            <a:r>
              <a:rPr b="0" dirty="0"/>
              <a:t>Git Add, Commit, Push </a:t>
            </a:r>
            <a:r>
              <a:rPr dirty="0"/>
              <a:t>|  Suggested Time: </a:t>
            </a:r>
            <a:r>
              <a:rPr lang="en-US" b="0" dirty="0" smtClean="0"/>
              <a:t>15</a:t>
            </a:r>
            <a:r>
              <a:rPr b="0" dirty="0" smtClean="0"/>
              <a:t>min</a:t>
            </a:r>
            <a:endParaRPr b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Still a Bit Lost? Never Worry!</a:t>
            </a:r>
          </a:p>
        </p:txBody>
      </p:sp>
      <p:pic>
        <p:nvPicPr>
          <p:cNvPr id="52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8331" y="966787"/>
            <a:ext cx="4848226" cy="4924426"/>
          </a:xfrm>
          <a:prstGeom prst="rect">
            <a:avLst/>
          </a:prstGeom>
          <a:ln>
            <a:solidFill>
              <a:srgbClr val="5B9BD5"/>
            </a:solidFill>
          </a:ln>
        </p:spPr>
      </p:pic>
      <p:sp>
        <p:nvSpPr>
          <p:cNvPr id="526" name="TextBox 6"/>
          <p:cNvSpPr txBox="1"/>
          <p:nvPr/>
        </p:nvSpPr>
        <p:spPr>
          <a:xfrm>
            <a:off x="5257800" y="2514600"/>
            <a:ext cx="3733800" cy="1150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Follow this handy Guide!</a:t>
            </a:r>
          </a:p>
          <a:p>
            <a:pPr marL="285750" indent="-28575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Practice a few times on your own before our next class.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Title 1"/>
          <p:cNvSpPr txBox="1">
            <a:spLocks noGrp="1"/>
          </p:cNvSpPr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r>
              <a:t>If You’re Still Lost… Here’s a (Free) Course</a:t>
            </a:r>
          </a:p>
        </p:txBody>
      </p:sp>
      <p:pic>
        <p:nvPicPr>
          <p:cNvPr id="529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0600" y="889866"/>
            <a:ext cx="7239000" cy="4834455"/>
          </a:xfrm>
          <a:prstGeom prst="rect">
            <a:avLst/>
          </a:prstGeom>
          <a:ln>
            <a:solidFill>
              <a:srgbClr val="DAE3F3"/>
            </a:solidFill>
          </a:ln>
        </p:spPr>
      </p:pic>
      <p:sp>
        <p:nvSpPr>
          <p:cNvPr id="530" name="Rectangle 5"/>
          <p:cNvSpPr txBox="1"/>
          <p:nvPr/>
        </p:nvSpPr>
        <p:spPr>
          <a:xfrm>
            <a:off x="2261618" y="5882663"/>
            <a:ext cx="4487279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https://www.codeschool.com/courses/try-git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Title 1"/>
          <p:cNvSpPr txBox="1">
            <a:spLocks noGrp="1"/>
          </p:cNvSpPr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Coding Time!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7819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Title 1"/>
          <p:cNvSpPr txBox="1">
            <a:spLocks noGrp="1"/>
          </p:cNvSpPr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/>
          <a:p>
            <a:r>
              <a:t>Recap + Questions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It’s Okay! </a:t>
            </a:r>
          </a:p>
        </p:txBody>
      </p:sp>
      <p:pic>
        <p:nvPicPr>
          <p:cNvPr id="219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7215" y="781834"/>
            <a:ext cx="8689568" cy="5312248"/>
          </a:xfrm>
          <a:prstGeom prst="rect">
            <a:avLst/>
          </a:prstGeom>
          <a:ln>
            <a:solidFill>
              <a:srgbClr val="DAE3F3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itle 1"/>
          <p:cNvSpPr txBox="1">
            <a:spLocks noGrp="1"/>
          </p:cNvSpPr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/>
          <a:p>
            <a:r>
              <a:t>Today’s Class!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Today’s Objectives</a:t>
            </a:r>
          </a:p>
        </p:txBody>
      </p:sp>
      <p:sp>
        <p:nvSpPr>
          <p:cNvPr id="232" name="Shape 70"/>
          <p:cNvSpPr txBox="1"/>
          <p:nvPr/>
        </p:nvSpPr>
        <p:spPr>
          <a:xfrm>
            <a:off x="98425" y="1066800"/>
            <a:ext cx="8947150" cy="46320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sz="2400" dirty="0">
                <a:latin typeface="Arial"/>
                <a:ea typeface="Arial"/>
                <a:cs typeface="Arial"/>
              </a:rPr>
              <a:t>Understand </a:t>
            </a:r>
            <a:r>
              <a:rPr sz="2400" dirty="0">
                <a:latin typeface="Arial"/>
                <a:ea typeface="Arial"/>
                <a:cs typeface="Arial"/>
              </a:rPr>
              <a:t>the importance of Git Version Control and of how to use it.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endParaRPr sz="2400" dirty="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sz="2400" dirty="0">
                <a:latin typeface="Arial"/>
                <a:ea typeface="Arial"/>
                <a:cs typeface="Arial"/>
              </a:rPr>
              <a:t>Create </a:t>
            </a:r>
            <a:r>
              <a:rPr sz="2400" dirty="0">
                <a:latin typeface="Arial"/>
                <a:ea typeface="Arial"/>
                <a:cs typeface="Arial"/>
              </a:rPr>
              <a:t>GitHub Repositories, push code into them, and share with class.</a:t>
            </a:r>
            <a:endParaRPr lang="en-US" sz="2400" dirty="0">
              <a:latin typeface="Arial"/>
              <a:ea typeface="Arial"/>
              <a:cs typeface="Arial"/>
            </a:endParaRP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endParaRPr lang="en-US" sz="2400" dirty="0">
              <a:latin typeface="Arial"/>
              <a:ea typeface="Arial"/>
              <a:cs typeface="Arial"/>
            </a:endParaRP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sz="2400" dirty="0" smtClean="0"/>
              <a:t>Create Python scripts and run them in the terminal</a:t>
            </a: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endParaRPr lang="en-US" sz="2400" dirty="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sz="2400" dirty="0" smtClean="0"/>
              <a:t>Begin to learn the fundamentals of the Python programing language </a:t>
            </a:r>
            <a:r>
              <a:rPr lang="mr-IN" sz="2400" dirty="0" smtClean="0"/>
              <a:t>–</a:t>
            </a:r>
            <a:r>
              <a:rPr lang="en-US" sz="2400" dirty="0" smtClean="0"/>
              <a:t> variables, conditionals, lists, and loops</a:t>
            </a:r>
            <a:endParaRPr sz="2400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endParaRPr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rPr dirty="0"/>
              <a:t>&gt; </a:t>
            </a:r>
            <a:r>
              <a:rPr lang="en-US" dirty="0" smtClean="0"/>
              <a:t>Coding Time</a:t>
            </a:r>
            <a:r>
              <a:rPr dirty="0" smtClean="0"/>
              <a:t>!</a:t>
            </a:r>
            <a:endParaRPr dirty="0"/>
          </a:p>
        </p:txBody>
      </p:sp>
      <p:sp>
        <p:nvSpPr>
          <p:cNvPr id="520" name="Rectangle 4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21" name="TextBox 5"/>
          <p:cNvSpPr txBox="1"/>
          <p:nvPr/>
        </p:nvSpPr>
        <p:spPr>
          <a:xfrm>
            <a:off x="304800" y="914400"/>
            <a:ext cx="8686800" cy="4493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Assignment: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 smtClean="0"/>
              <a:t>Creating your first Python script!</a:t>
            </a:r>
            <a:r>
              <a:rPr dirty="0" smtClean="0"/>
              <a:t>:</a:t>
            </a:r>
            <a:endParaRPr dirty="0"/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Create a new </a:t>
            </a:r>
            <a:r>
              <a:rPr lang="en-US" b="1" dirty="0" smtClean="0"/>
              <a:t>conda environment </a:t>
            </a:r>
            <a:r>
              <a:rPr lang="en-US" dirty="0" smtClean="0"/>
              <a:t>if not already done using:</a:t>
            </a:r>
          </a:p>
          <a:p>
            <a:pPr marL="285750" lvl="3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 smtClean="0"/>
              <a:t>`</a:t>
            </a:r>
            <a:r>
              <a:rPr lang="en-US" dirty="0" err="1" smtClean="0"/>
              <a:t>conda</a:t>
            </a:r>
            <a:r>
              <a:rPr lang="en-US" dirty="0" smtClean="0"/>
              <a:t> create </a:t>
            </a:r>
            <a:r>
              <a:rPr lang="mr-IN" dirty="0" smtClean="0"/>
              <a:t>–</a:t>
            </a:r>
            <a:r>
              <a:rPr lang="en-US" dirty="0" smtClean="0"/>
              <a:t>n py36 python=3.6 anaconda`</a:t>
            </a:r>
            <a:endParaRPr dirty="0" smtClean="0"/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Next, </a:t>
            </a:r>
            <a:r>
              <a:rPr lang="en-US" b="1" dirty="0" smtClean="0"/>
              <a:t>activate </a:t>
            </a:r>
            <a:r>
              <a:rPr dirty="0" smtClean="0"/>
              <a:t>the </a:t>
            </a:r>
            <a:r>
              <a:rPr lang="en-US" dirty="0" smtClean="0"/>
              <a:t>the environment.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 smtClean="0"/>
              <a:t>`source activate py36`</a:t>
            </a:r>
            <a:endParaRPr dirty="0"/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Then </a:t>
            </a:r>
            <a:r>
              <a:rPr lang="en-US" dirty="0" smtClean="0"/>
              <a:t>navigate to your class folder and </a:t>
            </a:r>
            <a:r>
              <a:rPr dirty="0" smtClean="0"/>
              <a:t>create </a:t>
            </a:r>
            <a:r>
              <a:rPr dirty="0"/>
              <a:t>an </a:t>
            </a:r>
            <a:r>
              <a:rPr lang="en-US" dirty="0" smtClean="0"/>
              <a:t>Python script </a:t>
            </a:r>
            <a:r>
              <a:rPr dirty="0" smtClean="0"/>
              <a:t>file </a:t>
            </a:r>
            <a:r>
              <a:rPr dirty="0"/>
              <a:t>inside the local </a:t>
            </a:r>
            <a:r>
              <a:rPr dirty="0" smtClean="0"/>
              <a:t>directory</a:t>
            </a:r>
            <a:r>
              <a:rPr lang="en-US" dirty="0" smtClean="0"/>
              <a:t> called `hello.py`</a:t>
            </a:r>
            <a:endParaRPr dirty="0"/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285750" indent="-28575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rPr lang="en-US" dirty="0" smtClean="0"/>
              <a:t>Run </a:t>
            </a:r>
            <a:r>
              <a:rPr b="0" dirty="0" smtClean="0"/>
              <a:t>the </a:t>
            </a:r>
            <a:r>
              <a:rPr lang="en-US" b="0" dirty="0" smtClean="0"/>
              <a:t>script using `python </a:t>
            </a:r>
            <a:r>
              <a:rPr lang="en-US" b="0" dirty="0" err="1" smtClean="0"/>
              <a:t>hello.py</a:t>
            </a:r>
            <a:r>
              <a:rPr lang="en-US" b="0" dirty="0" smtClean="0"/>
              <a:t>`</a:t>
            </a:r>
            <a:endParaRPr b="0" dirty="0"/>
          </a:p>
          <a:p>
            <a:pPr>
              <a:defRPr sz="1600">
                <a:latin typeface="Arial"/>
                <a:ea typeface="Arial"/>
                <a:cs typeface="Arial"/>
                <a:sym typeface="Arial"/>
              </a:defRPr>
            </a:pPr>
            <a:endParaRPr b="0" dirty="0"/>
          </a:p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rPr lang="en-US" dirty="0" smtClean="0"/>
              <a:t>Notes</a:t>
            </a:r>
            <a:r>
              <a:rPr dirty="0" smtClean="0"/>
              <a:t>:</a:t>
            </a:r>
            <a:endParaRPr u="sng" dirty="0"/>
          </a:p>
          <a:p>
            <a:pPr marL="342900" indent="-34290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 smtClean="0"/>
              <a:t>Windows users should only use </a:t>
            </a:r>
            <a:r>
              <a:rPr lang="en-US" dirty="0" err="1" smtClean="0"/>
              <a:t>git</a:t>
            </a:r>
            <a:r>
              <a:rPr lang="en-US" dirty="0" smtClean="0"/>
              <a:t>-bash</a:t>
            </a:r>
            <a:endParaRPr dirty="0"/>
          </a:p>
        </p:txBody>
      </p:sp>
      <p:sp>
        <p:nvSpPr>
          <p:cNvPr id="522" name="TextBox 6"/>
          <p:cNvSpPr txBox="1"/>
          <p:nvPr/>
        </p:nvSpPr>
        <p:spPr>
          <a:xfrm>
            <a:off x="2514600" y="124824"/>
            <a:ext cx="6477000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Activity</a:t>
            </a:r>
            <a:r>
              <a:rPr b="0" i="1" dirty="0"/>
              <a:t>: </a:t>
            </a:r>
            <a:r>
              <a:rPr lang="en-US" b="0" dirty="0" smtClean="0"/>
              <a:t>Your First Python Script </a:t>
            </a:r>
            <a:r>
              <a:rPr dirty="0" smtClean="0"/>
              <a:t>|  </a:t>
            </a:r>
            <a:r>
              <a:rPr dirty="0"/>
              <a:t>Suggested Time: </a:t>
            </a:r>
            <a:r>
              <a:rPr lang="en-US" b="0" dirty="0" smtClean="0"/>
              <a:t>15</a:t>
            </a:r>
            <a:r>
              <a:rPr b="0" dirty="0" smtClean="0"/>
              <a:t>min</a:t>
            </a:r>
            <a:endParaRPr b="0" dirty="0"/>
          </a:p>
        </p:txBody>
      </p:sp>
      <p:sp>
        <p:nvSpPr>
          <p:cNvPr id="2" name="Rounded Rectangle 1"/>
          <p:cNvSpPr/>
          <p:nvPr/>
        </p:nvSpPr>
        <p:spPr>
          <a:xfrm>
            <a:off x="595563" y="2019484"/>
            <a:ext cx="4728410" cy="408620"/>
          </a:xfrm>
          <a:prstGeom prst="roundRect">
            <a:avLst/>
          </a:prstGeom>
          <a:solidFill>
            <a:srgbClr val="FFFF00">
              <a:alpha val="22000"/>
            </a:srgb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95563" y="2857684"/>
            <a:ext cx="2364205" cy="408620"/>
          </a:xfrm>
          <a:prstGeom prst="roundRect">
            <a:avLst/>
          </a:prstGeom>
          <a:solidFill>
            <a:srgbClr val="FFFF00">
              <a:alpha val="22000"/>
            </a:srgb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201924" y="3695884"/>
            <a:ext cx="1022539" cy="408620"/>
          </a:xfrm>
          <a:prstGeom prst="roundRect">
            <a:avLst/>
          </a:prstGeom>
          <a:solidFill>
            <a:srgbClr val="FFFF00">
              <a:alpha val="22000"/>
            </a:srgb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713193" y="4213206"/>
            <a:ext cx="1786618" cy="408620"/>
          </a:xfrm>
          <a:prstGeom prst="roundRect">
            <a:avLst/>
          </a:prstGeom>
          <a:solidFill>
            <a:srgbClr val="FFFF00">
              <a:alpha val="22000"/>
            </a:srgb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9797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itle 1"/>
          <p:cNvSpPr txBox="1">
            <a:spLocks noGrp="1"/>
          </p:cNvSpPr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/>
          <a:p>
            <a:r>
              <a:t>What / Why Git?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Collaborative Coding</a:t>
            </a:r>
          </a:p>
        </p:txBody>
      </p:sp>
      <p:pic>
        <p:nvPicPr>
          <p:cNvPr id="240" name="Picture 15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50282"/>
            <a:ext cx="9144000" cy="4478918"/>
          </a:xfrm>
          <a:prstGeom prst="rect">
            <a:avLst/>
          </a:prstGeom>
          <a:ln w="12700">
            <a:miter lim="400000"/>
          </a:ln>
        </p:spPr>
      </p:pic>
      <p:sp>
        <p:nvSpPr>
          <p:cNvPr id="241" name="TextBox 16"/>
          <p:cNvSpPr txBox="1"/>
          <p:nvPr/>
        </p:nvSpPr>
        <p:spPr>
          <a:xfrm>
            <a:off x="152398" y="4953000"/>
            <a:ext cx="8882745" cy="1239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Modern web development is </a:t>
            </a:r>
            <a:r>
              <a:rPr i="1" u="sng"/>
              <a:t>highly</a:t>
            </a:r>
            <a:r>
              <a:t> collaborative.</a:t>
            </a:r>
          </a:p>
          <a:p>
            <a:pPr marL="285750" indent="-285750">
              <a:buSzPct val="100000"/>
              <a:buFont typeface="Arial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Teams are often extremely large and separated across the country — or planet.</a:t>
            </a:r>
          </a:p>
          <a:p>
            <a:pPr marL="285750" indent="-285750">
              <a:buSzPct val="100000"/>
              <a:buFont typeface="Arial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Apps sometimes comprise hundreds or even thousands of files.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rPr dirty="0"/>
              <a:t>Version Control</a:t>
            </a:r>
          </a:p>
        </p:txBody>
      </p:sp>
      <p:sp>
        <p:nvSpPr>
          <p:cNvPr id="310" name="Content Placeholder 2"/>
          <p:cNvSpPr txBox="1"/>
          <p:nvPr/>
        </p:nvSpPr>
        <p:spPr>
          <a:xfrm>
            <a:off x="443344" y="914400"/>
            <a:ext cx="8229601" cy="5693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228600" defTabSz="685800">
              <a:defRPr sz="2800" b="1" u="sng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Git Version Control</a:t>
            </a:r>
            <a:r>
              <a:rPr dirty="0" smtClean="0"/>
              <a:t>:</a:t>
            </a:r>
            <a:endParaRPr lang="en-US" dirty="0" smtClean="0"/>
          </a:p>
          <a:p>
            <a:pPr indent="228600" defTabSz="685800">
              <a:defRPr sz="2800" b="1" u="sng">
                <a:latin typeface="Arial"/>
                <a:ea typeface="Arial"/>
                <a:cs typeface="Arial"/>
                <a:sym typeface="Arial"/>
              </a:defRPr>
            </a:pPr>
            <a:endParaRPr lang="en-US" dirty="0" smtClean="0"/>
          </a:p>
          <a:p>
            <a:pPr indent="228600" defTabSz="685800">
              <a:defRPr sz="2800" b="1" u="sng">
                <a:latin typeface="Arial"/>
                <a:ea typeface="Arial"/>
                <a:cs typeface="Arial"/>
                <a:sym typeface="Arial"/>
              </a:defRPr>
            </a:pPr>
            <a:r>
              <a:rPr dirty="0" smtClean="0"/>
              <a:t/>
            </a:r>
            <a:br>
              <a:rPr dirty="0" smtClean="0"/>
            </a:br>
            <a:endParaRPr lang="en-US" dirty="0" smtClean="0"/>
          </a:p>
          <a:p>
            <a:pPr indent="228600" defTabSz="685800">
              <a:defRPr sz="2800" b="1" u="sng">
                <a:latin typeface="Arial"/>
                <a:ea typeface="Arial"/>
                <a:cs typeface="Arial"/>
                <a:sym typeface="Arial"/>
              </a:defRPr>
            </a:pPr>
            <a:endParaRPr sz="2400" dirty="0"/>
          </a:p>
          <a:p>
            <a:pPr indent="228600" defTabSz="685800">
              <a:defRPr sz="2800" b="1" u="sng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The Benefits of Git:</a:t>
            </a:r>
            <a:endParaRPr sz="2400" dirty="0"/>
          </a:p>
          <a:p>
            <a:pPr indent="228600" defTabSz="685800">
              <a:defRPr sz="2800" b="1" u="sng">
                <a:latin typeface="Arial"/>
                <a:ea typeface="Arial"/>
                <a:cs typeface="Arial"/>
                <a:sym typeface="Arial"/>
              </a:defRPr>
            </a:pPr>
            <a:endParaRPr sz="2400" dirty="0"/>
          </a:p>
          <a:p>
            <a:pPr marL="742950" indent="-514350" defTabSz="685800">
              <a:buSzPct val="100000"/>
              <a:buAutoNum type="arabicPeriod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A process for resolving conflicts in code.</a:t>
            </a:r>
            <a:endParaRPr sz="2400" dirty="0"/>
          </a:p>
          <a:p>
            <a:pPr marL="742950" indent="-514350" defTabSz="685800">
              <a:buSzPct val="100000"/>
              <a:buAutoNum type="arabicPeriod"/>
              <a:defRPr sz="2800">
                <a:latin typeface="Arial"/>
                <a:ea typeface="Arial"/>
                <a:cs typeface="Arial"/>
                <a:sym typeface="Arial"/>
              </a:defRPr>
            </a:pPr>
            <a:endParaRPr sz="2400" dirty="0"/>
          </a:p>
          <a:p>
            <a:pPr marL="742950" indent="-514350" defTabSz="685800">
              <a:buSzPct val="100000"/>
              <a:buAutoNum type="arabicPeriod" startAt="2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Version History.</a:t>
            </a:r>
            <a:endParaRPr sz="2400" dirty="0"/>
          </a:p>
          <a:p>
            <a:pPr marL="742950" indent="-514350" defTabSz="685800">
              <a:buSzPct val="100000"/>
              <a:buAutoNum type="arabicPeriod" startAt="2"/>
              <a:defRPr sz="2800">
                <a:latin typeface="Arial"/>
                <a:ea typeface="Arial"/>
                <a:cs typeface="Arial"/>
                <a:sym typeface="Arial"/>
              </a:defRPr>
            </a:pPr>
            <a:endParaRPr sz="2400" dirty="0"/>
          </a:p>
          <a:p>
            <a:pPr indent="228600" defTabSz="685800">
              <a:defRPr sz="2800" b="1" u="sng">
                <a:latin typeface="Arial"/>
                <a:ea typeface="Arial"/>
                <a:cs typeface="Arial"/>
                <a:sym typeface="Arial"/>
              </a:defRPr>
            </a:pPr>
            <a:endParaRPr sz="2400" dirty="0"/>
          </a:p>
          <a:p>
            <a:pPr indent="228600" defTabSz="685800">
              <a:defRPr sz="2800">
                <a:latin typeface="Arial"/>
                <a:ea typeface="Arial"/>
                <a:cs typeface="Arial"/>
                <a:sym typeface="Arial"/>
              </a:defRPr>
            </a:pPr>
            <a:endParaRPr sz="2400" dirty="0"/>
          </a:p>
          <a:p>
            <a:pPr indent="228600" defTabSz="685800">
              <a:defRPr sz="2800" b="1" u="sng">
                <a:latin typeface="Arial"/>
                <a:ea typeface="Arial"/>
                <a:cs typeface="Arial"/>
                <a:sym typeface="Arial"/>
              </a:defRPr>
            </a:pPr>
            <a:endParaRPr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1590241"/>
            <a:ext cx="7218947" cy="13849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2800" dirty="0"/>
              <a:t>Provides a organized system for managing code for when multiple developers work on a project at the same time.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So… What’s this GitHub?</a:t>
            </a:r>
          </a:p>
        </p:txBody>
      </p:sp>
      <p:sp>
        <p:nvSpPr>
          <p:cNvPr id="473" name="Rectangle 2"/>
          <p:cNvSpPr/>
          <p:nvPr/>
        </p:nvSpPr>
        <p:spPr>
          <a:xfrm>
            <a:off x="-1" y="990600"/>
            <a:ext cx="9149872" cy="3183577"/>
          </a:xfrm>
          <a:prstGeom prst="rect">
            <a:avLst/>
          </a:prstGeom>
          <a:solidFill>
            <a:srgbClr val="2E75B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4" name="TextBox 3"/>
          <p:cNvSpPr txBox="1"/>
          <p:nvPr/>
        </p:nvSpPr>
        <p:spPr>
          <a:xfrm>
            <a:off x="304799" y="1219198"/>
            <a:ext cx="8610601" cy="2570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GitHub is a Web-Based hosting service to store code online.</a:t>
            </a:r>
          </a:p>
          <a:p>
            <a:pPr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85750" indent="-285750">
              <a:buSzPct val="100000"/>
              <a:buFont typeface="Arial"/>
              <a:buChar char="•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It allows developers to </a:t>
            </a:r>
            <a:r>
              <a:rPr b="1"/>
              <a:t>pull</a:t>
            </a:r>
            <a:r>
              <a:t> (download) code or </a:t>
            </a:r>
            <a:r>
              <a:rPr b="1"/>
              <a:t>push</a:t>
            </a:r>
            <a:r>
              <a:t> (upload) code to the same </a:t>
            </a:r>
            <a:r>
              <a:rPr b="1"/>
              <a:t>repository </a:t>
            </a:r>
            <a:r>
              <a:t>(directory). </a:t>
            </a:r>
          </a:p>
          <a:p>
            <a:pPr marL="285750" indent="-285750">
              <a:buSzPct val="100000"/>
              <a:buFont typeface="Arial"/>
              <a:buChar char="•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85750" indent="-285750">
              <a:buSzPct val="100000"/>
              <a:buFont typeface="Arial"/>
              <a:buChar char="•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It also allows developers to </a:t>
            </a:r>
            <a:r>
              <a:rPr b="1"/>
              <a:t>view histories </a:t>
            </a:r>
            <a:r>
              <a:t>of code changes and to </a:t>
            </a:r>
            <a:r>
              <a:rPr b="1"/>
              <a:t>track issues</a:t>
            </a:r>
            <a:r>
              <a:t>. </a:t>
            </a:r>
          </a:p>
        </p:txBody>
      </p:sp>
      <p:pic>
        <p:nvPicPr>
          <p:cNvPr id="475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rcRect t="15119" b="16088"/>
          <a:stretch>
            <a:fillRect/>
          </a:stretch>
        </p:blipFill>
        <p:spPr>
          <a:xfrm>
            <a:off x="2209800" y="4174175"/>
            <a:ext cx="5301771" cy="21336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CF - Theme">
  <a:themeElements>
    <a:clrScheme name="UCF -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UCF -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UCF -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UCF - Theme">
  <a:themeElements>
    <a:clrScheme name="UCF -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UCF -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UCF -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574</Words>
  <Application>Microsoft Macintosh PowerPoint</Application>
  <PresentationFormat>On-screen Show (4:3)</PresentationFormat>
  <Paragraphs>114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Calibri Light</vt:lpstr>
      <vt:lpstr>Arial</vt:lpstr>
      <vt:lpstr>UCF - Theme</vt:lpstr>
      <vt:lpstr>Git’n Pro with Python</vt:lpstr>
      <vt:lpstr>It’s Okay! </vt:lpstr>
      <vt:lpstr>Today’s Class!</vt:lpstr>
      <vt:lpstr>Today’s Objectives</vt:lpstr>
      <vt:lpstr>&gt; Coding Time!</vt:lpstr>
      <vt:lpstr>What / Why Git?</vt:lpstr>
      <vt:lpstr>Collaborative Coding</vt:lpstr>
      <vt:lpstr>Version Control</vt:lpstr>
      <vt:lpstr>So… What’s this GitHub?</vt:lpstr>
      <vt:lpstr>Get Started with Git</vt:lpstr>
      <vt:lpstr>Instructor Git Demo!</vt:lpstr>
      <vt:lpstr>Basic Git Commands</vt:lpstr>
      <vt:lpstr>Basic Git Commands</vt:lpstr>
      <vt:lpstr>&gt; YOUR TURN!</vt:lpstr>
      <vt:lpstr>Still a Bit Lost? Never Worry!</vt:lpstr>
      <vt:lpstr>If You’re Still Lost… Here’s a (Free) Course</vt:lpstr>
      <vt:lpstr>Coding Time!</vt:lpstr>
      <vt:lpstr>Recap + Questions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Git’n Pro with HTML/CSS</dc:title>
  <cp:lastModifiedBy>Jeremy Hill</cp:lastModifiedBy>
  <cp:revision>6</cp:revision>
  <dcterms:modified xsi:type="dcterms:W3CDTF">2017-10-15T19:13:54Z</dcterms:modified>
</cp:coreProperties>
</file>