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71" r:id="rId13"/>
    <p:sldId id="272" r:id="rId14"/>
    <p:sldId id="273" r:id="rId15"/>
    <p:sldId id="274" r:id="rId16"/>
    <p:sldId id="279" r:id="rId17"/>
    <p:sldId id="275" r:id="rId18"/>
    <p:sldId id="276" r:id="rId19"/>
    <p:sldId id="277" r:id="rId20"/>
    <p:sldId id="280" r:id="rId21"/>
    <p:sldId id="281" r:id="rId22"/>
    <p:sldId id="266" r:id="rId23"/>
    <p:sldId id="268"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5" autoAdjust="0"/>
    <p:restoredTop sz="94660"/>
  </p:normalViewPr>
  <p:slideViewPr>
    <p:cSldViewPr snapToGrid="0">
      <p:cViewPr varScale="1">
        <p:scale>
          <a:sx n="128" d="100"/>
          <a:sy n="128"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ltLang="zh-CN"/>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ltLang="zh-CN"/>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ltLang="zh-CN"/>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ltLang="zh-CN"/>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ltLang="zh-CN"/>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ltLang="zh-CN"/>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ltLang="zh-CN"/>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ltLang="zh-CN"/>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ltLang="zh-CN"/>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ltLang="zh-CN"/>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3/14/19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3/14/19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21C1-762D-4EB2-AC6C-17F826FE9E93}"/>
              </a:ext>
            </a:extLst>
          </p:cNvPr>
          <p:cNvSpPr>
            <a:spLocks noGrp="1"/>
          </p:cNvSpPr>
          <p:nvPr>
            <p:ph type="ctrTitle"/>
          </p:nvPr>
        </p:nvSpPr>
        <p:spPr/>
        <p:txBody>
          <a:bodyPr/>
          <a:lstStyle/>
          <a:p>
            <a:r>
              <a:rPr lang="en-US" altLang="zh-CN" dirty="0"/>
              <a:t>Movie Data Analysis from 2014 to 2018</a:t>
            </a:r>
            <a:endParaRPr lang="zh-CN" altLang="en-US" dirty="0"/>
          </a:p>
        </p:txBody>
      </p:sp>
      <p:sp>
        <p:nvSpPr>
          <p:cNvPr id="3" name="Subtitle 2">
            <a:extLst>
              <a:ext uri="{FF2B5EF4-FFF2-40B4-BE49-F238E27FC236}">
                <a16:creationId xmlns:a16="http://schemas.microsoft.com/office/drawing/2014/main" id="{A6C3FB9C-C408-4D2A-B9EB-BE56BD7B77C8}"/>
              </a:ext>
            </a:extLst>
          </p:cNvPr>
          <p:cNvSpPr>
            <a:spLocks noGrp="1"/>
          </p:cNvSpPr>
          <p:nvPr>
            <p:ph type="subTitle" idx="1"/>
          </p:nvPr>
        </p:nvSpPr>
        <p:spPr>
          <a:xfrm>
            <a:off x="9282881" y="4995644"/>
            <a:ext cx="2637874" cy="1795245"/>
          </a:xfrm>
        </p:spPr>
        <p:txBody>
          <a:bodyPr>
            <a:normAutofit fontScale="92500"/>
          </a:bodyPr>
          <a:lstStyle/>
          <a:p>
            <a:r>
              <a:rPr lang="en-US" altLang="zh-CN" dirty="0"/>
              <a:t>    </a:t>
            </a:r>
            <a:r>
              <a:rPr lang="en-US" altLang="zh-CN" sz="2400" b="1" dirty="0"/>
              <a:t>Team Members:</a:t>
            </a:r>
          </a:p>
          <a:p>
            <a:pPr algn="just"/>
            <a:r>
              <a:rPr lang="en-US" altLang="zh-CN" sz="2400" dirty="0"/>
              <a:t>		      </a:t>
            </a:r>
            <a:r>
              <a:rPr lang="en-US" altLang="zh-CN" sz="1900" dirty="0"/>
              <a:t>Zeyu Yan</a:t>
            </a:r>
          </a:p>
          <a:p>
            <a:pPr algn="just"/>
            <a:r>
              <a:rPr lang="en-US" altLang="zh-CN" sz="1900" dirty="0"/>
              <a:t>        George Bendele</a:t>
            </a:r>
          </a:p>
          <a:p>
            <a:pPr algn="just"/>
            <a:r>
              <a:rPr lang="en-US" altLang="zh-CN" sz="1900" dirty="0"/>
              <a:t>        Mrinalini Darswal</a:t>
            </a:r>
          </a:p>
          <a:p>
            <a:endParaRPr lang="zh-CN" altLang="en-US" dirty="0"/>
          </a:p>
        </p:txBody>
      </p:sp>
    </p:spTree>
    <p:extLst>
      <p:ext uri="{BB962C8B-B14F-4D97-AF65-F5344CB8AC3E}">
        <p14:creationId xmlns:p14="http://schemas.microsoft.com/office/powerpoint/2010/main" val="2032424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Total &amp; Average Box Office Analysis</a:t>
            </a:r>
            <a:endParaRPr lang="zh-CN" altLang="en-US" dirty="0"/>
          </a:p>
        </p:txBody>
      </p:sp>
      <p:pic>
        <p:nvPicPr>
          <p:cNvPr id="4" name="Content Placeholder 3">
            <a:extLst>
              <a:ext uri="{FF2B5EF4-FFF2-40B4-BE49-F238E27FC236}">
                <a16:creationId xmlns:a16="http://schemas.microsoft.com/office/drawing/2014/main" id="{C1C4E153-8BCB-4CE9-9B9A-BB2061FCA275}"/>
              </a:ext>
            </a:extLst>
          </p:cNvPr>
          <p:cNvPicPr>
            <a:picLocks noGrp="1" noChangeAspect="1"/>
          </p:cNvPicPr>
          <p:nvPr>
            <p:ph idx="1"/>
          </p:nvPr>
        </p:nvPicPr>
        <p:blipFill>
          <a:blip r:embed="rId2"/>
          <a:stretch>
            <a:fillRect/>
          </a:stretch>
        </p:blipFill>
        <p:spPr>
          <a:xfrm>
            <a:off x="901142" y="2552116"/>
            <a:ext cx="4540142" cy="3269844"/>
          </a:xfrm>
        </p:spPr>
      </p:pic>
      <p:pic>
        <p:nvPicPr>
          <p:cNvPr id="7" name="Picture 6">
            <a:extLst>
              <a:ext uri="{FF2B5EF4-FFF2-40B4-BE49-F238E27FC236}">
                <a16:creationId xmlns:a16="http://schemas.microsoft.com/office/drawing/2014/main" id="{90677871-9370-43E6-BAB0-50F24743481C}"/>
              </a:ext>
            </a:extLst>
          </p:cNvPr>
          <p:cNvPicPr>
            <a:picLocks noChangeAspect="1"/>
          </p:cNvPicPr>
          <p:nvPr/>
        </p:nvPicPr>
        <p:blipFill>
          <a:blip r:embed="rId3"/>
          <a:stretch>
            <a:fillRect/>
          </a:stretch>
        </p:blipFill>
        <p:spPr>
          <a:xfrm>
            <a:off x="5976481" y="2552116"/>
            <a:ext cx="4540142" cy="3269844"/>
          </a:xfrm>
          <a:prstGeom prst="rect">
            <a:avLst/>
          </a:prstGeom>
        </p:spPr>
      </p:pic>
      <p:sp>
        <p:nvSpPr>
          <p:cNvPr id="8" name="TextBox 7">
            <a:extLst>
              <a:ext uri="{FF2B5EF4-FFF2-40B4-BE49-F238E27FC236}">
                <a16:creationId xmlns:a16="http://schemas.microsoft.com/office/drawing/2014/main" id="{3868C87F-2FCE-4BEB-BB9B-9C3D20A2F15E}"/>
              </a:ext>
            </a:extLst>
          </p:cNvPr>
          <p:cNvSpPr txBox="1"/>
          <p:nvPr/>
        </p:nvSpPr>
        <p:spPr>
          <a:xfrm>
            <a:off x="471181" y="6154758"/>
            <a:ext cx="11249636" cy="369332"/>
          </a:xfrm>
          <a:prstGeom prst="rect">
            <a:avLst/>
          </a:prstGeom>
          <a:noFill/>
        </p:spPr>
        <p:txBody>
          <a:bodyPr wrap="square" rtlCol="0">
            <a:spAutoFit/>
          </a:bodyPr>
          <a:lstStyle/>
          <a:p>
            <a:r>
              <a:rPr lang="en-US" altLang="zh-CN" dirty="0"/>
              <a:t>The data for 2018 is eliminated for this analysis due to the number of samples are not large enough.</a:t>
            </a:r>
            <a:endParaRPr lang="zh-CN" altLang="en-US" dirty="0"/>
          </a:p>
        </p:txBody>
      </p:sp>
    </p:spTree>
    <p:extLst>
      <p:ext uri="{BB962C8B-B14F-4D97-AF65-F5344CB8AC3E}">
        <p14:creationId xmlns:p14="http://schemas.microsoft.com/office/powerpoint/2010/main" val="111083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Average Ratings Analysis</a:t>
            </a:r>
            <a:endParaRPr lang="zh-CN" altLang="en-US" dirty="0"/>
          </a:p>
        </p:txBody>
      </p:sp>
      <p:pic>
        <p:nvPicPr>
          <p:cNvPr id="4" name="Content Placeholder 3">
            <a:extLst>
              <a:ext uri="{FF2B5EF4-FFF2-40B4-BE49-F238E27FC236}">
                <a16:creationId xmlns:a16="http://schemas.microsoft.com/office/drawing/2014/main" id="{8116D126-35D2-4470-9CCA-1B1606C43BFC}"/>
              </a:ext>
            </a:extLst>
          </p:cNvPr>
          <p:cNvPicPr>
            <a:picLocks noGrp="1" noChangeAspect="1"/>
          </p:cNvPicPr>
          <p:nvPr>
            <p:ph idx="1"/>
          </p:nvPr>
        </p:nvPicPr>
        <p:blipFill>
          <a:blip r:embed="rId2"/>
          <a:stretch>
            <a:fillRect/>
          </a:stretch>
        </p:blipFill>
        <p:spPr>
          <a:xfrm>
            <a:off x="658998" y="2594061"/>
            <a:ext cx="5093860" cy="3531405"/>
          </a:xfrm>
        </p:spPr>
      </p:pic>
      <p:sp>
        <p:nvSpPr>
          <p:cNvPr id="6" name="TextBox 5">
            <a:extLst>
              <a:ext uri="{FF2B5EF4-FFF2-40B4-BE49-F238E27FC236}">
                <a16:creationId xmlns:a16="http://schemas.microsoft.com/office/drawing/2014/main" id="{56FD551E-09FA-40C5-BF0A-0EA0DCAE89FB}"/>
              </a:ext>
            </a:extLst>
          </p:cNvPr>
          <p:cNvSpPr txBox="1"/>
          <p:nvPr/>
        </p:nvSpPr>
        <p:spPr>
          <a:xfrm>
            <a:off x="6095999" y="3014333"/>
            <a:ext cx="5682143" cy="2573012"/>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trend of rating from all 3 sources are basically the same.</a:t>
            </a:r>
          </a:p>
          <a:p>
            <a:pPr marL="342900" indent="-342900">
              <a:spcBef>
                <a:spcPct val="20000"/>
              </a:spcBef>
              <a:spcAft>
                <a:spcPts val="600"/>
              </a:spcAft>
              <a:buClr>
                <a:schemeClr val="accent1"/>
              </a:buClr>
              <a:buFont typeface="Wingdings 2" charset="2"/>
              <a:buChar char=""/>
            </a:pPr>
            <a:r>
              <a:rPr lang="en-US" altLang="zh-CN" dirty="0"/>
              <a:t>Year 2015 has the lowest total and average box office, but has the highest average rating among the past 5 years.</a:t>
            </a:r>
          </a:p>
          <a:p>
            <a:pPr marL="342900" indent="-342900">
              <a:spcBef>
                <a:spcPct val="20000"/>
              </a:spcBef>
              <a:spcAft>
                <a:spcPts val="600"/>
              </a:spcAft>
              <a:buClr>
                <a:schemeClr val="accent1"/>
              </a:buClr>
              <a:buFont typeface="Wingdings 2" charset="2"/>
              <a:buChar char=""/>
            </a:pPr>
            <a:r>
              <a:rPr lang="en-US" altLang="zh-CN" dirty="0"/>
              <a:t>This interesting result reveals that this is no direct relation between the rating of the movies and their box office.</a:t>
            </a:r>
            <a:endParaRPr lang="zh-CN" altLang="en-US" dirty="0"/>
          </a:p>
        </p:txBody>
      </p:sp>
    </p:spTree>
    <p:extLst>
      <p:ext uri="{BB962C8B-B14F-4D97-AF65-F5344CB8AC3E}">
        <p14:creationId xmlns:p14="http://schemas.microsoft.com/office/powerpoint/2010/main" val="421716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3444-2224-F84D-8C60-70661D1188FF}"/>
              </a:ext>
            </a:extLst>
          </p:cNvPr>
          <p:cNvSpPr>
            <a:spLocks noGrp="1"/>
          </p:cNvSpPr>
          <p:nvPr>
            <p:ph type="title"/>
          </p:nvPr>
        </p:nvSpPr>
        <p:spPr/>
        <p:txBody>
          <a:bodyPr/>
          <a:lstStyle/>
          <a:p>
            <a:r>
              <a:rPr lang="en-US" dirty="0"/>
              <a:t>Film Genre Diversity by Actor</a:t>
            </a:r>
          </a:p>
        </p:txBody>
      </p:sp>
      <p:sp>
        <p:nvSpPr>
          <p:cNvPr id="3" name="TextBox 2">
            <a:extLst>
              <a:ext uri="{FF2B5EF4-FFF2-40B4-BE49-F238E27FC236}">
                <a16:creationId xmlns:a16="http://schemas.microsoft.com/office/drawing/2014/main" id="{37F70013-C115-A942-A7DA-89A1ABB6B0E7}"/>
              </a:ext>
            </a:extLst>
          </p:cNvPr>
          <p:cNvSpPr txBox="1"/>
          <p:nvPr/>
        </p:nvSpPr>
        <p:spPr>
          <a:xfrm>
            <a:off x="606789" y="2555365"/>
            <a:ext cx="10978419" cy="2308324"/>
          </a:xfrm>
          <a:prstGeom prst="rect">
            <a:avLst/>
          </a:prstGeom>
          <a:noFill/>
        </p:spPr>
        <p:txBody>
          <a:bodyPr wrap="square" rtlCol="0">
            <a:spAutoFit/>
          </a:bodyPr>
          <a:lstStyle/>
          <a:p>
            <a:r>
              <a:rPr lang="en-US" dirty="0"/>
              <a:t>Here we look at 50 actors who performed in 5 or more films from 2013 to 2018 to evaluate diversity of roles based on film genre, which may be a measure of "type casting." </a:t>
            </a:r>
          </a:p>
          <a:p>
            <a:endParaRPr lang="en-US" dirty="0"/>
          </a:p>
          <a:p>
            <a:r>
              <a:rPr lang="en-US" dirty="0"/>
              <a:t>Movie data from the years 2013 through 2018 were pulled from the Open Movie Database (OMDB) for use in this analysis. For each film in the data set, the first 3 genre keywords listed for each film were used in the assessment.</a:t>
            </a:r>
          </a:p>
          <a:p>
            <a:endParaRPr lang="en-US" dirty="0"/>
          </a:p>
          <a:p>
            <a:endParaRPr lang="en-US" dirty="0"/>
          </a:p>
        </p:txBody>
      </p:sp>
    </p:spTree>
    <p:extLst>
      <p:ext uri="{BB962C8B-B14F-4D97-AF65-F5344CB8AC3E}">
        <p14:creationId xmlns:p14="http://schemas.microsoft.com/office/powerpoint/2010/main" val="197663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EFE7-4F76-184A-B8E6-39E7911450B2}"/>
              </a:ext>
            </a:extLst>
          </p:cNvPr>
          <p:cNvSpPr>
            <a:spLocks noGrp="1"/>
          </p:cNvSpPr>
          <p:nvPr>
            <p:ph type="title"/>
          </p:nvPr>
        </p:nvSpPr>
        <p:spPr/>
        <p:txBody>
          <a:bodyPr/>
          <a:lstStyle/>
          <a:p>
            <a:r>
              <a:rPr lang="en-US" dirty="0"/>
              <a:t>Genre Frequency</a:t>
            </a:r>
          </a:p>
        </p:txBody>
      </p:sp>
      <p:pic>
        <p:nvPicPr>
          <p:cNvPr id="4" name="Picture 3">
            <a:extLst>
              <a:ext uri="{FF2B5EF4-FFF2-40B4-BE49-F238E27FC236}">
                <a16:creationId xmlns:a16="http://schemas.microsoft.com/office/drawing/2014/main" id="{C8DF07E1-86A7-904D-B5D3-1A991E321708}"/>
              </a:ext>
            </a:extLst>
          </p:cNvPr>
          <p:cNvPicPr>
            <a:picLocks noChangeAspect="1"/>
          </p:cNvPicPr>
          <p:nvPr/>
        </p:nvPicPr>
        <p:blipFill>
          <a:blip r:embed="rId2"/>
          <a:stretch>
            <a:fillRect/>
          </a:stretch>
        </p:blipFill>
        <p:spPr>
          <a:xfrm>
            <a:off x="609599" y="2544417"/>
            <a:ext cx="5486400" cy="3657600"/>
          </a:xfrm>
          <a:prstGeom prst="rect">
            <a:avLst/>
          </a:prstGeom>
        </p:spPr>
      </p:pic>
      <p:sp>
        <p:nvSpPr>
          <p:cNvPr id="5" name="TextBox 4">
            <a:extLst>
              <a:ext uri="{FF2B5EF4-FFF2-40B4-BE49-F238E27FC236}">
                <a16:creationId xmlns:a16="http://schemas.microsoft.com/office/drawing/2014/main" id="{5F0C0458-9491-5448-A0B5-B986B66D2FD2}"/>
              </a:ext>
            </a:extLst>
          </p:cNvPr>
          <p:cNvSpPr txBox="1"/>
          <p:nvPr/>
        </p:nvSpPr>
        <p:spPr>
          <a:xfrm>
            <a:off x="6486144" y="2987331"/>
            <a:ext cx="519735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For the 50 actors analyzed, the genres of drama, comedy, action, and adventure topped the list as most frequently sited (Figure 1), which was not surprising.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Biography held the fifth place spot, which was an interesting finding.</a:t>
            </a:r>
          </a:p>
          <a:p>
            <a:endParaRPr lang="en-US" dirty="0"/>
          </a:p>
        </p:txBody>
      </p:sp>
    </p:spTree>
    <p:extLst>
      <p:ext uri="{BB962C8B-B14F-4D97-AF65-F5344CB8AC3E}">
        <p14:creationId xmlns:p14="http://schemas.microsoft.com/office/powerpoint/2010/main" val="78364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843F-2ECA-1045-BAFA-41CA7ED77135}"/>
              </a:ext>
            </a:extLst>
          </p:cNvPr>
          <p:cNvSpPr>
            <a:spLocks noGrp="1"/>
          </p:cNvSpPr>
          <p:nvPr>
            <p:ph type="title"/>
          </p:nvPr>
        </p:nvSpPr>
        <p:spPr/>
        <p:txBody>
          <a:bodyPr/>
          <a:lstStyle/>
          <a:p>
            <a:r>
              <a:rPr lang="en-US" dirty="0"/>
              <a:t>Genre Score</a:t>
            </a:r>
          </a:p>
        </p:txBody>
      </p:sp>
      <p:sp>
        <p:nvSpPr>
          <p:cNvPr id="3" name="TextBox 2">
            <a:extLst>
              <a:ext uri="{FF2B5EF4-FFF2-40B4-BE49-F238E27FC236}">
                <a16:creationId xmlns:a16="http://schemas.microsoft.com/office/drawing/2014/main" id="{8118E0B1-572A-4B44-92D8-5DC02D583A1E}"/>
              </a:ext>
            </a:extLst>
          </p:cNvPr>
          <p:cNvSpPr txBox="1"/>
          <p:nvPr/>
        </p:nvSpPr>
        <p:spPr>
          <a:xfrm>
            <a:off x="1024128" y="2718816"/>
            <a:ext cx="907084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Genre mobility was assessed by determining the number of films each actor performed in during the analysis period and quantifying the unique genre keywords associated with those films.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genre score was derived by subtracting the film count from the genre count and then normalizing the resulting value to the difference in genre/film count means. The resulting score was intended to quantify an individual actor's genre mobility compared to the group as a whole.</a:t>
            </a:r>
          </a:p>
          <a:p>
            <a:endParaRPr lang="en-US" dirty="0"/>
          </a:p>
        </p:txBody>
      </p:sp>
    </p:spTree>
    <p:extLst>
      <p:ext uri="{BB962C8B-B14F-4D97-AF65-F5344CB8AC3E}">
        <p14:creationId xmlns:p14="http://schemas.microsoft.com/office/powerpoint/2010/main" val="387402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8614-6D76-1A45-BC8B-18393D399F38}"/>
              </a:ext>
            </a:extLst>
          </p:cNvPr>
          <p:cNvSpPr>
            <a:spLocks noGrp="1"/>
          </p:cNvSpPr>
          <p:nvPr>
            <p:ph type="title"/>
          </p:nvPr>
        </p:nvSpPr>
        <p:spPr/>
        <p:txBody>
          <a:bodyPr/>
          <a:lstStyle/>
          <a:p>
            <a:r>
              <a:rPr lang="en-US" dirty="0"/>
              <a:t>Distribution</a:t>
            </a:r>
          </a:p>
        </p:txBody>
      </p:sp>
      <p:pic>
        <p:nvPicPr>
          <p:cNvPr id="4" name="Picture 3">
            <a:extLst>
              <a:ext uri="{FF2B5EF4-FFF2-40B4-BE49-F238E27FC236}">
                <a16:creationId xmlns:a16="http://schemas.microsoft.com/office/drawing/2014/main" id="{720FE9FA-CE6D-124C-A0C9-D5D535360AB6}"/>
              </a:ext>
            </a:extLst>
          </p:cNvPr>
          <p:cNvPicPr>
            <a:picLocks noChangeAspect="1"/>
          </p:cNvPicPr>
          <p:nvPr/>
        </p:nvPicPr>
        <p:blipFill>
          <a:blip r:embed="rId2"/>
          <a:stretch>
            <a:fillRect/>
          </a:stretch>
        </p:blipFill>
        <p:spPr>
          <a:xfrm>
            <a:off x="658369" y="2343912"/>
            <a:ext cx="5218174" cy="3210560"/>
          </a:xfrm>
          <a:prstGeom prst="rect">
            <a:avLst/>
          </a:prstGeom>
        </p:spPr>
      </p:pic>
      <p:pic>
        <p:nvPicPr>
          <p:cNvPr id="6" name="Picture 5">
            <a:extLst>
              <a:ext uri="{FF2B5EF4-FFF2-40B4-BE49-F238E27FC236}">
                <a16:creationId xmlns:a16="http://schemas.microsoft.com/office/drawing/2014/main" id="{671E04DC-B605-4B46-B8E5-3EC02A2D662A}"/>
              </a:ext>
            </a:extLst>
          </p:cNvPr>
          <p:cNvPicPr>
            <a:picLocks noChangeAspect="1"/>
          </p:cNvPicPr>
          <p:nvPr/>
        </p:nvPicPr>
        <p:blipFill>
          <a:blip r:embed="rId3"/>
          <a:stretch>
            <a:fillRect/>
          </a:stretch>
        </p:blipFill>
        <p:spPr>
          <a:xfrm>
            <a:off x="6315458" y="2343912"/>
            <a:ext cx="5486400" cy="3210560"/>
          </a:xfrm>
          <a:prstGeom prst="rect">
            <a:avLst/>
          </a:prstGeom>
        </p:spPr>
      </p:pic>
      <p:sp>
        <p:nvSpPr>
          <p:cNvPr id="7" name="Rectangle 6">
            <a:extLst>
              <a:ext uri="{FF2B5EF4-FFF2-40B4-BE49-F238E27FC236}">
                <a16:creationId xmlns:a16="http://schemas.microsoft.com/office/drawing/2014/main" id="{F40A6DBA-2C5A-F74E-B2D7-C269EE36227B}"/>
              </a:ext>
            </a:extLst>
          </p:cNvPr>
          <p:cNvSpPr/>
          <p:nvPr/>
        </p:nvSpPr>
        <p:spPr>
          <a:xfrm>
            <a:off x="658368" y="5617360"/>
            <a:ext cx="5486400" cy="923330"/>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panose="02000503000000020004" pitchFamily="2" charset="0"/>
              </a:rPr>
              <a:t>The majority of actors (44 out of 50) performed in 5 to 7 films during the study period with only 6 actors performing in 8 or more films (Figure 2).</a:t>
            </a:r>
            <a:endParaRPr lang="en-US" dirty="0">
              <a:effectLst/>
              <a:latin typeface="Helvetica Neue" panose="02000503000000020004" pitchFamily="2" charset="0"/>
            </a:endParaRPr>
          </a:p>
        </p:txBody>
      </p:sp>
      <p:sp>
        <p:nvSpPr>
          <p:cNvPr id="8" name="TextBox 7">
            <a:extLst>
              <a:ext uri="{FF2B5EF4-FFF2-40B4-BE49-F238E27FC236}">
                <a16:creationId xmlns:a16="http://schemas.microsoft.com/office/drawing/2014/main" id="{4E419562-A103-1849-804E-2B851AC7DDD1}"/>
              </a:ext>
            </a:extLst>
          </p:cNvPr>
          <p:cNvSpPr txBox="1"/>
          <p:nvPr/>
        </p:nvSpPr>
        <p:spPr>
          <a:xfrm>
            <a:off x="6381719" y="5657671"/>
            <a:ext cx="53538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expected, film genre diversity generally increased with the number of performances (Figure 3)</a:t>
            </a:r>
          </a:p>
          <a:p>
            <a:endParaRPr lang="en-US" dirty="0"/>
          </a:p>
        </p:txBody>
      </p:sp>
    </p:spTree>
    <p:extLst>
      <p:ext uri="{BB962C8B-B14F-4D97-AF65-F5344CB8AC3E}">
        <p14:creationId xmlns:p14="http://schemas.microsoft.com/office/powerpoint/2010/main" val="423239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94FE55-AA69-B947-97AA-E173DD15A3C6}"/>
              </a:ext>
            </a:extLst>
          </p:cNvPr>
          <p:cNvPicPr>
            <a:picLocks noChangeAspect="1"/>
          </p:cNvPicPr>
          <p:nvPr/>
        </p:nvPicPr>
        <p:blipFill>
          <a:blip r:embed="rId2"/>
          <a:stretch>
            <a:fillRect/>
          </a:stretch>
        </p:blipFill>
        <p:spPr>
          <a:xfrm>
            <a:off x="609600" y="2599944"/>
            <a:ext cx="5486400" cy="3657600"/>
          </a:xfrm>
          <a:prstGeom prst="rect">
            <a:avLst/>
          </a:prstGeom>
        </p:spPr>
      </p:pic>
      <p:sp>
        <p:nvSpPr>
          <p:cNvPr id="5" name="TextBox 4">
            <a:extLst>
              <a:ext uri="{FF2B5EF4-FFF2-40B4-BE49-F238E27FC236}">
                <a16:creationId xmlns:a16="http://schemas.microsoft.com/office/drawing/2014/main" id="{EEF05447-EC76-8949-AE7C-20BD0CA714BA}"/>
              </a:ext>
            </a:extLst>
          </p:cNvPr>
          <p:cNvSpPr txBox="1"/>
          <p:nvPr/>
        </p:nvSpPr>
        <p:spPr>
          <a:xfrm>
            <a:off x="6790944" y="3206496"/>
            <a:ext cx="511018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histogram of genre scores shows that genre mobility across the data set was generally normally distributed (Figure 4).</a:t>
            </a:r>
          </a:p>
          <a:p>
            <a:endParaRPr lang="en-US" dirty="0"/>
          </a:p>
        </p:txBody>
      </p:sp>
    </p:spTree>
    <p:extLst>
      <p:ext uri="{BB962C8B-B14F-4D97-AF65-F5344CB8AC3E}">
        <p14:creationId xmlns:p14="http://schemas.microsoft.com/office/powerpoint/2010/main" val="255514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BD12-D478-3147-B1C0-989D880824C2}"/>
              </a:ext>
            </a:extLst>
          </p:cNvPr>
          <p:cNvSpPr>
            <a:spLocks noGrp="1"/>
          </p:cNvSpPr>
          <p:nvPr>
            <p:ph type="title"/>
          </p:nvPr>
        </p:nvSpPr>
        <p:spPr/>
        <p:txBody>
          <a:bodyPr/>
          <a:lstStyle/>
          <a:p>
            <a:r>
              <a:rPr lang="en-US" dirty="0"/>
              <a:t>Ranking by Genre Count</a:t>
            </a:r>
          </a:p>
        </p:txBody>
      </p:sp>
      <p:sp>
        <p:nvSpPr>
          <p:cNvPr id="3" name="TextBox 2">
            <a:extLst>
              <a:ext uri="{FF2B5EF4-FFF2-40B4-BE49-F238E27FC236}">
                <a16:creationId xmlns:a16="http://schemas.microsoft.com/office/drawing/2014/main" id="{C9C529EA-C17C-1345-A28E-BB832C6B83F3}"/>
              </a:ext>
            </a:extLst>
          </p:cNvPr>
          <p:cNvSpPr txBox="1"/>
          <p:nvPr/>
        </p:nvSpPr>
        <p:spPr>
          <a:xfrm>
            <a:off x="5526156" y="2208793"/>
            <a:ext cx="61745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top 10 actors by genre count had drama as their primary listed genre (Figure 5). </a:t>
            </a:r>
          </a:p>
        </p:txBody>
      </p:sp>
      <p:sp>
        <p:nvSpPr>
          <p:cNvPr id="4" name="TextBox 3">
            <a:extLst>
              <a:ext uri="{FF2B5EF4-FFF2-40B4-BE49-F238E27FC236}">
                <a16:creationId xmlns:a16="http://schemas.microsoft.com/office/drawing/2014/main" id="{79F94D60-1C5A-8041-AA4A-F1C440E3B791}"/>
              </a:ext>
            </a:extLst>
          </p:cNvPr>
          <p:cNvSpPr txBox="1"/>
          <p:nvPr/>
        </p:nvSpPr>
        <p:spPr>
          <a:xfrm>
            <a:off x="420757" y="5103674"/>
            <a:ext cx="5105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bottom 10 actors by genre count had adventure as their primary listed genre followed by comedy and action (Figure 6).</a:t>
            </a:r>
          </a:p>
          <a:p>
            <a:endParaRPr lang="en-US" dirty="0"/>
          </a:p>
        </p:txBody>
      </p:sp>
      <p:pic>
        <p:nvPicPr>
          <p:cNvPr id="6" name="Picture 5">
            <a:extLst>
              <a:ext uri="{FF2B5EF4-FFF2-40B4-BE49-F238E27FC236}">
                <a16:creationId xmlns:a16="http://schemas.microsoft.com/office/drawing/2014/main" id="{19EAC69F-7B5D-604E-A1D3-00FA2E79FE2A}"/>
              </a:ext>
            </a:extLst>
          </p:cNvPr>
          <p:cNvPicPr>
            <a:picLocks noChangeAspect="1"/>
          </p:cNvPicPr>
          <p:nvPr/>
        </p:nvPicPr>
        <p:blipFill rotWithShape="1">
          <a:blip r:embed="rId2"/>
          <a:srcRect t="13608" b="9108"/>
          <a:stretch/>
        </p:blipFill>
        <p:spPr>
          <a:xfrm>
            <a:off x="5837582" y="3874951"/>
            <a:ext cx="5095461" cy="2625313"/>
          </a:xfrm>
          <a:prstGeom prst="rect">
            <a:avLst/>
          </a:prstGeom>
        </p:spPr>
      </p:pic>
      <p:pic>
        <p:nvPicPr>
          <p:cNvPr id="8" name="Picture 7">
            <a:extLst>
              <a:ext uri="{FF2B5EF4-FFF2-40B4-BE49-F238E27FC236}">
                <a16:creationId xmlns:a16="http://schemas.microsoft.com/office/drawing/2014/main" id="{477503CA-417D-5D4F-8B43-A3D9938C7608}"/>
              </a:ext>
            </a:extLst>
          </p:cNvPr>
          <p:cNvPicPr>
            <a:picLocks noChangeAspect="1"/>
          </p:cNvPicPr>
          <p:nvPr/>
        </p:nvPicPr>
        <p:blipFill rotWithShape="1">
          <a:blip r:embed="rId3"/>
          <a:srcRect t="11956" b="10598"/>
          <a:stretch/>
        </p:blipFill>
        <p:spPr>
          <a:xfrm>
            <a:off x="274983" y="2297377"/>
            <a:ext cx="4913243" cy="2536729"/>
          </a:xfrm>
          <a:prstGeom prst="rect">
            <a:avLst/>
          </a:prstGeom>
        </p:spPr>
      </p:pic>
    </p:spTree>
    <p:extLst>
      <p:ext uri="{BB962C8B-B14F-4D97-AF65-F5344CB8AC3E}">
        <p14:creationId xmlns:p14="http://schemas.microsoft.com/office/powerpoint/2010/main" val="335369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3ACE-A68F-9E4D-B980-D2D024297FDD}"/>
              </a:ext>
            </a:extLst>
          </p:cNvPr>
          <p:cNvSpPr>
            <a:spLocks noGrp="1"/>
          </p:cNvSpPr>
          <p:nvPr>
            <p:ph type="title"/>
          </p:nvPr>
        </p:nvSpPr>
        <p:spPr/>
        <p:txBody>
          <a:bodyPr/>
          <a:lstStyle/>
          <a:p>
            <a:r>
              <a:rPr lang="en-US" dirty="0"/>
              <a:t>Ranking by Genre Score</a:t>
            </a:r>
          </a:p>
        </p:txBody>
      </p:sp>
      <p:sp>
        <p:nvSpPr>
          <p:cNvPr id="3" name="TextBox 2">
            <a:extLst>
              <a:ext uri="{FF2B5EF4-FFF2-40B4-BE49-F238E27FC236}">
                <a16:creationId xmlns:a16="http://schemas.microsoft.com/office/drawing/2014/main" id="{C4CDBC98-1B5F-3A46-B8BC-7EECA6C2F087}"/>
              </a:ext>
            </a:extLst>
          </p:cNvPr>
          <p:cNvSpPr txBox="1"/>
          <p:nvPr/>
        </p:nvSpPr>
        <p:spPr>
          <a:xfrm>
            <a:off x="6095999" y="2265834"/>
            <a:ext cx="54481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When assessed by genre score, the top 10 actors had the same primary genre (drama) (Figure 7).</a:t>
            </a:r>
          </a:p>
          <a:p>
            <a:endParaRPr lang="en-US" dirty="0"/>
          </a:p>
        </p:txBody>
      </p:sp>
      <p:sp>
        <p:nvSpPr>
          <p:cNvPr id="4" name="TextBox 3">
            <a:extLst>
              <a:ext uri="{FF2B5EF4-FFF2-40B4-BE49-F238E27FC236}">
                <a16:creationId xmlns:a16="http://schemas.microsoft.com/office/drawing/2014/main" id="{39D9DFA8-BC88-2F41-9BE0-AEC966BEB26D}"/>
              </a:ext>
            </a:extLst>
          </p:cNvPr>
          <p:cNvSpPr txBox="1"/>
          <p:nvPr/>
        </p:nvSpPr>
        <p:spPr>
          <a:xfrm>
            <a:off x="503581" y="5300581"/>
            <a:ext cx="54481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Whereas, the bottom 10 actors had comedy as the primary genre (Figure 8). </a:t>
            </a:r>
          </a:p>
          <a:p>
            <a:endParaRPr lang="en-US" dirty="0"/>
          </a:p>
        </p:txBody>
      </p:sp>
      <p:pic>
        <p:nvPicPr>
          <p:cNvPr id="6" name="Picture 5">
            <a:extLst>
              <a:ext uri="{FF2B5EF4-FFF2-40B4-BE49-F238E27FC236}">
                <a16:creationId xmlns:a16="http://schemas.microsoft.com/office/drawing/2014/main" id="{050C24C2-6DF3-3E4F-9862-C90E445CF0F2}"/>
              </a:ext>
            </a:extLst>
          </p:cNvPr>
          <p:cNvPicPr>
            <a:picLocks noChangeAspect="1"/>
          </p:cNvPicPr>
          <p:nvPr/>
        </p:nvPicPr>
        <p:blipFill rotWithShape="1">
          <a:blip r:embed="rId2"/>
          <a:srcRect t="13490" b="10694"/>
          <a:stretch/>
        </p:blipFill>
        <p:spPr>
          <a:xfrm>
            <a:off x="6240230" y="3637795"/>
            <a:ext cx="5486400" cy="2773017"/>
          </a:xfrm>
          <a:prstGeom prst="rect">
            <a:avLst/>
          </a:prstGeom>
        </p:spPr>
      </p:pic>
      <p:pic>
        <p:nvPicPr>
          <p:cNvPr id="8" name="Picture 7">
            <a:extLst>
              <a:ext uri="{FF2B5EF4-FFF2-40B4-BE49-F238E27FC236}">
                <a16:creationId xmlns:a16="http://schemas.microsoft.com/office/drawing/2014/main" id="{FCB35F55-69C3-2F40-918F-A239A8AF05F9}"/>
              </a:ext>
            </a:extLst>
          </p:cNvPr>
          <p:cNvPicPr>
            <a:picLocks noChangeAspect="1"/>
          </p:cNvPicPr>
          <p:nvPr/>
        </p:nvPicPr>
        <p:blipFill rotWithShape="1">
          <a:blip r:embed="rId3"/>
          <a:srcRect t="11413" b="12772"/>
          <a:stretch/>
        </p:blipFill>
        <p:spPr>
          <a:xfrm>
            <a:off x="215123" y="2405270"/>
            <a:ext cx="5486400" cy="2773017"/>
          </a:xfrm>
          <a:prstGeom prst="rect">
            <a:avLst/>
          </a:prstGeom>
        </p:spPr>
      </p:pic>
    </p:spTree>
    <p:extLst>
      <p:ext uri="{BB962C8B-B14F-4D97-AF65-F5344CB8AC3E}">
        <p14:creationId xmlns:p14="http://schemas.microsoft.com/office/powerpoint/2010/main" val="3596798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C69C-B9DD-E442-836D-2FACADE6DB87}"/>
              </a:ext>
            </a:extLst>
          </p:cNvPr>
          <p:cNvSpPr>
            <a:spLocks noGrp="1"/>
          </p:cNvSpPr>
          <p:nvPr>
            <p:ph type="title"/>
          </p:nvPr>
        </p:nvSpPr>
        <p:spPr/>
        <p:txBody>
          <a:bodyPr/>
          <a:lstStyle/>
          <a:p>
            <a:r>
              <a:rPr lang="en-US" dirty="0"/>
              <a:t>Genre Mobility and Box Office</a:t>
            </a:r>
          </a:p>
        </p:txBody>
      </p:sp>
      <p:sp>
        <p:nvSpPr>
          <p:cNvPr id="3" name="TextBox 2">
            <a:extLst>
              <a:ext uri="{FF2B5EF4-FFF2-40B4-BE49-F238E27FC236}">
                <a16:creationId xmlns:a16="http://schemas.microsoft.com/office/drawing/2014/main" id="{4BDA7FC9-42EC-1A4B-93BD-A8145C9C686B}"/>
              </a:ext>
            </a:extLst>
          </p:cNvPr>
          <p:cNvSpPr txBox="1"/>
          <p:nvPr/>
        </p:nvSpPr>
        <p:spPr>
          <a:xfrm>
            <a:off x="5953537" y="2768553"/>
            <a:ext cx="58026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Average box office per film was statistically significantly greater (</a:t>
            </a:r>
            <a:r>
              <a:rPr lang="en-US" i="1" dirty="0"/>
              <a:t>p</a:t>
            </a:r>
            <a:r>
              <a:rPr lang="en-US" dirty="0"/>
              <a:t> value&lt;0.001) for actors that were highly genre mobile as compared to those with low genre mobility (Figure 9).</a:t>
            </a:r>
          </a:p>
          <a:p>
            <a:endParaRPr lang="en-US" dirty="0"/>
          </a:p>
        </p:txBody>
      </p:sp>
      <p:pic>
        <p:nvPicPr>
          <p:cNvPr id="5" name="Picture 4">
            <a:extLst>
              <a:ext uri="{FF2B5EF4-FFF2-40B4-BE49-F238E27FC236}">
                <a16:creationId xmlns:a16="http://schemas.microsoft.com/office/drawing/2014/main" id="{E38B0C7B-919D-9A4B-9D6A-F86E1A767AF9}"/>
              </a:ext>
            </a:extLst>
          </p:cNvPr>
          <p:cNvPicPr>
            <a:picLocks noChangeAspect="1"/>
          </p:cNvPicPr>
          <p:nvPr/>
        </p:nvPicPr>
        <p:blipFill>
          <a:blip r:embed="rId2"/>
          <a:stretch>
            <a:fillRect/>
          </a:stretch>
        </p:blipFill>
        <p:spPr>
          <a:xfrm>
            <a:off x="321365" y="2417081"/>
            <a:ext cx="5486400" cy="3657600"/>
          </a:xfrm>
          <a:prstGeom prst="rect">
            <a:avLst/>
          </a:prstGeom>
        </p:spPr>
      </p:pic>
    </p:spTree>
    <p:extLst>
      <p:ext uri="{BB962C8B-B14F-4D97-AF65-F5344CB8AC3E}">
        <p14:creationId xmlns:p14="http://schemas.microsoft.com/office/powerpoint/2010/main" val="17110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Project Description</a:t>
            </a:r>
            <a:endParaRPr lang="zh-CN" altLang="en-US" dirty="0"/>
          </a:p>
        </p:txBody>
      </p:sp>
      <p:sp>
        <p:nvSpPr>
          <p:cNvPr id="3" name="Content Placeholder 2">
            <a:extLst>
              <a:ext uri="{FF2B5EF4-FFF2-40B4-BE49-F238E27FC236}">
                <a16:creationId xmlns:a16="http://schemas.microsoft.com/office/drawing/2014/main" id="{A3D6AF2B-DD7F-4B6A-B6AF-D185A9BC1E48}"/>
              </a:ext>
            </a:extLst>
          </p:cNvPr>
          <p:cNvSpPr>
            <a:spLocks noGrp="1"/>
          </p:cNvSpPr>
          <p:nvPr>
            <p:ph idx="1"/>
          </p:nvPr>
        </p:nvSpPr>
        <p:spPr>
          <a:xfrm>
            <a:off x="818712" y="2339732"/>
            <a:ext cx="10554574" cy="3636511"/>
          </a:xfrm>
        </p:spPr>
        <p:txBody>
          <a:bodyPr/>
          <a:lstStyle/>
          <a:p>
            <a:r>
              <a:rPr lang="en-US" altLang="zh-CN" dirty="0"/>
              <a:t>We will analyze all the movie data from 2014 to 2018 (the past 5 years) to see what interesting trends we can reveal. (Finished)</a:t>
            </a:r>
          </a:p>
          <a:p>
            <a:r>
              <a:rPr lang="en-US" altLang="zh-CN" b="1" dirty="0"/>
              <a:t>Extra:</a:t>
            </a:r>
            <a:r>
              <a:rPr lang="en-US" altLang="zh-CN" dirty="0"/>
              <a:t> Train a classifier to classify the sentiment of movie reviews. The accuracy of the classifier should be at least over 85%. (Finished)</a:t>
            </a:r>
          </a:p>
          <a:p>
            <a:r>
              <a:rPr lang="en-US" altLang="zh-CN" b="1" dirty="0"/>
              <a:t>Optional:</a:t>
            </a:r>
            <a:r>
              <a:rPr lang="en-US" altLang="zh-CN" dirty="0"/>
              <a:t> Analyze on all of the Marvel movie data to reveal interesting trends. (Data already gathered, but not enough time to finish)</a:t>
            </a:r>
            <a:endParaRPr lang="zh-CN" altLang="en-US" dirty="0"/>
          </a:p>
        </p:txBody>
      </p:sp>
    </p:spTree>
    <p:extLst>
      <p:ext uri="{BB962C8B-B14F-4D97-AF65-F5344CB8AC3E}">
        <p14:creationId xmlns:p14="http://schemas.microsoft.com/office/powerpoint/2010/main" val="2808091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9A56-29F8-4D4C-B4E4-B1744A33F177}"/>
              </a:ext>
            </a:extLst>
          </p:cNvPr>
          <p:cNvSpPr>
            <a:spLocks noGrp="1"/>
          </p:cNvSpPr>
          <p:nvPr>
            <p:ph type="title"/>
          </p:nvPr>
        </p:nvSpPr>
        <p:spPr/>
        <p:txBody>
          <a:bodyPr/>
          <a:lstStyle/>
          <a:p>
            <a:r>
              <a:rPr lang="en-US" dirty="0"/>
              <a:t>What's Up With Comedy?</a:t>
            </a:r>
          </a:p>
        </p:txBody>
      </p:sp>
      <p:sp>
        <p:nvSpPr>
          <p:cNvPr id="3" name="TextBox 2">
            <a:extLst>
              <a:ext uri="{FF2B5EF4-FFF2-40B4-BE49-F238E27FC236}">
                <a16:creationId xmlns:a16="http://schemas.microsoft.com/office/drawing/2014/main" id="{870F6EAD-4FB8-044E-BA6A-8884604F2863}"/>
              </a:ext>
            </a:extLst>
          </p:cNvPr>
          <p:cNvSpPr txBox="1"/>
          <p:nvPr/>
        </p:nvSpPr>
        <p:spPr>
          <a:xfrm>
            <a:off x="6656832" y="2755392"/>
            <a:ext cx="5108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Singling out primarily comedic actors, we can see that higher average box office receipts for primarily comedic actors generally correspond to lower genre mobility scores and vice versa (Figure 10).</a:t>
            </a:r>
          </a:p>
          <a:p>
            <a:endParaRPr lang="en-US" dirty="0"/>
          </a:p>
        </p:txBody>
      </p:sp>
      <p:pic>
        <p:nvPicPr>
          <p:cNvPr id="5" name="Picture 4">
            <a:extLst>
              <a:ext uri="{FF2B5EF4-FFF2-40B4-BE49-F238E27FC236}">
                <a16:creationId xmlns:a16="http://schemas.microsoft.com/office/drawing/2014/main" id="{1D236117-6D5A-344B-BA4F-905225D852E7}"/>
              </a:ext>
            </a:extLst>
          </p:cNvPr>
          <p:cNvPicPr>
            <a:picLocks noChangeAspect="1"/>
          </p:cNvPicPr>
          <p:nvPr/>
        </p:nvPicPr>
        <p:blipFill>
          <a:blip r:embed="rId2"/>
          <a:stretch>
            <a:fillRect/>
          </a:stretch>
        </p:blipFill>
        <p:spPr>
          <a:xfrm>
            <a:off x="522731" y="2502408"/>
            <a:ext cx="5573268" cy="3715512"/>
          </a:xfrm>
          <a:prstGeom prst="rect">
            <a:avLst/>
          </a:prstGeom>
        </p:spPr>
      </p:pic>
    </p:spTree>
    <p:extLst>
      <p:ext uri="{BB962C8B-B14F-4D97-AF65-F5344CB8AC3E}">
        <p14:creationId xmlns:p14="http://schemas.microsoft.com/office/powerpoint/2010/main" val="381887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1AAE-4BAB-304A-AF1D-D7F049C738F0}"/>
              </a:ext>
            </a:extLst>
          </p:cNvPr>
          <p:cNvSpPr>
            <a:spLocks noGrp="1"/>
          </p:cNvSpPr>
          <p:nvPr>
            <p:ph type="title"/>
          </p:nvPr>
        </p:nvSpPr>
        <p:spPr/>
        <p:txBody>
          <a:bodyPr/>
          <a:lstStyle/>
          <a:p>
            <a:r>
              <a:rPr lang="en-US" dirty="0"/>
              <a:t>Genre Mobility Conclusions</a:t>
            </a:r>
          </a:p>
        </p:txBody>
      </p:sp>
      <p:sp>
        <p:nvSpPr>
          <p:cNvPr id="3" name="TextBox 2">
            <a:extLst>
              <a:ext uri="{FF2B5EF4-FFF2-40B4-BE49-F238E27FC236}">
                <a16:creationId xmlns:a16="http://schemas.microsoft.com/office/drawing/2014/main" id="{5BDB1520-BAA7-8E43-AD08-CDEFDA610E7C}"/>
              </a:ext>
            </a:extLst>
          </p:cNvPr>
          <p:cNvSpPr txBox="1"/>
          <p:nvPr/>
        </p:nvSpPr>
        <p:spPr>
          <a:xfrm>
            <a:off x="810000" y="2333685"/>
            <a:ext cx="1106500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This analysis suggests that genre mobility is more prevalent among actors with primarily dramatic film roles as compared to those with primarily comedic roles. This could be the result of type casting or studio pressure to keep comedians in their lane, where they generate more profits, or it could be a result of comedians choosing to focus on these roles.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Actors with the most genre diverse roles had statistically significantly increased mean box office returns compared to the least genre mobile actors, which also suggests that an actors box office draw (i.e., star power) plays a role in their ability to successfully move between genre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investigation should include better means of quantifying genre mobility, longer timeframes, regression analysis to determine correlations, and incorporation of film ratings to determine if awards and acknowledgements affect genre mobility. Additionally, weighting the genre classifications and analyzing whether the actor had a leading or supporting role in the film could enhance the analysis</a:t>
            </a:r>
          </a:p>
          <a:p>
            <a:endParaRPr lang="en-US" dirty="0"/>
          </a:p>
        </p:txBody>
      </p:sp>
    </p:spTree>
    <p:extLst>
      <p:ext uri="{BB962C8B-B14F-4D97-AF65-F5344CB8AC3E}">
        <p14:creationId xmlns:p14="http://schemas.microsoft.com/office/powerpoint/2010/main" val="4021041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IMDB Sentiment Classifier</a:t>
            </a:r>
            <a:endParaRPr lang="zh-CN" altLang="en-US" dirty="0"/>
          </a:p>
        </p:txBody>
      </p:sp>
      <p:sp>
        <p:nvSpPr>
          <p:cNvPr id="5" name="Content Placeholder 4">
            <a:extLst>
              <a:ext uri="{FF2B5EF4-FFF2-40B4-BE49-F238E27FC236}">
                <a16:creationId xmlns:a16="http://schemas.microsoft.com/office/drawing/2014/main" id="{CB8984AB-A78A-46E3-8DFD-DEE75D25E4B3}"/>
              </a:ext>
            </a:extLst>
          </p:cNvPr>
          <p:cNvSpPr>
            <a:spLocks noGrp="1"/>
          </p:cNvSpPr>
          <p:nvPr>
            <p:ph idx="1"/>
          </p:nvPr>
        </p:nvSpPr>
        <p:spPr/>
        <p:txBody>
          <a:bodyPr/>
          <a:lstStyle/>
          <a:p>
            <a:r>
              <a:rPr lang="en-US" altLang="zh-CN" dirty="0"/>
              <a:t>Data Source: Large Movie Review Dataset v1. 0 available from Kaggle</a:t>
            </a:r>
          </a:p>
          <a:p>
            <a:r>
              <a:rPr lang="en-US" altLang="zh-CN" dirty="0"/>
              <a:t>Preprocessing: String Operations &amp; Regular Expressions</a:t>
            </a:r>
          </a:p>
          <a:p>
            <a:r>
              <a:rPr lang="en-US" altLang="zh-CN" dirty="0"/>
              <a:t>Vectorization: TF-IDF</a:t>
            </a:r>
            <a:endParaRPr lang="zh-CN" altLang="en-US" dirty="0"/>
          </a:p>
        </p:txBody>
      </p:sp>
    </p:spTree>
    <p:extLst>
      <p:ext uri="{BB962C8B-B14F-4D97-AF65-F5344CB8AC3E}">
        <p14:creationId xmlns:p14="http://schemas.microsoft.com/office/powerpoint/2010/main" val="346228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Baseline Algorithms</a:t>
            </a:r>
            <a:endParaRPr lang="zh-CN" altLang="en-US" dirty="0"/>
          </a:p>
        </p:txBody>
      </p:sp>
      <p:graphicFrame>
        <p:nvGraphicFramePr>
          <p:cNvPr id="3" name="Content Placeholder 2">
            <a:extLst>
              <a:ext uri="{FF2B5EF4-FFF2-40B4-BE49-F238E27FC236}">
                <a16:creationId xmlns:a16="http://schemas.microsoft.com/office/drawing/2014/main" id="{6C187A7C-E728-49EB-8B81-11E9FD1691B3}"/>
              </a:ext>
            </a:extLst>
          </p:cNvPr>
          <p:cNvGraphicFramePr>
            <a:graphicFrameLocks noGrp="1"/>
          </p:cNvGraphicFramePr>
          <p:nvPr>
            <p:ph idx="1"/>
            <p:extLst>
              <p:ext uri="{D42A27DB-BD31-4B8C-83A1-F6EECF244321}">
                <p14:modId xmlns:p14="http://schemas.microsoft.com/office/powerpoint/2010/main" val="2002352278"/>
              </p:ext>
            </p:extLst>
          </p:nvPr>
        </p:nvGraphicFramePr>
        <p:xfrm>
          <a:off x="828298" y="3145289"/>
          <a:ext cx="10553700" cy="2225040"/>
        </p:xfrm>
        <a:graphic>
          <a:graphicData uri="http://schemas.openxmlformats.org/drawingml/2006/table">
            <a:tbl>
              <a:tblPr firstRow="1" bandRow="1">
                <a:tableStyleId>{5C22544A-7EE6-4342-B048-85BDC9FD1C3A}</a:tableStyleId>
              </a:tblPr>
              <a:tblGrid>
                <a:gridCol w="3517900">
                  <a:extLst>
                    <a:ext uri="{9D8B030D-6E8A-4147-A177-3AD203B41FA5}">
                      <a16:colId xmlns:a16="http://schemas.microsoft.com/office/drawing/2014/main" val="1375247138"/>
                    </a:ext>
                  </a:extLst>
                </a:gridCol>
                <a:gridCol w="3517900">
                  <a:extLst>
                    <a:ext uri="{9D8B030D-6E8A-4147-A177-3AD203B41FA5}">
                      <a16:colId xmlns:a16="http://schemas.microsoft.com/office/drawing/2014/main" val="3333531863"/>
                    </a:ext>
                  </a:extLst>
                </a:gridCol>
                <a:gridCol w="3517900">
                  <a:extLst>
                    <a:ext uri="{9D8B030D-6E8A-4147-A177-3AD203B41FA5}">
                      <a16:colId xmlns:a16="http://schemas.microsoft.com/office/drawing/2014/main" val="1042389072"/>
                    </a:ext>
                  </a:extLst>
                </a:gridCol>
              </a:tblGrid>
              <a:tr h="370840">
                <a:tc>
                  <a:txBody>
                    <a:bodyPr/>
                    <a:lstStyle/>
                    <a:p>
                      <a:pPr algn="ctr"/>
                      <a:r>
                        <a:rPr lang="en-US" altLang="zh-CN" sz="1800" kern="1200" dirty="0">
                          <a:effectLst/>
                        </a:rPr>
                        <a:t>Method Name</a:t>
                      </a:r>
                      <a:endParaRPr lang="zh-CN" altLang="en-US" dirty="0"/>
                    </a:p>
                  </a:txBody>
                  <a:tcPr/>
                </a:tc>
                <a:tc>
                  <a:txBody>
                    <a:bodyPr/>
                    <a:lstStyle/>
                    <a:p>
                      <a:pPr algn="ctr"/>
                      <a:r>
                        <a:rPr lang="en-US" altLang="zh-CN" sz="1800" kern="1200" dirty="0">
                          <a:effectLst/>
                        </a:rPr>
                        <a:t>10-Fold Avg Accuracy</a:t>
                      </a:r>
                      <a:endParaRPr lang="zh-CN" altLang="en-US" dirty="0"/>
                    </a:p>
                  </a:txBody>
                  <a:tcPr/>
                </a:tc>
                <a:tc>
                  <a:txBody>
                    <a:bodyPr/>
                    <a:lstStyle/>
                    <a:p>
                      <a:pPr algn="ctr"/>
                      <a:r>
                        <a:rPr lang="en-US" altLang="zh-CN" sz="1800" kern="1200" dirty="0">
                          <a:effectLst/>
                        </a:rPr>
                        <a:t>10-Fold Accuracy STD</a:t>
                      </a:r>
                      <a:endParaRPr lang="zh-CN" altLang="en-US" dirty="0"/>
                    </a:p>
                  </a:txBody>
                  <a:tcPr/>
                </a:tc>
                <a:extLst>
                  <a:ext uri="{0D108BD9-81ED-4DB2-BD59-A6C34878D82A}">
                    <a16:rowId xmlns:a16="http://schemas.microsoft.com/office/drawing/2014/main" val="4279576183"/>
                  </a:ext>
                </a:extLst>
              </a:tr>
              <a:tr h="370840">
                <a:tc>
                  <a:txBody>
                    <a:bodyPr/>
                    <a:lstStyle/>
                    <a:p>
                      <a:pPr algn="ctr"/>
                      <a:r>
                        <a:rPr lang="en-US" altLang="zh-CN" sz="1800" kern="1200" dirty="0">
                          <a:solidFill>
                            <a:srgbClr val="FF0000"/>
                          </a:solidFill>
                          <a:effectLst/>
                        </a:rPr>
                        <a:t>Logistic Regression</a:t>
                      </a:r>
                      <a:endParaRPr lang="zh-CN" altLang="en-US" dirty="0">
                        <a:solidFill>
                          <a:srgbClr val="FF0000"/>
                        </a:solidFill>
                      </a:endParaRPr>
                    </a:p>
                  </a:txBody>
                  <a:tcPr/>
                </a:tc>
                <a:tc>
                  <a:txBody>
                    <a:bodyPr/>
                    <a:lstStyle/>
                    <a:p>
                      <a:pPr algn="ctr"/>
                      <a:r>
                        <a:rPr lang="en-US" altLang="zh-CN" sz="1800" kern="1200" dirty="0">
                          <a:solidFill>
                            <a:srgbClr val="FF0000"/>
                          </a:solidFill>
                          <a:effectLst/>
                        </a:rPr>
                        <a:t>0.8842</a:t>
                      </a:r>
                      <a:endParaRPr lang="zh-CN" altLang="en-US" dirty="0">
                        <a:solidFill>
                          <a:srgbClr val="FF0000"/>
                        </a:solidFill>
                      </a:endParaRPr>
                    </a:p>
                  </a:txBody>
                  <a:tcPr/>
                </a:tc>
                <a:tc>
                  <a:txBody>
                    <a:bodyPr/>
                    <a:lstStyle/>
                    <a:p>
                      <a:pPr algn="ctr"/>
                      <a:r>
                        <a:rPr lang="en-US" altLang="zh-CN" sz="1800" kern="1200" dirty="0">
                          <a:solidFill>
                            <a:srgbClr val="FF0000"/>
                          </a:solidFill>
                          <a:effectLst/>
                        </a:rPr>
                        <a:t>0.0058</a:t>
                      </a:r>
                      <a:endParaRPr lang="zh-CN" altLang="en-US" dirty="0">
                        <a:solidFill>
                          <a:srgbClr val="FF0000"/>
                        </a:solidFill>
                      </a:endParaRPr>
                    </a:p>
                  </a:txBody>
                  <a:tcPr/>
                </a:tc>
                <a:extLst>
                  <a:ext uri="{0D108BD9-81ED-4DB2-BD59-A6C34878D82A}">
                    <a16:rowId xmlns:a16="http://schemas.microsoft.com/office/drawing/2014/main" val="2836177058"/>
                  </a:ext>
                </a:extLst>
              </a:tr>
              <a:tr h="370840">
                <a:tc>
                  <a:txBody>
                    <a:bodyPr/>
                    <a:lstStyle/>
                    <a:p>
                      <a:pPr algn="ctr"/>
                      <a:r>
                        <a:rPr lang="en-US" altLang="zh-CN" sz="1800" kern="1200" dirty="0">
                          <a:effectLst/>
                        </a:rPr>
                        <a:t>Linear Discriminant Analysis</a:t>
                      </a:r>
                      <a:endParaRPr lang="zh-CN" altLang="en-US" dirty="0"/>
                    </a:p>
                  </a:txBody>
                  <a:tcPr/>
                </a:tc>
                <a:tc>
                  <a:txBody>
                    <a:bodyPr/>
                    <a:lstStyle/>
                    <a:p>
                      <a:pPr algn="ctr"/>
                      <a:r>
                        <a:rPr lang="en-US" altLang="zh-CN" sz="1800" kern="1200" dirty="0">
                          <a:effectLst/>
                        </a:rPr>
                        <a:t>0.8591</a:t>
                      </a:r>
                      <a:endParaRPr lang="zh-CN" altLang="en-US" dirty="0"/>
                    </a:p>
                  </a:txBody>
                  <a:tcPr/>
                </a:tc>
                <a:tc>
                  <a:txBody>
                    <a:bodyPr/>
                    <a:lstStyle/>
                    <a:p>
                      <a:pPr algn="ctr"/>
                      <a:r>
                        <a:rPr lang="en-US" altLang="zh-CN" sz="1800" kern="1200" dirty="0">
                          <a:effectLst/>
                        </a:rPr>
                        <a:t>0.0067</a:t>
                      </a:r>
                      <a:endParaRPr lang="zh-CN" altLang="en-US" dirty="0"/>
                    </a:p>
                  </a:txBody>
                  <a:tcPr/>
                </a:tc>
                <a:extLst>
                  <a:ext uri="{0D108BD9-81ED-4DB2-BD59-A6C34878D82A}">
                    <a16:rowId xmlns:a16="http://schemas.microsoft.com/office/drawing/2014/main" val="2205143816"/>
                  </a:ext>
                </a:extLst>
              </a:tr>
              <a:tr h="370840">
                <a:tc>
                  <a:txBody>
                    <a:bodyPr/>
                    <a:lstStyle/>
                    <a:p>
                      <a:pPr algn="ctr"/>
                      <a:r>
                        <a:rPr lang="en-US" altLang="zh-CN" sz="1800" kern="1200" dirty="0">
                          <a:effectLst/>
                        </a:rPr>
                        <a:t>Decision Tree</a:t>
                      </a:r>
                      <a:endParaRPr lang="zh-CN" altLang="en-US" dirty="0"/>
                    </a:p>
                  </a:txBody>
                  <a:tcPr/>
                </a:tc>
                <a:tc>
                  <a:txBody>
                    <a:bodyPr/>
                    <a:lstStyle/>
                    <a:p>
                      <a:pPr algn="ctr"/>
                      <a:r>
                        <a:rPr lang="en-US" altLang="zh-CN" sz="1800" kern="1200" dirty="0">
                          <a:effectLst/>
                        </a:rPr>
                        <a:t>0.7130</a:t>
                      </a:r>
                      <a:endParaRPr lang="zh-CN" altLang="en-US" dirty="0"/>
                    </a:p>
                  </a:txBody>
                  <a:tcPr/>
                </a:tc>
                <a:tc>
                  <a:txBody>
                    <a:bodyPr/>
                    <a:lstStyle/>
                    <a:p>
                      <a:pPr algn="ctr"/>
                      <a:r>
                        <a:rPr lang="en-US" altLang="zh-CN" sz="1800" kern="1200" dirty="0">
                          <a:effectLst/>
                        </a:rPr>
                        <a:t>0.0065</a:t>
                      </a:r>
                      <a:endParaRPr lang="zh-CN" altLang="en-US" dirty="0"/>
                    </a:p>
                  </a:txBody>
                  <a:tcPr/>
                </a:tc>
                <a:extLst>
                  <a:ext uri="{0D108BD9-81ED-4DB2-BD59-A6C34878D82A}">
                    <a16:rowId xmlns:a16="http://schemas.microsoft.com/office/drawing/2014/main" val="185698210"/>
                  </a:ext>
                </a:extLst>
              </a:tr>
              <a:tr h="370840">
                <a:tc>
                  <a:txBody>
                    <a:bodyPr/>
                    <a:lstStyle/>
                    <a:p>
                      <a:pPr algn="ctr"/>
                      <a:r>
                        <a:rPr lang="en-US" altLang="zh-CN" sz="1800" kern="1200" dirty="0">
                          <a:effectLst/>
                        </a:rPr>
                        <a:t>Gaussian Naive Bayes</a:t>
                      </a:r>
                      <a:endParaRPr lang="zh-CN" altLang="en-US" dirty="0"/>
                    </a:p>
                  </a:txBody>
                  <a:tcPr/>
                </a:tc>
                <a:tc>
                  <a:txBody>
                    <a:bodyPr/>
                    <a:lstStyle/>
                    <a:p>
                      <a:pPr algn="ctr"/>
                      <a:r>
                        <a:rPr lang="en-US" altLang="zh-CN" sz="1800" kern="1200" dirty="0">
                          <a:effectLst/>
                        </a:rPr>
                        <a:t>0.8003</a:t>
                      </a:r>
                      <a:endParaRPr lang="zh-CN" altLang="en-US" dirty="0"/>
                    </a:p>
                  </a:txBody>
                  <a:tcPr/>
                </a:tc>
                <a:tc>
                  <a:txBody>
                    <a:bodyPr/>
                    <a:lstStyle/>
                    <a:p>
                      <a:pPr algn="ctr"/>
                      <a:r>
                        <a:rPr lang="en-US" altLang="zh-CN" sz="1800" kern="1200" dirty="0">
                          <a:effectLst/>
                        </a:rPr>
                        <a:t>0.0094</a:t>
                      </a:r>
                      <a:endParaRPr lang="zh-CN" altLang="en-US" dirty="0"/>
                    </a:p>
                  </a:txBody>
                  <a:tcPr/>
                </a:tc>
                <a:extLst>
                  <a:ext uri="{0D108BD9-81ED-4DB2-BD59-A6C34878D82A}">
                    <a16:rowId xmlns:a16="http://schemas.microsoft.com/office/drawing/2014/main" val="3542719584"/>
                  </a:ext>
                </a:extLst>
              </a:tr>
              <a:tr h="370840">
                <a:tc>
                  <a:txBody>
                    <a:bodyPr/>
                    <a:lstStyle/>
                    <a:p>
                      <a:pPr algn="ctr"/>
                      <a:r>
                        <a:rPr lang="en-US" altLang="zh-CN" sz="1800" kern="1200" dirty="0">
                          <a:solidFill>
                            <a:srgbClr val="FF0000"/>
                          </a:solidFill>
                          <a:effectLst/>
                        </a:rPr>
                        <a:t>Linear SVC</a:t>
                      </a:r>
                      <a:endParaRPr lang="zh-CN" altLang="en-US" dirty="0">
                        <a:solidFill>
                          <a:srgbClr val="FF0000"/>
                        </a:solidFill>
                      </a:endParaRPr>
                    </a:p>
                  </a:txBody>
                  <a:tcPr/>
                </a:tc>
                <a:tc>
                  <a:txBody>
                    <a:bodyPr/>
                    <a:lstStyle/>
                    <a:p>
                      <a:pPr algn="ctr"/>
                      <a:r>
                        <a:rPr lang="en-US" altLang="zh-CN" sz="1800" kern="1200" dirty="0">
                          <a:solidFill>
                            <a:srgbClr val="FF0000"/>
                          </a:solidFill>
                          <a:effectLst/>
                        </a:rPr>
                        <a:t>0.8746</a:t>
                      </a:r>
                      <a:endParaRPr lang="zh-CN" altLang="en-US" dirty="0">
                        <a:solidFill>
                          <a:srgbClr val="FF0000"/>
                        </a:solidFill>
                      </a:endParaRPr>
                    </a:p>
                  </a:txBody>
                  <a:tcPr/>
                </a:tc>
                <a:tc>
                  <a:txBody>
                    <a:bodyPr/>
                    <a:lstStyle/>
                    <a:p>
                      <a:pPr algn="ctr"/>
                      <a:r>
                        <a:rPr lang="en-US" altLang="zh-CN" sz="1800" kern="1200" dirty="0">
                          <a:solidFill>
                            <a:srgbClr val="FF0000"/>
                          </a:solidFill>
                          <a:effectLst/>
                        </a:rPr>
                        <a:t>0.0065</a:t>
                      </a:r>
                      <a:endParaRPr lang="zh-CN" altLang="en-US" dirty="0">
                        <a:solidFill>
                          <a:srgbClr val="FF0000"/>
                        </a:solidFill>
                      </a:endParaRPr>
                    </a:p>
                  </a:txBody>
                  <a:tcPr/>
                </a:tc>
                <a:extLst>
                  <a:ext uri="{0D108BD9-81ED-4DB2-BD59-A6C34878D82A}">
                    <a16:rowId xmlns:a16="http://schemas.microsoft.com/office/drawing/2014/main" val="2254890671"/>
                  </a:ext>
                </a:extLst>
              </a:tr>
            </a:tbl>
          </a:graphicData>
        </a:graphic>
      </p:graphicFrame>
    </p:spTree>
    <p:extLst>
      <p:ext uri="{BB962C8B-B14F-4D97-AF65-F5344CB8AC3E}">
        <p14:creationId xmlns:p14="http://schemas.microsoft.com/office/powerpoint/2010/main" val="2749157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Further Parameter Tuning</a:t>
            </a:r>
            <a:endParaRPr lang="zh-CN" altLang="en-US" dirty="0"/>
          </a:p>
        </p:txBody>
      </p:sp>
      <p:graphicFrame>
        <p:nvGraphicFramePr>
          <p:cNvPr id="3" name="Content Placeholder 2">
            <a:extLst>
              <a:ext uri="{FF2B5EF4-FFF2-40B4-BE49-F238E27FC236}">
                <a16:creationId xmlns:a16="http://schemas.microsoft.com/office/drawing/2014/main" id="{0505EC04-C3C5-455B-9791-5FFD07CC1DDD}"/>
              </a:ext>
            </a:extLst>
          </p:cNvPr>
          <p:cNvGraphicFramePr>
            <a:graphicFrameLocks noGrp="1"/>
          </p:cNvGraphicFramePr>
          <p:nvPr>
            <p:ph idx="1"/>
            <p:extLst>
              <p:ext uri="{D42A27DB-BD31-4B8C-83A1-F6EECF244321}">
                <p14:modId xmlns:p14="http://schemas.microsoft.com/office/powerpoint/2010/main" val="1489545659"/>
              </p:ext>
            </p:extLst>
          </p:nvPr>
        </p:nvGraphicFramePr>
        <p:xfrm>
          <a:off x="4444966" y="2115614"/>
          <a:ext cx="7182803" cy="2225040"/>
        </p:xfrm>
        <a:graphic>
          <a:graphicData uri="http://schemas.openxmlformats.org/drawingml/2006/table">
            <a:tbl>
              <a:tblPr firstRow="1" bandRow="1">
                <a:tableStyleId>{5C22544A-7EE6-4342-B048-85BDC9FD1C3A}</a:tableStyleId>
              </a:tblPr>
              <a:tblGrid>
                <a:gridCol w="1779905">
                  <a:extLst>
                    <a:ext uri="{9D8B030D-6E8A-4147-A177-3AD203B41FA5}">
                      <a16:colId xmlns:a16="http://schemas.microsoft.com/office/drawing/2014/main" val="3856768875"/>
                    </a:ext>
                  </a:extLst>
                </a:gridCol>
                <a:gridCol w="2738755">
                  <a:extLst>
                    <a:ext uri="{9D8B030D-6E8A-4147-A177-3AD203B41FA5}">
                      <a16:colId xmlns:a16="http://schemas.microsoft.com/office/drawing/2014/main" val="741214028"/>
                    </a:ext>
                  </a:extLst>
                </a:gridCol>
                <a:gridCol w="2664143">
                  <a:extLst>
                    <a:ext uri="{9D8B030D-6E8A-4147-A177-3AD203B41FA5}">
                      <a16:colId xmlns:a16="http://schemas.microsoft.com/office/drawing/2014/main" val="3221575677"/>
                    </a:ext>
                  </a:extLst>
                </a:gridCol>
              </a:tblGrid>
              <a:tr h="370840">
                <a:tc>
                  <a:txBody>
                    <a:bodyPr/>
                    <a:lstStyle/>
                    <a:p>
                      <a:pPr algn="ctr"/>
                      <a:r>
                        <a:rPr lang="en-US" altLang="zh-CN" sz="1800" b="1" i="0" kern="1200" dirty="0">
                          <a:solidFill>
                            <a:schemeClr val="lt1"/>
                          </a:solidFill>
                          <a:effectLst/>
                          <a:latin typeface="+mn-lt"/>
                          <a:ea typeface="+mn-ea"/>
                          <a:cs typeface="+mn-cs"/>
                        </a:rPr>
                        <a:t>C Value for LR</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Avg Accuracy</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Accuracy STD</a:t>
                      </a:r>
                      <a:endParaRPr lang="zh-CN" altLang="en-US" dirty="0"/>
                    </a:p>
                  </a:txBody>
                  <a:tcPr/>
                </a:tc>
                <a:extLst>
                  <a:ext uri="{0D108BD9-81ED-4DB2-BD59-A6C34878D82A}">
                    <a16:rowId xmlns:a16="http://schemas.microsoft.com/office/drawing/2014/main" val="1888396910"/>
                  </a:ext>
                </a:extLst>
              </a:tr>
              <a:tr h="370840">
                <a:tc>
                  <a:txBody>
                    <a:bodyPr/>
                    <a:lstStyle/>
                    <a:p>
                      <a:pPr algn="ctr"/>
                      <a:r>
                        <a:rPr lang="en-US" altLang="zh-CN" sz="1800" b="0" i="0" kern="1200" dirty="0">
                          <a:solidFill>
                            <a:schemeClr val="dk1"/>
                          </a:solidFill>
                          <a:effectLst/>
                          <a:latin typeface="+mn-lt"/>
                          <a:ea typeface="+mn-ea"/>
                          <a:cs typeface="+mn-cs"/>
                        </a:rPr>
                        <a:t>0.01</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0.8429</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0.0074</a:t>
                      </a:r>
                      <a:endParaRPr lang="zh-CN" altLang="en-US" dirty="0"/>
                    </a:p>
                  </a:txBody>
                  <a:tcPr/>
                </a:tc>
                <a:extLst>
                  <a:ext uri="{0D108BD9-81ED-4DB2-BD59-A6C34878D82A}">
                    <a16:rowId xmlns:a16="http://schemas.microsoft.com/office/drawing/2014/main" val="789056126"/>
                  </a:ext>
                </a:extLst>
              </a:tr>
              <a:tr h="370840">
                <a:tc>
                  <a:txBody>
                    <a:bodyPr/>
                    <a:lstStyle/>
                    <a:p>
                      <a:pPr algn="ctr"/>
                      <a:r>
                        <a:rPr lang="en-US" altLang="zh-CN" sz="1800" b="0" i="0" kern="1200" dirty="0">
                          <a:solidFill>
                            <a:schemeClr val="dk1"/>
                          </a:solidFill>
                          <a:effectLst/>
                          <a:latin typeface="+mn-lt"/>
                          <a:ea typeface="+mn-ea"/>
                          <a:cs typeface="+mn-cs"/>
                        </a:rPr>
                        <a:t>0.05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0.8590</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0.0070</a:t>
                      </a:r>
                      <a:endParaRPr lang="zh-CN" altLang="en-US" dirty="0"/>
                    </a:p>
                  </a:txBody>
                  <a:tcPr/>
                </a:tc>
                <a:extLst>
                  <a:ext uri="{0D108BD9-81ED-4DB2-BD59-A6C34878D82A}">
                    <a16:rowId xmlns:a16="http://schemas.microsoft.com/office/drawing/2014/main" val="2510205295"/>
                  </a:ext>
                </a:extLst>
              </a:tr>
              <a:tr h="370840">
                <a:tc>
                  <a:txBody>
                    <a:bodyPr/>
                    <a:lstStyle/>
                    <a:p>
                      <a:pPr algn="ctr"/>
                      <a:r>
                        <a:rPr lang="en-US" altLang="zh-CN" sz="1800" b="0" i="0" kern="1200" dirty="0">
                          <a:solidFill>
                            <a:schemeClr val="dk1"/>
                          </a:solidFill>
                          <a:effectLst/>
                          <a:latin typeface="+mn-lt"/>
                          <a:ea typeface="+mn-ea"/>
                          <a:cs typeface="+mn-cs"/>
                        </a:rPr>
                        <a:t>0.25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0.8764</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0.0064</a:t>
                      </a:r>
                      <a:endParaRPr lang="zh-CN" altLang="en-US" dirty="0"/>
                    </a:p>
                  </a:txBody>
                  <a:tcPr/>
                </a:tc>
                <a:extLst>
                  <a:ext uri="{0D108BD9-81ED-4DB2-BD59-A6C34878D82A}">
                    <a16:rowId xmlns:a16="http://schemas.microsoft.com/office/drawing/2014/main" val="3690337628"/>
                  </a:ext>
                </a:extLst>
              </a:tr>
              <a:tr h="370840">
                <a:tc>
                  <a:txBody>
                    <a:bodyPr/>
                    <a:lstStyle/>
                    <a:p>
                      <a:pPr algn="ctr"/>
                      <a:r>
                        <a:rPr lang="en-US" altLang="zh-CN" sz="1800" b="0" i="0" kern="1200" dirty="0">
                          <a:solidFill>
                            <a:schemeClr val="dk1"/>
                          </a:solidFill>
                          <a:effectLst/>
                          <a:latin typeface="+mn-lt"/>
                          <a:ea typeface="+mn-ea"/>
                          <a:cs typeface="+mn-cs"/>
                        </a:rPr>
                        <a:t>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0.8814</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0.0057</a:t>
                      </a:r>
                      <a:endParaRPr lang="zh-CN" altLang="en-US" dirty="0"/>
                    </a:p>
                  </a:txBody>
                  <a:tcPr/>
                </a:tc>
                <a:extLst>
                  <a:ext uri="{0D108BD9-81ED-4DB2-BD59-A6C34878D82A}">
                    <a16:rowId xmlns:a16="http://schemas.microsoft.com/office/drawing/2014/main" val="1536086306"/>
                  </a:ext>
                </a:extLst>
              </a:tr>
              <a:tr h="370840">
                <a:tc>
                  <a:txBody>
                    <a:bodyPr/>
                    <a:lstStyle/>
                    <a:p>
                      <a:pPr algn="ctr"/>
                      <a:r>
                        <a:rPr lang="en-US" altLang="zh-CN" sz="1800" b="1" i="0" kern="1200" dirty="0">
                          <a:solidFill>
                            <a:srgbClr val="FF0000"/>
                          </a:solidFill>
                          <a:effectLst/>
                          <a:latin typeface="+mn-lt"/>
                          <a:ea typeface="+mn-ea"/>
                          <a:cs typeface="+mn-cs"/>
                        </a:rPr>
                        <a:t>1</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0.8842</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0.0058</a:t>
                      </a:r>
                      <a:endParaRPr lang="zh-CN" altLang="en-US" b="1" dirty="0">
                        <a:solidFill>
                          <a:srgbClr val="FF0000"/>
                        </a:solidFill>
                      </a:endParaRPr>
                    </a:p>
                  </a:txBody>
                  <a:tcPr/>
                </a:tc>
                <a:extLst>
                  <a:ext uri="{0D108BD9-81ED-4DB2-BD59-A6C34878D82A}">
                    <a16:rowId xmlns:a16="http://schemas.microsoft.com/office/drawing/2014/main" val="99070093"/>
                  </a:ext>
                </a:extLst>
              </a:tr>
            </a:tbl>
          </a:graphicData>
        </a:graphic>
      </p:graphicFrame>
      <p:graphicFrame>
        <p:nvGraphicFramePr>
          <p:cNvPr id="4" name="Table 3">
            <a:extLst>
              <a:ext uri="{FF2B5EF4-FFF2-40B4-BE49-F238E27FC236}">
                <a16:creationId xmlns:a16="http://schemas.microsoft.com/office/drawing/2014/main" id="{F443C000-365F-4FF3-8BE4-B7E6BD3E2EFE}"/>
              </a:ext>
            </a:extLst>
          </p:cNvPr>
          <p:cNvGraphicFramePr>
            <a:graphicFrameLocks noGrp="1"/>
          </p:cNvGraphicFramePr>
          <p:nvPr>
            <p:extLst>
              <p:ext uri="{D42A27DB-BD31-4B8C-83A1-F6EECF244321}">
                <p14:modId xmlns:p14="http://schemas.microsoft.com/office/powerpoint/2010/main" val="198003865"/>
              </p:ext>
            </p:extLst>
          </p:nvPr>
        </p:nvGraphicFramePr>
        <p:xfrm>
          <a:off x="4283042" y="4482327"/>
          <a:ext cx="7506653" cy="2225040"/>
        </p:xfrm>
        <a:graphic>
          <a:graphicData uri="http://schemas.openxmlformats.org/drawingml/2006/table">
            <a:tbl>
              <a:tblPr firstRow="1" bandRow="1">
                <a:tableStyleId>{5C22544A-7EE6-4342-B048-85BDC9FD1C3A}</a:tableStyleId>
              </a:tblPr>
              <a:tblGrid>
                <a:gridCol w="2103755">
                  <a:extLst>
                    <a:ext uri="{9D8B030D-6E8A-4147-A177-3AD203B41FA5}">
                      <a16:colId xmlns:a16="http://schemas.microsoft.com/office/drawing/2014/main" val="608021362"/>
                    </a:ext>
                  </a:extLst>
                </a:gridCol>
                <a:gridCol w="2738755">
                  <a:extLst>
                    <a:ext uri="{9D8B030D-6E8A-4147-A177-3AD203B41FA5}">
                      <a16:colId xmlns:a16="http://schemas.microsoft.com/office/drawing/2014/main" val="3048420447"/>
                    </a:ext>
                  </a:extLst>
                </a:gridCol>
                <a:gridCol w="2664143">
                  <a:extLst>
                    <a:ext uri="{9D8B030D-6E8A-4147-A177-3AD203B41FA5}">
                      <a16:colId xmlns:a16="http://schemas.microsoft.com/office/drawing/2014/main" val="100936571"/>
                    </a:ext>
                  </a:extLst>
                </a:gridCol>
              </a:tblGrid>
              <a:tr h="370840">
                <a:tc>
                  <a:txBody>
                    <a:bodyPr/>
                    <a:lstStyle/>
                    <a:p>
                      <a:pPr algn="ctr"/>
                      <a:r>
                        <a:rPr lang="en-US" altLang="zh-CN" sz="1800" b="1" i="0" kern="1200" dirty="0">
                          <a:solidFill>
                            <a:schemeClr val="lt1"/>
                          </a:solidFill>
                          <a:effectLst/>
                          <a:latin typeface="+mn-lt"/>
                          <a:ea typeface="+mn-ea"/>
                          <a:cs typeface="+mn-cs"/>
                        </a:rPr>
                        <a:t>C Value for LSVC</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Avg Accuracy</a:t>
                      </a:r>
                      <a:endParaRPr lang="zh-CN" altLang="en-US" dirty="0"/>
                    </a:p>
                  </a:txBody>
                  <a:tcPr/>
                </a:tc>
                <a:tc>
                  <a:txBody>
                    <a:bodyPr/>
                    <a:lstStyle/>
                    <a:p>
                      <a:pPr algn="ctr"/>
                      <a:r>
                        <a:rPr lang="en-US" altLang="zh-CN" sz="1800" b="1" i="0" kern="1200" dirty="0">
                          <a:solidFill>
                            <a:schemeClr val="lt1"/>
                          </a:solidFill>
                          <a:effectLst/>
                          <a:latin typeface="+mn-lt"/>
                          <a:ea typeface="+mn-ea"/>
                          <a:cs typeface="+mn-cs"/>
                        </a:rPr>
                        <a:t>10-Fold Accuracy STD</a:t>
                      </a:r>
                      <a:endParaRPr lang="zh-CN" altLang="en-US" dirty="0"/>
                    </a:p>
                  </a:txBody>
                  <a:tcPr/>
                </a:tc>
                <a:extLst>
                  <a:ext uri="{0D108BD9-81ED-4DB2-BD59-A6C34878D82A}">
                    <a16:rowId xmlns:a16="http://schemas.microsoft.com/office/drawing/2014/main" val="4158168285"/>
                  </a:ext>
                </a:extLst>
              </a:tr>
              <a:tr h="370840">
                <a:tc>
                  <a:txBody>
                    <a:bodyPr/>
                    <a:lstStyle/>
                    <a:p>
                      <a:pPr algn="ctr"/>
                      <a:r>
                        <a:rPr lang="en-US" altLang="zh-CN" b="0" i="0" dirty="0">
                          <a:solidFill>
                            <a:srgbClr val="24292E"/>
                          </a:solidFill>
                          <a:effectLst/>
                          <a:latin typeface="-apple-system"/>
                        </a:rPr>
                        <a:t>0.01</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0.8659</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0.0068</a:t>
                      </a:r>
                      <a:endParaRPr lang="zh-CN" altLang="en-US" dirty="0"/>
                    </a:p>
                  </a:txBody>
                  <a:tcPr/>
                </a:tc>
                <a:extLst>
                  <a:ext uri="{0D108BD9-81ED-4DB2-BD59-A6C34878D82A}">
                    <a16:rowId xmlns:a16="http://schemas.microsoft.com/office/drawing/2014/main" val="757789353"/>
                  </a:ext>
                </a:extLst>
              </a:tr>
              <a:tr h="370840">
                <a:tc>
                  <a:txBody>
                    <a:bodyPr/>
                    <a:lstStyle/>
                    <a:p>
                      <a:pPr algn="ctr"/>
                      <a:r>
                        <a:rPr lang="en-US" altLang="zh-CN" sz="1800" b="0" i="0" kern="1200" dirty="0">
                          <a:solidFill>
                            <a:schemeClr val="dk1"/>
                          </a:solidFill>
                          <a:effectLst/>
                          <a:latin typeface="+mn-lt"/>
                          <a:ea typeface="+mn-ea"/>
                          <a:cs typeface="+mn-cs"/>
                        </a:rPr>
                        <a:t>0.05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0.8825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0.0053</a:t>
                      </a:r>
                      <a:endParaRPr lang="zh-CN" altLang="en-US" dirty="0"/>
                    </a:p>
                  </a:txBody>
                  <a:tcPr/>
                </a:tc>
                <a:extLst>
                  <a:ext uri="{0D108BD9-81ED-4DB2-BD59-A6C34878D82A}">
                    <a16:rowId xmlns:a16="http://schemas.microsoft.com/office/drawing/2014/main" val="1525222374"/>
                  </a:ext>
                </a:extLst>
              </a:tr>
              <a:tr h="370840">
                <a:tc>
                  <a:txBody>
                    <a:bodyPr/>
                    <a:lstStyle/>
                    <a:p>
                      <a:pPr algn="ctr"/>
                      <a:r>
                        <a:rPr lang="en-US" altLang="zh-CN" sz="1800" b="1" i="0" kern="1200" dirty="0">
                          <a:solidFill>
                            <a:srgbClr val="FF0000"/>
                          </a:solidFill>
                          <a:effectLst/>
                          <a:latin typeface="+mn-lt"/>
                          <a:ea typeface="+mn-ea"/>
                          <a:cs typeface="+mn-cs"/>
                        </a:rPr>
                        <a:t>0.25</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0.8837</a:t>
                      </a:r>
                      <a:endParaRPr lang="zh-CN" altLang="en-US" b="1" dirty="0">
                        <a:solidFill>
                          <a:srgbClr val="FF0000"/>
                        </a:solidFill>
                      </a:endParaRPr>
                    </a:p>
                  </a:txBody>
                  <a:tcPr/>
                </a:tc>
                <a:tc>
                  <a:txBody>
                    <a:bodyPr/>
                    <a:lstStyle/>
                    <a:p>
                      <a:pPr algn="ctr"/>
                      <a:r>
                        <a:rPr lang="en-US" altLang="zh-CN" sz="1800" b="1" i="0" kern="1200" dirty="0">
                          <a:solidFill>
                            <a:srgbClr val="FF0000"/>
                          </a:solidFill>
                          <a:effectLst/>
                          <a:latin typeface="+mn-lt"/>
                          <a:ea typeface="+mn-ea"/>
                          <a:cs typeface="+mn-cs"/>
                        </a:rPr>
                        <a:t>0.0040</a:t>
                      </a:r>
                      <a:endParaRPr lang="zh-CN" altLang="en-US" b="1" dirty="0">
                        <a:solidFill>
                          <a:srgbClr val="FF0000"/>
                        </a:solidFill>
                      </a:endParaRPr>
                    </a:p>
                  </a:txBody>
                  <a:tcPr/>
                </a:tc>
                <a:extLst>
                  <a:ext uri="{0D108BD9-81ED-4DB2-BD59-A6C34878D82A}">
                    <a16:rowId xmlns:a16="http://schemas.microsoft.com/office/drawing/2014/main" val="2371411276"/>
                  </a:ext>
                </a:extLst>
              </a:tr>
              <a:tr h="370840">
                <a:tc>
                  <a:txBody>
                    <a:bodyPr/>
                    <a:lstStyle/>
                    <a:p>
                      <a:pPr algn="ctr"/>
                      <a:r>
                        <a:rPr lang="en-US" altLang="zh-CN" sz="1800" b="0" i="0" kern="1200" dirty="0">
                          <a:solidFill>
                            <a:schemeClr val="dk1"/>
                          </a:solidFill>
                          <a:effectLst/>
                          <a:latin typeface="+mn-lt"/>
                          <a:ea typeface="+mn-ea"/>
                          <a:cs typeface="+mn-cs"/>
                        </a:rPr>
                        <a:t>0.5</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0.8789</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0.0041</a:t>
                      </a:r>
                      <a:endParaRPr lang="zh-CN" altLang="en-US" dirty="0"/>
                    </a:p>
                  </a:txBody>
                  <a:tcPr/>
                </a:tc>
                <a:extLst>
                  <a:ext uri="{0D108BD9-81ED-4DB2-BD59-A6C34878D82A}">
                    <a16:rowId xmlns:a16="http://schemas.microsoft.com/office/drawing/2014/main" val="70061578"/>
                  </a:ext>
                </a:extLst>
              </a:tr>
              <a:tr h="370840">
                <a:tc>
                  <a:txBody>
                    <a:bodyPr/>
                    <a:lstStyle/>
                    <a:p>
                      <a:pPr algn="ctr"/>
                      <a:r>
                        <a:rPr lang="en-US" altLang="zh-CN" sz="1800" b="0" i="0" kern="1200" dirty="0">
                          <a:solidFill>
                            <a:schemeClr val="dk1"/>
                          </a:solidFill>
                          <a:effectLst/>
                          <a:latin typeface="+mn-lt"/>
                          <a:ea typeface="+mn-ea"/>
                          <a:cs typeface="+mn-cs"/>
                        </a:rPr>
                        <a:t>1</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0.8746</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0.0065</a:t>
                      </a:r>
                      <a:endParaRPr lang="zh-CN" altLang="en-US" dirty="0"/>
                    </a:p>
                  </a:txBody>
                  <a:tcPr/>
                </a:tc>
                <a:extLst>
                  <a:ext uri="{0D108BD9-81ED-4DB2-BD59-A6C34878D82A}">
                    <a16:rowId xmlns:a16="http://schemas.microsoft.com/office/drawing/2014/main" val="20597137"/>
                  </a:ext>
                </a:extLst>
              </a:tr>
            </a:tbl>
          </a:graphicData>
        </a:graphic>
      </p:graphicFrame>
      <p:sp>
        <p:nvSpPr>
          <p:cNvPr id="6" name="TextBox 5">
            <a:extLst>
              <a:ext uri="{FF2B5EF4-FFF2-40B4-BE49-F238E27FC236}">
                <a16:creationId xmlns:a16="http://schemas.microsoft.com/office/drawing/2014/main" id="{38B4F67E-94DA-45E7-B85D-AB21AE362317}"/>
              </a:ext>
            </a:extLst>
          </p:cNvPr>
          <p:cNvSpPr txBox="1"/>
          <p:nvPr/>
        </p:nvSpPr>
        <p:spPr>
          <a:xfrm>
            <a:off x="450210" y="2466295"/>
            <a:ext cx="3534562" cy="1874359"/>
          </a:xfrm>
          <a:prstGeom prst="rect">
            <a:avLst/>
          </a:prstGeom>
          <a:noFill/>
        </p:spPr>
        <p:txBody>
          <a:bodyPr wrap="square" rtlCol="0">
            <a:spAutoFit/>
          </a:bodyPr>
          <a:lstStyle/>
          <a:p>
            <a:pPr>
              <a:spcBef>
                <a:spcPct val="20000"/>
              </a:spcBef>
              <a:spcAft>
                <a:spcPts val="600"/>
              </a:spcAft>
              <a:buClr>
                <a:schemeClr val="accent1"/>
              </a:buClr>
            </a:pPr>
            <a:r>
              <a:rPr lang="en-US" altLang="zh-CN" dirty="0"/>
              <a:t>Final Test on Testing Dataset:</a:t>
            </a:r>
          </a:p>
          <a:p>
            <a:pPr marL="342900" indent="-342900">
              <a:spcBef>
                <a:spcPct val="20000"/>
              </a:spcBef>
              <a:spcAft>
                <a:spcPts val="600"/>
              </a:spcAft>
              <a:buClr>
                <a:schemeClr val="accent1"/>
              </a:buClr>
              <a:buFont typeface="Wingdings 2" charset="2"/>
              <a:buChar char=""/>
            </a:pPr>
            <a:r>
              <a:rPr lang="en-US" altLang="zh-CN" dirty="0"/>
              <a:t>Logistic Regression: </a:t>
            </a:r>
            <a:r>
              <a:rPr lang="en-US" altLang="zh-CN" b="1" dirty="0">
                <a:solidFill>
                  <a:srgbClr val="FF0000"/>
                </a:solidFill>
              </a:rPr>
              <a:t>88.08%</a:t>
            </a:r>
          </a:p>
          <a:p>
            <a:pPr marL="342900" indent="-342900">
              <a:spcBef>
                <a:spcPct val="20000"/>
              </a:spcBef>
              <a:spcAft>
                <a:spcPts val="600"/>
              </a:spcAft>
              <a:buClr>
                <a:schemeClr val="accent1"/>
              </a:buClr>
              <a:buFont typeface="Wingdings 2" charset="2"/>
              <a:buChar char=""/>
            </a:pPr>
            <a:r>
              <a:rPr lang="en-US" altLang="zh-CN" dirty="0"/>
              <a:t>Linear SVC: </a:t>
            </a:r>
            <a:r>
              <a:rPr lang="en-US" altLang="zh-CN" b="1" dirty="0">
                <a:solidFill>
                  <a:srgbClr val="FF0000"/>
                </a:solidFill>
              </a:rPr>
              <a:t>87.78%</a:t>
            </a:r>
          </a:p>
          <a:p>
            <a:pPr>
              <a:spcBef>
                <a:spcPct val="20000"/>
              </a:spcBef>
              <a:spcAft>
                <a:spcPts val="600"/>
              </a:spcAft>
              <a:buClr>
                <a:schemeClr val="accent1"/>
              </a:buClr>
            </a:pPr>
            <a:r>
              <a:rPr lang="en-US" altLang="zh-CN" dirty="0"/>
              <a:t>Therefore, we finally pick LR over LSVC.</a:t>
            </a:r>
          </a:p>
        </p:txBody>
      </p:sp>
    </p:spTree>
    <p:extLst>
      <p:ext uri="{BB962C8B-B14F-4D97-AF65-F5344CB8AC3E}">
        <p14:creationId xmlns:p14="http://schemas.microsoft.com/office/powerpoint/2010/main" val="51786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Thank You!</a:t>
            </a:r>
            <a:endParaRPr lang="zh-CN" altLang="en-US" dirty="0"/>
          </a:p>
        </p:txBody>
      </p:sp>
      <p:pic>
        <p:nvPicPr>
          <p:cNvPr id="11" name="Picture 10">
            <a:extLst>
              <a:ext uri="{FF2B5EF4-FFF2-40B4-BE49-F238E27FC236}">
                <a16:creationId xmlns:a16="http://schemas.microsoft.com/office/drawing/2014/main" id="{35C69E8A-9BFE-4E37-B9F4-06C831094048}"/>
              </a:ext>
            </a:extLst>
          </p:cNvPr>
          <p:cNvPicPr>
            <a:picLocks noChangeAspect="1"/>
          </p:cNvPicPr>
          <p:nvPr/>
        </p:nvPicPr>
        <p:blipFill>
          <a:blip r:embed="rId2"/>
          <a:stretch>
            <a:fillRect/>
          </a:stretch>
        </p:blipFill>
        <p:spPr>
          <a:xfrm>
            <a:off x="2578633" y="2300436"/>
            <a:ext cx="6422754" cy="4280728"/>
          </a:xfrm>
          <a:prstGeom prst="rect">
            <a:avLst/>
          </a:prstGeom>
        </p:spPr>
      </p:pic>
    </p:spTree>
    <p:extLst>
      <p:ext uri="{BB962C8B-B14F-4D97-AF65-F5344CB8AC3E}">
        <p14:creationId xmlns:p14="http://schemas.microsoft.com/office/powerpoint/2010/main" val="304425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Where to Get the Data?</a:t>
            </a:r>
            <a:endParaRPr lang="zh-CN" altLang="en-US" dirty="0"/>
          </a:p>
        </p:txBody>
      </p:sp>
      <p:sp>
        <p:nvSpPr>
          <p:cNvPr id="3" name="Content Placeholder 2">
            <a:extLst>
              <a:ext uri="{FF2B5EF4-FFF2-40B4-BE49-F238E27FC236}">
                <a16:creationId xmlns:a16="http://schemas.microsoft.com/office/drawing/2014/main" id="{A3D6AF2B-DD7F-4B6A-B6AF-D185A9BC1E48}"/>
              </a:ext>
            </a:extLst>
          </p:cNvPr>
          <p:cNvSpPr>
            <a:spLocks noGrp="1"/>
          </p:cNvSpPr>
          <p:nvPr>
            <p:ph idx="1"/>
          </p:nvPr>
        </p:nvSpPr>
        <p:spPr>
          <a:xfrm>
            <a:off x="827424" y="2390066"/>
            <a:ext cx="10554574" cy="3636511"/>
          </a:xfrm>
        </p:spPr>
        <p:txBody>
          <a:bodyPr/>
          <a:lstStyle/>
          <a:p>
            <a:r>
              <a:rPr lang="en-US" altLang="zh-CN" dirty="0"/>
              <a:t>Gather detailed movie information through OMDB API.</a:t>
            </a:r>
          </a:p>
          <a:p>
            <a:r>
              <a:rPr lang="en-US" altLang="zh-CN" dirty="0"/>
              <a:t>Crawl lists of movie names for each year from 2014 to 2018 through Wikipedia.</a:t>
            </a:r>
          </a:p>
          <a:p>
            <a:r>
              <a:rPr lang="en-US" altLang="zh-CN" dirty="0"/>
              <a:t>For IMDB movie reviews sentiment analysis, the training and testing data we used are from “Large Movie Review Dataset v1.0”, which is available from Kaggle.</a:t>
            </a:r>
          </a:p>
          <a:p>
            <a:r>
              <a:rPr lang="en-US" altLang="zh-CN" dirty="0"/>
              <a:t>Detailed Marvel movie data are also gathered through a combination of web crawling and OMDB API.</a:t>
            </a:r>
          </a:p>
          <a:p>
            <a:endParaRPr lang="zh-CN" altLang="en-US" dirty="0"/>
          </a:p>
        </p:txBody>
      </p:sp>
    </p:spTree>
    <p:extLst>
      <p:ext uri="{BB962C8B-B14F-4D97-AF65-F5344CB8AC3E}">
        <p14:creationId xmlns:p14="http://schemas.microsoft.com/office/powerpoint/2010/main" val="374611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Top 20 Movies in Terms of Box Office</a:t>
            </a:r>
            <a:endParaRPr lang="zh-CN" altLang="en-US" dirty="0"/>
          </a:p>
        </p:txBody>
      </p:sp>
      <p:pic>
        <p:nvPicPr>
          <p:cNvPr id="5" name="Content Placeholder 4">
            <a:extLst>
              <a:ext uri="{FF2B5EF4-FFF2-40B4-BE49-F238E27FC236}">
                <a16:creationId xmlns:a16="http://schemas.microsoft.com/office/drawing/2014/main" id="{AEBC03AE-5C13-4FD8-9972-9D34E3A289D1}"/>
              </a:ext>
            </a:extLst>
          </p:cNvPr>
          <p:cNvPicPr>
            <a:picLocks noGrp="1" noChangeAspect="1"/>
          </p:cNvPicPr>
          <p:nvPr>
            <p:ph idx="1"/>
          </p:nvPr>
        </p:nvPicPr>
        <p:blipFill>
          <a:blip r:embed="rId2"/>
          <a:stretch>
            <a:fillRect/>
          </a:stretch>
        </p:blipFill>
        <p:spPr>
          <a:xfrm>
            <a:off x="1386979" y="2288749"/>
            <a:ext cx="3520580" cy="4407513"/>
          </a:xfrm>
        </p:spPr>
      </p:pic>
      <p:sp>
        <p:nvSpPr>
          <p:cNvPr id="6" name="TextBox 5">
            <a:extLst>
              <a:ext uri="{FF2B5EF4-FFF2-40B4-BE49-F238E27FC236}">
                <a16:creationId xmlns:a16="http://schemas.microsoft.com/office/drawing/2014/main" id="{D11D6247-BDA3-4E56-883E-85D76D576DAD}"/>
              </a:ext>
            </a:extLst>
          </p:cNvPr>
          <p:cNvSpPr txBox="1"/>
          <p:nvPr/>
        </p:nvSpPr>
        <p:spPr>
          <a:xfrm>
            <a:off x="5299046" y="2762663"/>
            <a:ext cx="5682143" cy="1332673"/>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"Avengers: Infinity War" is the box office champion for the past 5 years. </a:t>
            </a:r>
          </a:p>
          <a:p>
            <a:pPr marL="342900" indent="-342900">
              <a:spcBef>
                <a:spcPct val="20000"/>
              </a:spcBef>
              <a:spcAft>
                <a:spcPts val="600"/>
              </a:spcAft>
              <a:buClr>
                <a:schemeClr val="accent1"/>
              </a:buClr>
              <a:buFont typeface="Wingdings 2" charset="2"/>
              <a:buChar char=""/>
            </a:pPr>
            <a:r>
              <a:rPr lang="en-US" altLang="zh-CN" dirty="0"/>
              <a:t>"Rogue One: A Star War Story" and "Jurassic World" are the 2nd and 3rd.</a:t>
            </a:r>
            <a:endParaRPr lang="zh-CN" altLang="en-US" dirty="0"/>
          </a:p>
        </p:txBody>
      </p:sp>
    </p:spTree>
    <p:extLst>
      <p:ext uri="{BB962C8B-B14F-4D97-AF65-F5344CB8AC3E}">
        <p14:creationId xmlns:p14="http://schemas.microsoft.com/office/powerpoint/2010/main" val="352349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a:xfrm>
            <a:off x="810000" y="109057"/>
            <a:ext cx="10571998" cy="1308581"/>
          </a:xfrm>
        </p:spPr>
        <p:txBody>
          <a:bodyPr/>
          <a:lstStyle/>
          <a:p>
            <a:r>
              <a:rPr lang="en-US" altLang="zh-CN" dirty="0"/>
              <a:t>Top 20 Actors with the Highest Accumulative Box Office</a:t>
            </a:r>
            <a:endParaRPr lang="zh-CN" altLang="en-US" dirty="0"/>
          </a:p>
        </p:txBody>
      </p:sp>
      <p:pic>
        <p:nvPicPr>
          <p:cNvPr id="7" name="Content Placeholder 6">
            <a:extLst>
              <a:ext uri="{FF2B5EF4-FFF2-40B4-BE49-F238E27FC236}">
                <a16:creationId xmlns:a16="http://schemas.microsoft.com/office/drawing/2014/main" id="{8BFE86EF-C982-480A-8CA5-BFAB955FA2CB}"/>
              </a:ext>
            </a:extLst>
          </p:cNvPr>
          <p:cNvPicPr>
            <a:picLocks noGrp="1" noChangeAspect="1"/>
          </p:cNvPicPr>
          <p:nvPr>
            <p:ph idx="1"/>
          </p:nvPr>
        </p:nvPicPr>
        <p:blipFill>
          <a:blip r:embed="rId2"/>
          <a:stretch>
            <a:fillRect/>
          </a:stretch>
        </p:blipFill>
        <p:spPr>
          <a:xfrm>
            <a:off x="1517403" y="2566449"/>
            <a:ext cx="3989576" cy="3636963"/>
          </a:xfrm>
        </p:spPr>
      </p:pic>
      <p:sp>
        <p:nvSpPr>
          <p:cNvPr id="8" name="TextBox 7">
            <a:extLst>
              <a:ext uri="{FF2B5EF4-FFF2-40B4-BE49-F238E27FC236}">
                <a16:creationId xmlns:a16="http://schemas.microsoft.com/office/drawing/2014/main" id="{5C1B1705-8967-4385-9EF3-42D6EF6AB356}"/>
              </a:ext>
            </a:extLst>
          </p:cNvPr>
          <p:cNvSpPr txBox="1"/>
          <p:nvPr/>
        </p:nvSpPr>
        <p:spPr>
          <a:xfrm>
            <a:off x="5834079" y="2972388"/>
            <a:ext cx="5682143" cy="1332673"/>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Chris Evans is the accumulative box office champion for the past 5 years. </a:t>
            </a:r>
          </a:p>
          <a:p>
            <a:pPr marL="342900" indent="-342900">
              <a:spcBef>
                <a:spcPct val="20000"/>
              </a:spcBef>
              <a:spcAft>
                <a:spcPts val="600"/>
              </a:spcAft>
              <a:buClr>
                <a:schemeClr val="accent1"/>
              </a:buClr>
              <a:buFont typeface="Wingdings 2" charset="2"/>
              <a:buChar char=""/>
            </a:pPr>
            <a:r>
              <a:rPr lang="en-US" altLang="zh-CN" dirty="0"/>
              <a:t>Robert Downey Jr. is right behind him and really close.</a:t>
            </a:r>
            <a:endParaRPr lang="zh-CN" altLang="en-US" dirty="0"/>
          </a:p>
        </p:txBody>
      </p:sp>
    </p:spTree>
    <p:extLst>
      <p:ext uri="{BB962C8B-B14F-4D97-AF65-F5344CB8AC3E}">
        <p14:creationId xmlns:p14="http://schemas.microsoft.com/office/powerpoint/2010/main" val="200943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a:xfrm>
            <a:off x="810000" y="151002"/>
            <a:ext cx="10571998" cy="1266636"/>
          </a:xfrm>
        </p:spPr>
        <p:txBody>
          <a:bodyPr/>
          <a:lstStyle/>
          <a:p>
            <a:r>
              <a:rPr lang="en-US" altLang="zh-CN" dirty="0"/>
              <a:t>Top 20 Directors with the Highest Accumulative Box Office</a:t>
            </a:r>
            <a:endParaRPr lang="zh-CN" altLang="en-US" dirty="0"/>
          </a:p>
        </p:txBody>
      </p:sp>
      <p:pic>
        <p:nvPicPr>
          <p:cNvPr id="7" name="Content Placeholder 6">
            <a:extLst>
              <a:ext uri="{FF2B5EF4-FFF2-40B4-BE49-F238E27FC236}">
                <a16:creationId xmlns:a16="http://schemas.microsoft.com/office/drawing/2014/main" id="{79D9F405-7612-4167-A6C7-1323D45459ED}"/>
              </a:ext>
            </a:extLst>
          </p:cNvPr>
          <p:cNvPicPr>
            <a:picLocks noGrp="1" noChangeAspect="1"/>
          </p:cNvPicPr>
          <p:nvPr>
            <p:ph idx="1"/>
          </p:nvPr>
        </p:nvPicPr>
        <p:blipFill>
          <a:blip r:embed="rId2"/>
          <a:stretch>
            <a:fillRect/>
          </a:stretch>
        </p:blipFill>
        <p:spPr>
          <a:xfrm>
            <a:off x="1539352" y="2407057"/>
            <a:ext cx="3913492" cy="4114701"/>
          </a:xfrm>
        </p:spPr>
      </p:pic>
      <p:sp>
        <p:nvSpPr>
          <p:cNvPr id="8" name="TextBox 7">
            <a:extLst>
              <a:ext uri="{FF2B5EF4-FFF2-40B4-BE49-F238E27FC236}">
                <a16:creationId xmlns:a16="http://schemas.microsoft.com/office/drawing/2014/main" id="{BA0B4157-F9A3-44FE-98F0-DF99AFB19B22}"/>
              </a:ext>
            </a:extLst>
          </p:cNvPr>
          <p:cNvSpPr txBox="1"/>
          <p:nvPr/>
        </p:nvSpPr>
        <p:spPr>
          <a:xfrm>
            <a:off x="5936608" y="3014333"/>
            <a:ext cx="5682143" cy="646331"/>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Russo Brothers are the accumulative box office champion for the past 5 years.</a:t>
            </a:r>
            <a:endParaRPr lang="zh-CN" altLang="en-US" dirty="0"/>
          </a:p>
        </p:txBody>
      </p:sp>
    </p:spTree>
    <p:extLst>
      <p:ext uri="{BB962C8B-B14F-4D97-AF65-F5344CB8AC3E}">
        <p14:creationId xmlns:p14="http://schemas.microsoft.com/office/powerpoint/2010/main" val="145263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a:xfrm>
            <a:off x="268448" y="447188"/>
            <a:ext cx="11786532" cy="970450"/>
          </a:xfrm>
        </p:spPr>
        <p:txBody>
          <a:bodyPr/>
          <a:lstStyle/>
          <a:p>
            <a:r>
              <a:rPr lang="en-US" altLang="zh-CN" dirty="0"/>
              <a:t>Total Number of Movies from Different Genres</a:t>
            </a:r>
            <a:endParaRPr lang="zh-CN" altLang="en-US" dirty="0"/>
          </a:p>
        </p:txBody>
      </p:sp>
      <p:pic>
        <p:nvPicPr>
          <p:cNvPr id="4" name="Content Placeholder 3">
            <a:extLst>
              <a:ext uri="{FF2B5EF4-FFF2-40B4-BE49-F238E27FC236}">
                <a16:creationId xmlns:a16="http://schemas.microsoft.com/office/drawing/2014/main" id="{49610D44-3999-4CC6-8EDA-7DC72B656934}"/>
              </a:ext>
            </a:extLst>
          </p:cNvPr>
          <p:cNvPicPr>
            <a:picLocks noGrp="1" noChangeAspect="1"/>
          </p:cNvPicPr>
          <p:nvPr>
            <p:ph idx="1"/>
          </p:nvPr>
        </p:nvPicPr>
        <p:blipFill>
          <a:blip r:embed="rId2"/>
          <a:stretch>
            <a:fillRect/>
          </a:stretch>
        </p:blipFill>
        <p:spPr>
          <a:xfrm>
            <a:off x="968475" y="2516115"/>
            <a:ext cx="4624186" cy="3808153"/>
          </a:xfrm>
        </p:spPr>
      </p:pic>
      <p:sp>
        <p:nvSpPr>
          <p:cNvPr id="6" name="TextBox 5">
            <a:extLst>
              <a:ext uri="{FF2B5EF4-FFF2-40B4-BE49-F238E27FC236}">
                <a16:creationId xmlns:a16="http://schemas.microsoft.com/office/drawing/2014/main" id="{46B1B476-A1F1-46EF-85F4-5B1A2431A8F9}"/>
              </a:ext>
            </a:extLst>
          </p:cNvPr>
          <p:cNvSpPr txBox="1"/>
          <p:nvPr/>
        </p:nvSpPr>
        <p:spPr>
          <a:xfrm>
            <a:off x="6096000" y="3266002"/>
            <a:ext cx="5682143" cy="646331"/>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most popular genre for the past 5 years is "Drama".</a:t>
            </a:r>
            <a:endParaRPr lang="zh-CN" altLang="en-US" dirty="0"/>
          </a:p>
        </p:txBody>
      </p:sp>
    </p:spTree>
    <p:extLst>
      <p:ext uri="{BB962C8B-B14F-4D97-AF65-F5344CB8AC3E}">
        <p14:creationId xmlns:p14="http://schemas.microsoft.com/office/powerpoint/2010/main" val="316021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Total Box Office from Different Genres</a:t>
            </a:r>
            <a:endParaRPr lang="zh-CN" altLang="en-US" dirty="0"/>
          </a:p>
        </p:txBody>
      </p:sp>
      <p:pic>
        <p:nvPicPr>
          <p:cNvPr id="4" name="Content Placeholder 3">
            <a:extLst>
              <a:ext uri="{FF2B5EF4-FFF2-40B4-BE49-F238E27FC236}">
                <a16:creationId xmlns:a16="http://schemas.microsoft.com/office/drawing/2014/main" id="{0EA6B06B-F81A-4CD6-855C-A754ECFB22A1}"/>
              </a:ext>
            </a:extLst>
          </p:cNvPr>
          <p:cNvPicPr>
            <a:picLocks noGrp="1" noChangeAspect="1"/>
          </p:cNvPicPr>
          <p:nvPr>
            <p:ph idx="1"/>
          </p:nvPr>
        </p:nvPicPr>
        <p:blipFill>
          <a:blip r:embed="rId2"/>
          <a:stretch>
            <a:fillRect/>
          </a:stretch>
        </p:blipFill>
        <p:spPr>
          <a:xfrm>
            <a:off x="1020430" y="2523336"/>
            <a:ext cx="4465970" cy="3887476"/>
          </a:xfrm>
        </p:spPr>
      </p:pic>
      <p:sp>
        <p:nvSpPr>
          <p:cNvPr id="6" name="TextBox 5">
            <a:extLst>
              <a:ext uri="{FF2B5EF4-FFF2-40B4-BE49-F238E27FC236}">
                <a16:creationId xmlns:a16="http://schemas.microsoft.com/office/drawing/2014/main" id="{3EE56A02-5D7E-4905-89AB-24081765F5BB}"/>
              </a:ext>
            </a:extLst>
          </p:cNvPr>
          <p:cNvSpPr txBox="1"/>
          <p:nvPr/>
        </p:nvSpPr>
        <p:spPr>
          <a:xfrm>
            <a:off x="5911442" y="3274391"/>
            <a:ext cx="5682143" cy="923330"/>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genre "Adventure" is the champion for the past 5 years, although the genre "Action" is really close.</a:t>
            </a:r>
            <a:endParaRPr lang="zh-CN" altLang="en-US" dirty="0"/>
          </a:p>
        </p:txBody>
      </p:sp>
    </p:spTree>
    <p:extLst>
      <p:ext uri="{BB962C8B-B14F-4D97-AF65-F5344CB8AC3E}">
        <p14:creationId xmlns:p14="http://schemas.microsoft.com/office/powerpoint/2010/main" val="23633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AE5-9509-4833-83D8-80C4A6EF4810}"/>
              </a:ext>
            </a:extLst>
          </p:cNvPr>
          <p:cNvSpPr>
            <a:spLocks noGrp="1"/>
          </p:cNvSpPr>
          <p:nvPr>
            <p:ph type="title"/>
          </p:nvPr>
        </p:nvSpPr>
        <p:spPr/>
        <p:txBody>
          <a:bodyPr/>
          <a:lstStyle/>
          <a:p>
            <a:r>
              <a:rPr lang="en-US" altLang="zh-CN" dirty="0"/>
              <a:t>Average Box Office from Different Genres</a:t>
            </a:r>
            <a:endParaRPr lang="zh-CN" altLang="en-US" dirty="0"/>
          </a:p>
        </p:txBody>
      </p:sp>
      <p:pic>
        <p:nvPicPr>
          <p:cNvPr id="4" name="Content Placeholder 3">
            <a:extLst>
              <a:ext uri="{FF2B5EF4-FFF2-40B4-BE49-F238E27FC236}">
                <a16:creationId xmlns:a16="http://schemas.microsoft.com/office/drawing/2014/main" id="{ACAD3C32-5DA7-4358-A6B7-40E68CCF12C2}"/>
              </a:ext>
            </a:extLst>
          </p:cNvPr>
          <p:cNvPicPr>
            <a:picLocks noGrp="1" noChangeAspect="1"/>
          </p:cNvPicPr>
          <p:nvPr>
            <p:ph idx="1"/>
          </p:nvPr>
        </p:nvPicPr>
        <p:blipFill>
          <a:blip r:embed="rId2"/>
          <a:stretch>
            <a:fillRect/>
          </a:stretch>
        </p:blipFill>
        <p:spPr>
          <a:xfrm>
            <a:off x="1142782" y="2499337"/>
            <a:ext cx="4385563" cy="3811132"/>
          </a:xfrm>
        </p:spPr>
      </p:pic>
      <p:sp>
        <p:nvSpPr>
          <p:cNvPr id="6" name="TextBox 5">
            <a:extLst>
              <a:ext uri="{FF2B5EF4-FFF2-40B4-BE49-F238E27FC236}">
                <a16:creationId xmlns:a16="http://schemas.microsoft.com/office/drawing/2014/main" id="{B50F8D68-F314-459D-BC6A-C721CB6A375E}"/>
              </a:ext>
            </a:extLst>
          </p:cNvPr>
          <p:cNvSpPr txBox="1"/>
          <p:nvPr/>
        </p:nvSpPr>
        <p:spPr>
          <a:xfrm>
            <a:off x="5928220" y="3333114"/>
            <a:ext cx="5682143" cy="923330"/>
          </a:xfrm>
          <a:prstGeom prst="rect">
            <a:avLst/>
          </a:prstGeom>
          <a:noFill/>
        </p:spPr>
        <p:txBody>
          <a:bodyPr wrap="square" rtlCol="0">
            <a:spAutoFit/>
          </a:bodyPr>
          <a:lstStyle/>
          <a:p>
            <a:pPr marL="342900" indent="-342900">
              <a:spcBef>
                <a:spcPct val="20000"/>
              </a:spcBef>
              <a:spcAft>
                <a:spcPts val="600"/>
              </a:spcAft>
              <a:buClr>
                <a:schemeClr val="accent1"/>
              </a:buClr>
              <a:buFont typeface="Wingdings 2" charset="2"/>
              <a:buChar char=""/>
            </a:pPr>
            <a:r>
              <a:rPr lang="en-US" altLang="zh-CN" dirty="0"/>
              <a:t>The genre "Sci-Fi" is the champion for the past 5 years. "Adventure" is right behind it and really close.</a:t>
            </a:r>
            <a:endParaRPr lang="zh-CN" altLang="en-US" dirty="0"/>
          </a:p>
        </p:txBody>
      </p:sp>
    </p:spTree>
    <p:extLst>
      <p:ext uri="{BB962C8B-B14F-4D97-AF65-F5344CB8AC3E}">
        <p14:creationId xmlns:p14="http://schemas.microsoft.com/office/powerpoint/2010/main" val="3021093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1277</TotalTime>
  <Words>1065</Words>
  <Application>Microsoft Macintosh PowerPoint</Application>
  <PresentationFormat>宽屏</PresentationFormat>
  <Paragraphs>131</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-apple-system</vt:lpstr>
      <vt:lpstr>Arial</vt:lpstr>
      <vt:lpstr>Century Gothic</vt:lpstr>
      <vt:lpstr>Helvetica Neue</vt:lpstr>
      <vt:lpstr>Wingdings 2</vt:lpstr>
      <vt:lpstr>Quotable</vt:lpstr>
      <vt:lpstr>Movie Data Analysis from 2014 to 2018</vt:lpstr>
      <vt:lpstr>Project Description</vt:lpstr>
      <vt:lpstr>Where to Get the Data?</vt:lpstr>
      <vt:lpstr>Top 20 Movies in Terms of Box Office</vt:lpstr>
      <vt:lpstr>Top 20 Actors with the Highest Accumulative Box Office</vt:lpstr>
      <vt:lpstr>Top 20 Directors with the Highest Accumulative Box Office</vt:lpstr>
      <vt:lpstr>Total Number of Movies from Different Genres</vt:lpstr>
      <vt:lpstr>Total Box Office from Different Genres</vt:lpstr>
      <vt:lpstr>Average Box Office from Different Genres</vt:lpstr>
      <vt:lpstr>Total &amp; Average Box Office Analysis</vt:lpstr>
      <vt:lpstr>Average Ratings Analysis</vt:lpstr>
      <vt:lpstr>Film Genre Diversity by Actor</vt:lpstr>
      <vt:lpstr>Genre Frequency</vt:lpstr>
      <vt:lpstr>Genre Score</vt:lpstr>
      <vt:lpstr>Distribution</vt:lpstr>
      <vt:lpstr>PowerPoint 演示文稿</vt:lpstr>
      <vt:lpstr>Ranking by Genre Count</vt:lpstr>
      <vt:lpstr>Ranking by Genre Score</vt:lpstr>
      <vt:lpstr>Genre Mobility and Box Office</vt:lpstr>
      <vt:lpstr>What's Up With Comedy?</vt:lpstr>
      <vt:lpstr>Genre Mobility Conclusions</vt:lpstr>
      <vt:lpstr>IMDB Sentiment Classifier</vt:lpstr>
      <vt:lpstr>Baseline Algorithms</vt:lpstr>
      <vt:lpstr>Further Parameter Tuning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 Analysis from 2014 to 2018</dc:title>
  <dc:creator>Zeyu Yan</dc:creator>
  <cp:lastModifiedBy>Zeyu Yan</cp:lastModifiedBy>
  <cp:revision>31</cp:revision>
  <dcterms:created xsi:type="dcterms:W3CDTF">2019-03-13T20:23:01Z</dcterms:created>
  <dcterms:modified xsi:type="dcterms:W3CDTF">2019-03-14T23:15:21Z</dcterms:modified>
</cp:coreProperties>
</file>