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21C1-762D-4EB2-AC6C-17F826FE9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Movie Data Analysis from 2014 to 2018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3FB9C-C408-4D2A-B9EB-BE56BD7B7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881" y="4995644"/>
            <a:ext cx="2637874" cy="179524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    </a:t>
            </a:r>
            <a:r>
              <a:rPr lang="en-US" altLang="zh-CN" sz="2400" b="1" dirty="0"/>
              <a:t>Team Members:</a:t>
            </a:r>
          </a:p>
          <a:p>
            <a:pPr algn="just"/>
            <a:r>
              <a:rPr lang="en-US" altLang="zh-CN" sz="2400" dirty="0"/>
              <a:t>		      </a:t>
            </a:r>
            <a:r>
              <a:rPr lang="en-US" altLang="zh-CN" sz="1900" dirty="0"/>
              <a:t>Zeyu Yan</a:t>
            </a:r>
          </a:p>
          <a:p>
            <a:pPr algn="just"/>
            <a:r>
              <a:rPr lang="en-US" altLang="zh-CN" sz="1900" dirty="0"/>
              <a:t>        George Bendele</a:t>
            </a:r>
          </a:p>
          <a:p>
            <a:pPr algn="just"/>
            <a:r>
              <a:rPr lang="en-US" altLang="zh-CN" sz="1900" dirty="0"/>
              <a:t>        Mrinalini Darswal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42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&amp; Average Box Office Analysis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4E153-8BCB-4CE9-9B9A-BB2061FCA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42" y="2552116"/>
            <a:ext cx="4540142" cy="3269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77871-9370-43E6-BAB0-50F24743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481" y="2552116"/>
            <a:ext cx="4540142" cy="3269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8C87F-2FCE-4BEB-BB9B-9C3D20A2F15E}"/>
              </a:ext>
            </a:extLst>
          </p:cNvPr>
          <p:cNvSpPr txBox="1"/>
          <p:nvPr/>
        </p:nvSpPr>
        <p:spPr>
          <a:xfrm>
            <a:off x="471181" y="6154758"/>
            <a:ext cx="1124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data for 2018 is eliminated for this analysis due to the number of samples are not large enough.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3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Ratings Analysis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6D126-35D2-4470-9CCA-1B1606C4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98" y="2594061"/>
            <a:ext cx="5093860" cy="35314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D551E-09FA-40C5-BF0A-0EA0DCAE89FB}"/>
              </a:ext>
            </a:extLst>
          </p:cNvPr>
          <p:cNvSpPr txBox="1"/>
          <p:nvPr/>
        </p:nvSpPr>
        <p:spPr>
          <a:xfrm>
            <a:off x="6095999" y="3014333"/>
            <a:ext cx="5682143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The trend of rating from all 3 sources are basically the same.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Year 2015 has the lowest total and average box office, but has the highest average rating among the past 5 years.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This interesting result reveals that this is no direct relation between the rating of the movies and their box office.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16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IMDB Sentiment Classifier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8984AB-A78A-46E3-8DFD-DEE75D25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Source: Large Movie Review Dataset v1. 0 available from Kaggle</a:t>
            </a:r>
          </a:p>
          <a:p>
            <a:r>
              <a:rPr lang="en-US" altLang="zh-CN" dirty="0"/>
              <a:t>Preprocessing: String Operations &amp; Regular Expressions</a:t>
            </a:r>
          </a:p>
          <a:p>
            <a:r>
              <a:rPr lang="en-US" altLang="zh-CN" dirty="0"/>
              <a:t>Vectorization: TF-IDF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28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Algorithms</a:t>
            </a:r>
            <a:endParaRPr lang="zh-CN" alt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C187A7C-E728-49EB-8B81-11E9FD169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352278"/>
              </p:ext>
            </p:extLst>
          </p:nvPr>
        </p:nvGraphicFramePr>
        <p:xfrm>
          <a:off x="828298" y="3145289"/>
          <a:ext cx="10553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1375247138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3333531863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04238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Method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10-Fold Avg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10-Fold Accuracy STD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7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</a:rPr>
                        <a:t>Logistic Regression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</a:rPr>
                        <a:t>0.8842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</a:rPr>
                        <a:t>0.0058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Linear Discriminant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0.8591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0.0067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4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Decision 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0.7130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0.0065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Gaussian Naive Bayes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0.8003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</a:rPr>
                        <a:t>0.0094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1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</a:rPr>
                        <a:t>Linear SVC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</a:rPr>
                        <a:t>0.8746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</a:rPr>
                        <a:t>0.0065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9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Parameter Tuning</a:t>
            </a:r>
            <a:endParaRPr lang="zh-CN" alt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505EC04-C3C5-455B-9791-5FFD07CC1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45659"/>
              </p:ext>
            </p:extLst>
          </p:nvPr>
        </p:nvGraphicFramePr>
        <p:xfrm>
          <a:off x="4444966" y="2115614"/>
          <a:ext cx="71828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3856768875"/>
                    </a:ext>
                  </a:extLst>
                </a:gridCol>
                <a:gridCol w="2738755">
                  <a:extLst>
                    <a:ext uri="{9D8B030D-6E8A-4147-A177-3AD203B41FA5}">
                      <a16:colId xmlns:a16="http://schemas.microsoft.com/office/drawing/2014/main" val="741214028"/>
                    </a:ext>
                  </a:extLst>
                </a:gridCol>
                <a:gridCol w="2664143">
                  <a:extLst>
                    <a:ext uri="{9D8B030D-6E8A-4147-A177-3AD203B41FA5}">
                      <a16:colId xmlns:a16="http://schemas.microsoft.com/office/drawing/2014/main" val="32215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Value for 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10-Fold Avg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10-Fold Accuracy STD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9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0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00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43C000-365F-4FF3-8BE4-B7E6BD3E2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3865"/>
              </p:ext>
            </p:extLst>
          </p:nvPr>
        </p:nvGraphicFramePr>
        <p:xfrm>
          <a:off x="4283042" y="4482327"/>
          <a:ext cx="75066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755">
                  <a:extLst>
                    <a:ext uri="{9D8B030D-6E8A-4147-A177-3AD203B41FA5}">
                      <a16:colId xmlns:a16="http://schemas.microsoft.com/office/drawing/2014/main" val="608021362"/>
                    </a:ext>
                  </a:extLst>
                </a:gridCol>
                <a:gridCol w="2738755">
                  <a:extLst>
                    <a:ext uri="{9D8B030D-6E8A-4147-A177-3AD203B41FA5}">
                      <a16:colId xmlns:a16="http://schemas.microsoft.com/office/drawing/2014/main" val="3048420447"/>
                    </a:ext>
                  </a:extLst>
                </a:gridCol>
                <a:gridCol w="2664143">
                  <a:extLst>
                    <a:ext uri="{9D8B030D-6E8A-4147-A177-3AD203B41FA5}">
                      <a16:colId xmlns:a16="http://schemas.microsoft.com/office/drawing/2014/main" val="10093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Value for LSVC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10-Fold Avg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10-Fold Accuracy STD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6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solidFill>
                            <a:srgbClr val="24292E"/>
                          </a:solidFill>
                          <a:effectLst/>
                          <a:latin typeface="-apple-system"/>
                        </a:rPr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8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2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0.8837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1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B4F67E-94DA-45E7-B85D-AB21AE362317}"/>
              </a:ext>
            </a:extLst>
          </p:cNvPr>
          <p:cNvSpPr txBox="1"/>
          <p:nvPr/>
        </p:nvSpPr>
        <p:spPr>
          <a:xfrm>
            <a:off x="450210" y="2466295"/>
            <a:ext cx="3534562" cy="187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altLang="zh-CN" dirty="0"/>
              <a:t>Final Test on Testing Dataset: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Logistic Regression: </a:t>
            </a:r>
            <a:r>
              <a:rPr lang="en-US" altLang="zh-CN" b="1" dirty="0">
                <a:solidFill>
                  <a:srgbClr val="FF0000"/>
                </a:solidFill>
              </a:rPr>
              <a:t>88.08%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Linear SVC: </a:t>
            </a:r>
            <a:r>
              <a:rPr lang="en-US" altLang="zh-CN" b="1" dirty="0">
                <a:solidFill>
                  <a:srgbClr val="FF0000"/>
                </a:solidFill>
              </a:rPr>
              <a:t>87.78%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altLang="zh-CN" dirty="0"/>
              <a:t>Therefore, we finally pick LR over LSVC.</a:t>
            </a:r>
          </a:p>
        </p:txBody>
      </p:sp>
    </p:spTree>
    <p:extLst>
      <p:ext uri="{BB962C8B-B14F-4D97-AF65-F5344CB8AC3E}">
        <p14:creationId xmlns:p14="http://schemas.microsoft.com/office/powerpoint/2010/main" val="51786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C69E8A-9BFE-4E37-B9F4-06C83109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33" y="2300436"/>
            <a:ext cx="6422754" cy="42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5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Description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AF2B-DD7F-4B6A-B6AF-D185A9BC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39732"/>
            <a:ext cx="10554574" cy="3636511"/>
          </a:xfrm>
        </p:spPr>
        <p:txBody>
          <a:bodyPr/>
          <a:lstStyle/>
          <a:p>
            <a:r>
              <a:rPr lang="en-US" altLang="zh-CN" dirty="0"/>
              <a:t>We will analyze all the movie data from 2014 to 2018 (the past 5 years) to see what interesting trends we can reveal. (Finished)</a:t>
            </a:r>
          </a:p>
          <a:p>
            <a:r>
              <a:rPr lang="en-US" altLang="zh-CN" b="1" dirty="0"/>
              <a:t>Extra:</a:t>
            </a:r>
            <a:r>
              <a:rPr lang="en-US" altLang="zh-CN" dirty="0"/>
              <a:t> Train a classifier to classify the sentiment of movie reviews. The accuracy of the classifier should be at least over 85%. (Finished)</a:t>
            </a:r>
          </a:p>
          <a:p>
            <a:r>
              <a:rPr lang="en-US" altLang="zh-CN" b="1" dirty="0"/>
              <a:t>Optional:</a:t>
            </a:r>
            <a:r>
              <a:rPr lang="en-US" altLang="zh-CN" dirty="0"/>
              <a:t> Analyze on all of the Marvel movie data to reveal interesting trends. (Data already gathered, but not enough time to finish)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to Get the Data?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AF2B-DD7F-4B6A-B6AF-D185A9BC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90066"/>
            <a:ext cx="10554574" cy="3636511"/>
          </a:xfrm>
        </p:spPr>
        <p:txBody>
          <a:bodyPr/>
          <a:lstStyle/>
          <a:p>
            <a:r>
              <a:rPr lang="en-US" altLang="zh-CN" dirty="0"/>
              <a:t>Gather detailed movie information through OMDB API.</a:t>
            </a:r>
          </a:p>
          <a:p>
            <a:r>
              <a:rPr lang="en-US" altLang="zh-CN" dirty="0"/>
              <a:t>Crawl lists of movie names for each year from 2014 to 2018 through Wikipedia.</a:t>
            </a:r>
          </a:p>
          <a:p>
            <a:r>
              <a:rPr lang="en-US" altLang="zh-CN" dirty="0"/>
              <a:t>For IMDB movie reviews sentiment analysis, the training and testing data we used are from “Large Movie Review Dataset v1.0”, which is available from Kaggle.</a:t>
            </a:r>
          </a:p>
          <a:p>
            <a:r>
              <a:rPr lang="en-US" altLang="zh-CN" dirty="0"/>
              <a:t>Detailed Marvel movie data are also gathered through a combination of web crawling and OMDB API.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11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20 Movies in Terms of Box Office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C03AE-5C13-4FD8-9972-9D34E3A2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979" y="2288749"/>
            <a:ext cx="3520580" cy="44075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D6247-BDA3-4E56-883E-85D76D576DAD}"/>
              </a:ext>
            </a:extLst>
          </p:cNvPr>
          <p:cNvSpPr txBox="1"/>
          <p:nvPr/>
        </p:nvSpPr>
        <p:spPr>
          <a:xfrm>
            <a:off x="5299046" y="2762663"/>
            <a:ext cx="5682143" cy="1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"Avengers: Infinity War" is the box office champion for the past 5 years.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"Rogue One: A Star War Story" and "Jurassic World" are the 2nd and 3rd.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9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09057"/>
            <a:ext cx="10571998" cy="1308581"/>
          </a:xfrm>
        </p:spPr>
        <p:txBody>
          <a:bodyPr/>
          <a:lstStyle/>
          <a:p>
            <a:r>
              <a:rPr lang="en-US" altLang="zh-CN" dirty="0"/>
              <a:t>Top 20 Actors with the Highest Accumulative Box Office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FE86EF-C982-480A-8CA5-BFAB955FA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403" y="2566449"/>
            <a:ext cx="3989576" cy="36369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B1705-8967-4385-9EF3-42D6EF6AB356}"/>
              </a:ext>
            </a:extLst>
          </p:cNvPr>
          <p:cNvSpPr txBox="1"/>
          <p:nvPr/>
        </p:nvSpPr>
        <p:spPr>
          <a:xfrm>
            <a:off x="5834079" y="2972388"/>
            <a:ext cx="5682143" cy="1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Chris Evans is the accumulative box office champion for the past 5 years.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Robert Downey Jr. is right behind him and really close.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4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51002"/>
            <a:ext cx="10571998" cy="1266636"/>
          </a:xfrm>
        </p:spPr>
        <p:txBody>
          <a:bodyPr/>
          <a:lstStyle/>
          <a:p>
            <a:r>
              <a:rPr lang="en-US" altLang="zh-CN" dirty="0"/>
              <a:t>Top 20 Directors with the Highest Accumulative Box Office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D9F405-7612-4167-A6C7-1323D4545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352" y="2407057"/>
            <a:ext cx="3913492" cy="41147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B4157-F9A3-44FE-98F0-DF99AFB19B22}"/>
              </a:ext>
            </a:extLst>
          </p:cNvPr>
          <p:cNvSpPr txBox="1"/>
          <p:nvPr/>
        </p:nvSpPr>
        <p:spPr>
          <a:xfrm>
            <a:off x="5936608" y="3014333"/>
            <a:ext cx="56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Russo Brothers are the accumulative box office champion for the past 5 years.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63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447188"/>
            <a:ext cx="11786532" cy="970450"/>
          </a:xfrm>
        </p:spPr>
        <p:txBody>
          <a:bodyPr/>
          <a:lstStyle/>
          <a:p>
            <a:r>
              <a:rPr lang="en-US" altLang="zh-CN" dirty="0"/>
              <a:t>Total Number of Movies from Different Genres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610D44-3999-4CC6-8EDA-7DC72B656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475" y="2516115"/>
            <a:ext cx="4624186" cy="38081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1B476-A1F1-46EF-85F4-5B1A2431A8F9}"/>
              </a:ext>
            </a:extLst>
          </p:cNvPr>
          <p:cNvSpPr txBox="1"/>
          <p:nvPr/>
        </p:nvSpPr>
        <p:spPr>
          <a:xfrm>
            <a:off x="6096000" y="3266002"/>
            <a:ext cx="56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The most popular genre for the past 5 years is "Drama".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21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Box Office from Different Genres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A6B06B-F81A-4CD6-855C-A754ECFB2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30" y="2523336"/>
            <a:ext cx="4465970" cy="3887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56A02-5D7E-4905-89AB-24081765F5BB}"/>
              </a:ext>
            </a:extLst>
          </p:cNvPr>
          <p:cNvSpPr txBox="1"/>
          <p:nvPr/>
        </p:nvSpPr>
        <p:spPr>
          <a:xfrm>
            <a:off x="5911442" y="3274391"/>
            <a:ext cx="568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The genre "Adventure" is the champion for the past 5 years, although the genre "Action" is really close.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3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AE5-9509-4833-83D8-80C4A6E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Box Office from Different Genres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AD3C32-5DA7-4358-A6B7-40E68CCF1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82" y="2499337"/>
            <a:ext cx="4385563" cy="38111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F8D68-F314-459D-BC6A-C721CB6A375E}"/>
              </a:ext>
            </a:extLst>
          </p:cNvPr>
          <p:cNvSpPr txBox="1"/>
          <p:nvPr/>
        </p:nvSpPr>
        <p:spPr>
          <a:xfrm>
            <a:off x="5928220" y="3333114"/>
            <a:ext cx="568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The genre "Sci-Fi" is the champion for the past 5 years. "Adventure" is right behind it and really close.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09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1236</TotalTime>
  <Words>528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-apple-system</vt:lpstr>
      <vt:lpstr>Century Gothic</vt:lpstr>
      <vt:lpstr>Wingdings 2</vt:lpstr>
      <vt:lpstr>Quotable</vt:lpstr>
      <vt:lpstr>Movie Data Analysis from 2014 to 2018</vt:lpstr>
      <vt:lpstr>Project Description</vt:lpstr>
      <vt:lpstr>Where to Get the Data?</vt:lpstr>
      <vt:lpstr>Top 20 Movies in Terms of Box Office</vt:lpstr>
      <vt:lpstr>Top 20 Actors with the Highest Accumulative Box Office</vt:lpstr>
      <vt:lpstr>Top 20 Directors with the Highest Accumulative Box Office</vt:lpstr>
      <vt:lpstr>Total Number of Movies from Different Genres</vt:lpstr>
      <vt:lpstr>Total Box Office from Different Genres</vt:lpstr>
      <vt:lpstr>Average Box Office from Different Genres</vt:lpstr>
      <vt:lpstr>Total &amp; Average Box Office Analysis</vt:lpstr>
      <vt:lpstr>Average Ratings Analysis</vt:lpstr>
      <vt:lpstr>IMDB Sentiment Classifier</vt:lpstr>
      <vt:lpstr>Baseline Algorithms</vt:lpstr>
      <vt:lpstr>Further Parameter Tuning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Analysis from 2014 to 2018</dc:title>
  <dc:creator>Zeyu Yan</dc:creator>
  <cp:lastModifiedBy>Zeyu Yan</cp:lastModifiedBy>
  <cp:revision>25</cp:revision>
  <dcterms:created xsi:type="dcterms:W3CDTF">2019-03-13T20:23:01Z</dcterms:created>
  <dcterms:modified xsi:type="dcterms:W3CDTF">2019-03-14T17:18:36Z</dcterms:modified>
</cp:coreProperties>
</file>