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0" r:id="rId1"/>
  </p:sldMasterIdLst>
  <p:notesMasterIdLst>
    <p:notesMasterId r:id="rId3"/>
  </p:notesMasterIdLst>
  <p:handoutMasterIdLst>
    <p:handoutMasterId r:id="rId4"/>
  </p:handoutMasterIdLst>
  <p:sldIdLst>
    <p:sldId id="256" r:id="rId2"/>
  </p:sldIdLst>
  <p:sldSz cx="43891200" cy="32918400"/>
  <p:notesSz cx="9601200" cy="7315200"/>
  <p:defaultTextStyle>
    <a:defPPr>
      <a:defRPr lang="en-US"/>
    </a:defPPr>
    <a:lvl1pPr algn="l" rtl="0" eaLnBrk="0" fontAlgn="base" hangingPunct="0">
      <a:spcBef>
        <a:spcPct val="0"/>
      </a:spcBef>
      <a:spcAft>
        <a:spcPct val="0"/>
      </a:spcAft>
      <a:defRPr sz="3800" b="1" kern="1200">
        <a:solidFill>
          <a:srgbClr val="003399"/>
        </a:solidFill>
        <a:latin typeface="Arial" charset="0"/>
        <a:ea typeface="+mn-ea"/>
        <a:cs typeface="+mn-cs"/>
      </a:defRPr>
    </a:lvl1pPr>
    <a:lvl2pPr marL="457128" algn="l" rtl="0" eaLnBrk="0" fontAlgn="base" hangingPunct="0">
      <a:spcBef>
        <a:spcPct val="0"/>
      </a:spcBef>
      <a:spcAft>
        <a:spcPct val="0"/>
      </a:spcAft>
      <a:defRPr sz="3800" b="1" kern="1200">
        <a:solidFill>
          <a:srgbClr val="003399"/>
        </a:solidFill>
        <a:latin typeface="Arial" charset="0"/>
        <a:ea typeface="+mn-ea"/>
        <a:cs typeface="+mn-cs"/>
      </a:defRPr>
    </a:lvl2pPr>
    <a:lvl3pPr marL="914256" algn="l" rtl="0" eaLnBrk="0" fontAlgn="base" hangingPunct="0">
      <a:spcBef>
        <a:spcPct val="0"/>
      </a:spcBef>
      <a:spcAft>
        <a:spcPct val="0"/>
      </a:spcAft>
      <a:defRPr sz="3800" b="1" kern="1200">
        <a:solidFill>
          <a:srgbClr val="003399"/>
        </a:solidFill>
        <a:latin typeface="Arial" charset="0"/>
        <a:ea typeface="+mn-ea"/>
        <a:cs typeface="+mn-cs"/>
      </a:defRPr>
    </a:lvl3pPr>
    <a:lvl4pPr marL="1371379" algn="l" rtl="0" eaLnBrk="0" fontAlgn="base" hangingPunct="0">
      <a:spcBef>
        <a:spcPct val="0"/>
      </a:spcBef>
      <a:spcAft>
        <a:spcPct val="0"/>
      </a:spcAft>
      <a:defRPr sz="3800" b="1" kern="1200">
        <a:solidFill>
          <a:srgbClr val="003399"/>
        </a:solidFill>
        <a:latin typeface="Arial" charset="0"/>
        <a:ea typeface="+mn-ea"/>
        <a:cs typeface="+mn-cs"/>
      </a:defRPr>
    </a:lvl4pPr>
    <a:lvl5pPr marL="1828507" algn="l" rtl="0" eaLnBrk="0" fontAlgn="base" hangingPunct="0">
      <a:spcBef>
        <a:spcPct val="0"/>
      </a:spcBef>
      <a:spcAft>
        <a:spcPct val="0"/>
      </a:spcAft>
      <a:defRPr sz="3800" b="1" kern="1200">
        <a:solidFill>
          <a:srgbClr val="003399"/>
        </a:solidFill>
        <a:latin typeface="Arial" charset="0"/>
        <a:ea typeface="+mn-ea"/>
        <a:cs typeface="+mn-cs"/>
      </a:defRPr>
    </a:lvl5pPr>
    <a:lvl6pPr marL="2285635" algn="l" defTabSz="914256" rtl="0" eaLnBrk="1" latinLnBrk="0" hangingPunct="1">
      <a:defRPr sz="3800" b="1" kern="1200">
        <a:solidFill>
          <a:srgbClr val="003399"/>
        </a:solidFill>
        <a:latin typeface="Arial" charset="0"/>
        <a:ea typeface="+mn-ea"/>
        <a:cs typeface="+mn-cs"/>
      </a:defRPr>
    </a:lvl6pPr>
    <a:lvl7pPr marL="2742763" algn="l" defTabSz="914256" rtl="0" eaLnBrk="1" latinLnBrk="0" hangingPunct="1">
      <a:defRPr sz="3800" b="1" kern="1200">
        <a:solidFill>
          <a:srgbClr val="003399"/>
        </a:solidFill>
        <a:latin typeface="Arial" charset="0"/>
        <a:ea typeface="+mn-ea"/>
        <a:cs typeface="+mn-cs"/>
      </a:defRPr>
    </a:lvl7pPr>
    <a:lvl8pPr marL="3199886" algn="l" defTabSz="914256" rtl="0" eaLnBrk="1" latinLnBrk="0" hangingPunct="1">
      <a:defRPr sz="3800" b="1" kern="1200">
        <a:solidFill>
          <a:srgbClr val="003399"/>
        </a:solidFill>
        <a:latin typeface="Arial" charset="0"/>
        <a:ea typeface="+mn-ea"/>
        <a:cs typeface="+mn-cs"/>
      </a:defRPr>
    </a:lvl8pPr>
    <a:lvl9pPr marL="3657014" algn="l" defTabSz="914256" rtl="0" eaLnBrk="1" latinLnBrk="0" hangingPunct="1">
      <a:defRPr sz="3800" b="1" kern="1200">
        <a:solidFill>
          <a:srgbClr val="003399"/>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99"/>
    <a:srgbClr val="A50021"/>
    <a:srgbClr val="F8F8F8"/>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6" autoAdjust="0"/>
    <p:restoredTop sz="87521" autoAdjust="0"/>
  </p:normalViewPr>
  <p:slideViewPr>
    <p:cSldViewPr>
      <p:cViewPr varScale="1">
        <p:scale>
          <a:sx n="22" d="100"/>
          <a:sy n="22" d="100"/>
        </p:scale>
        <p:origin x="-438" y="-12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endParaRPr lang="en-US"/>
          </a:p>
        </p:txBody>
      </p:sp>
      <p:sp>
        <p:nvSpPr>
          <p:cNvPr id="4099" name="Rectangle 3"/>
          <p:cNvSpPr>
            <a:spLocks noGrp="1" noChangeArrowheads="1"/>
          </p:cNvSpPr>
          <p:nvPr>
            <p:ph type="dt" sz="quarter"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endParaRPr lang="en-US"/>
          </a:p>
        </p:txBody>
      </p:sp>
      <p:sp>
        <p:nvSpPr>
          <p:cNvPr id="4100"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endParaRPr lang="en-US"/>
          </a:p>
        </p:txBody>
      </p:sp>
      <p:sp>
        <p:nvSpPr>
          <p:cNvPr id="4101" name="Rectangle 5"/>
          <p:cNvSpPr>
            <a:spLocks noGrp="1" noChangeArrowheads="1"/>
          </p:cNvSpPr>
          <p:nvPr>
            <p:ph type="sldNum" sz="quarter" idx="3"/>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itchFamily="18" charset="0"/>
              </a:defRPr>
            </a:lvl1pPr>
          </a:lstStyle>
          <a:p>
            <a:fld id="{BE305D02-A412-4D4C-BC8C-E25E71DAA46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60438" y="3475038"/>
            <a:ext cx="7681912" cy="3290887"/>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itchFamily="18" charset="0"/>
              </a:defRPr>
            </a:lvl1pPr>
          </a:lstStyle>
          <a:p>
            <a:fld id="{B24D28B3-1836-48A5-A4A9-AC48C3BAD4A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18" charset="0"/>
        <a:ea typeface="+mn-ea"/>
        <a:cs typeface="+mn-cs"/>
      </a:defRPr>
    </a:lvl1pPr>
    <a:lvl2pPr marL="457128" algn="l" rtl="0" eaLnBrk="0" fontAlgn="base" hangingPunct="0">
      <a:spcBef>
        <a:spcPct val="30000"/>
      </a:spcBef>
      <a:spcAft>
        <a:spcPct val="0"/>
      </a:spcAft>
      <a:defRPr sz="1000" kern="1200">
        <a:solidFill>
          <a:schemeClr val="tx1"/>
        </a:solidFill>
        <a:latin typeface="Times New Roman" pitchFamily="18" charset="0"/>
        <a:ea typeface="+mn-ea"/>
        <a:cs typeface="+mn-cs"/>
      </a:defRPr>
    </a:lvl2pPr>
    <a:lvl3pPr marL="914256" algn="l" rtl="0" eaLnBrk="0" fontAlgn="base" hangingPunct="0">
      <a:spcBef>
        <a:spcPct val="30000"/>
      </a:spcBef>
      <a:spcAft>
        <a:spcPct val="0"/>
      </a:spcAft>
      <a:defRPr sz="1000" kern="1200">
        <a:solidFill>
          <a:schemeClr val="tx1"/>
        </a:solidFill>
        <a:latin typeface="Times New Roman" pitchFamily="18" charset="0"/>
        <a:ea typeface="+mn-ea"/>
        <a:cs typeface="+mn-cs"/>
      </a:defRPr>
    </a:lvl3pPr>
    <a:lvl4pPr marL="1371379" algn="l" rtl="0" eaLnBrk="0" fontAlgn="base" hangingPunct="0">
      <a:spcBef>
        <a:spcPct val="30000"/>
      </a:spcBef>
      <a:spcAft>
        <a:spcPct val="0"/>
      </a:spcAft>
      <a:defRPr sz="1000" kern="1200">
        <a:solidFill>
          <a:schemeClr val="tx1"/>
        </a:solidFill>
        <a:latin typeface="Times New Roman" pitchFamily="18" charset="0"/>
        <a:ea typeface="+mn-ea"/>
        <a:cs typeface="+mn-cs"/>
      </a:defRPr>
    </a:lvl4pPr>
    <a:lvl5pPr marL="1828507" algn="l" rtl="0" eaLnBrk="0" fontAlgn="base" hangingPunct="0">
      <a:spcBef>
        <a:spcPct val="30000"/>
      </a:spcBef>
      <a:spcAft>
        <a:spcPct val="0"/>
      </a:spcAft>
      <a:defRPr sz="1000" kern="1200">
        <a:solidFill>
          <a:schemeClr val="tx1"/>
        </a:solidFill>
        <a:latin typeface="Times New Roman" pitchFamily="18" charset="0"/>
        <a:ea typeface="+mn-ea"/>
        <a:cs typeface="+mn-cs"/>
      </a:defRPr>
    </a:lvl5pPr>
    <a:lvl6pPr marL="2285635" algn="l" defTabSz="914256" rtl="0" eaLnBrk="1" latinLnBrk="0" hangingPunct="1">
      <a:defRPr sz="1000" kern="1200">
        <a:solidFill>
          <a:schemeClr val="tx1"/>
        </a:solidFill>
        <a:latin typeface="+mn-lt"/>
        <a:ea typeface="+mn-ea"/>
        <a:cs typeface="+mn-cs"/>
      </a:defRPr>
    </a:lvl6pPr>
    <a:lvl7pPr marL="2742763" algn="l" defTabSz="914256" rtl="0" eaLnBrk="1" latinLnBrk="0" hangingPunct="1">
      <a:defRPr sz="1000" kern="1200">
        <a:solidFill>
          <a:schemeClr val="tx1"/>
        </a:solidFill>
        <a:latin typeface="+mn-lt"/>
        <a:ea typeface="+mn-ea"/>
        <a:cs typeface="+mn-cs"/>
      </a:defRPr>
    </a:lvl7pPr>
    <a:lvl8pPr marL="3199886" algn="l" defTabSz="914256" rtl="0" eaLnBrk="1" latinLnBrk="0" hangingPunct="1">
      <a:defRPr sz="1000" kern="1200">
        <a:solidFill>
          <a:schemeClr val="tx1"/>
        </a:solidFill>
        <a:latin typeface="+mn-lt"/>
        <a:ea typeface="+mn-ea"/>
        <a:cs typeface="+mn-cs"/>
      </a:defRPr>
    </a:lvl8pPr>
    <a:lvl9pPr marL="3657014" algn="l" defTabSz="914256"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43891200"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useBgFill="1">
        <p:nvSpPr>
          <p:cNvPr id="13" name="Rounded Rectangle 12"/>
          <p:cNvSpPr/>
          <p:nvPr/>
        </p:nvSpPr>
        <p:spPr>
          <a:xfrm>
            <a:off x="313502" y="334826"/>
            <a:ext cx="43264186" cy="3212256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9" name="Subtitle 8"/>
          <p:cNvSpPr>
            <a:spLocks noGrp="1"/>
          </p:cNvSpPr>
          <p:nvPr>
            <p:ph type="subTitle" idx="1"/>
          </p:nvPr>
        </p:nvSpPr>
        <p:spPr>
          <a:xfrm>
            <a:off x="6217920" y="15361920"/>
            <a:ext cx="30723840" cy="7680960"/>
          </a:xfrm>
        </p:spPr>
        <p:txBody>
          <a:bodyPr/>
          <a:lstStyle>
            <a:lvl1pPr marL="0" indent="0" algn="ctr">
              <a:buNone/>
              <a:defRPr sz="12500">
                <a:solidFill>
                  <a:schemeClr val="tx2"/>
                </a:solidFill>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6700">
                <a:solidFill>
                  <a:srgbClr val="FFFFFF"/>
                </a:solidFill>
              </a:defRPr>
            </a:lvl1pPr>
          </a:lstStyle>
          <a:p>
            <a:fld id="{30386DA9-918D-428B-BA5A-65A188E8865E}" type="slidenum">
              <a:rPr lang="en-US" smtClean="0"/>
              <a:pPr/>
              <a:t>‹#›</a:t>
            </a:fld>
            <a:endParaRPr lang="en-US"/>
          </a:p>
        </p:txBody>
      </p:sp>
      <p:sp>
        <p:nvSpPr>
          <p:cNvPr id="7" name="Rectangle 6"/>
          <p:cNvSpPr/>
          <p:nvPr/>
        </p:nvSpPr>
        <p:spPr>
          <a:xfrm>
            <a:off x="302071" y="6956657"/>
            <a:ext cx="43303378" cy="73312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0" name="Rectangle 9"/>
          <p:cNvSpPr/>
          <p:nvPr/>
        </p:nvSpPr>
        <p:spPr>
          <a:xfrm>
            <a:off x="302071" y="6704256"/>
            <a:ext cx="43303378" cy="578784"/>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1" name="Rectangle 10"/>
          <p:cNvSpPr/>
          <p:nvPr/>
        </p:nvSpPr>
        <p:spPr>
          <a:xfrm>
            <a:off x="302071" y="14287915"/>
            <a:ext cx="43303378" cy="53055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8" name="Title 7"/>
          <p:cNvSpPr>
            <a:spLocks noGrp="1"/>
          </p:cNvSpPr>
          <p:nvPr>
            <p:ph type="ctrTitle"/>
          </p:nvPr>
        </p:nvSpPr>
        <p:spPr>
          <a:xfrm>
            <a:off x="2194560" y="7228466"/>
            <a:ext cx="39502080" cy="7056120"/>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7772-0030-4E46-8062-1114C0A2B9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9"/>
            <a:ext cx="9656064" cy="2808732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389120" y="1318274"/>
            <a:ext cx="26700480" cy="2808732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DBC33-7A80-461C-8369-52C8B12590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333F9-E8EC-494E-BDC9-923056F3541A}" type="slidenum">
              <a:rPr lang="en-US" smtClean="0"/>
              <a:pPr/>
              <a:t>‹#›</a:t>
            </a:fld>
            <a:endParaRPr lang="en-US"/>
          </a:p>
        </p:txBody>
      </p:sp>
      <p:sp>
        <p:nvSpPr>
          <p:cNvPr id="8" name="Content Placeholder 7"/>
          <p:cNvSpPr>
            <a:spLocks noGrp="1"/>
          </p:cNvSpPr>
          <p:nvPr>
            <p:ph sz="quarter" idx="1"/>
          </p:nvPr>
        </p:nvSpPr>
        <p:spPr>
          <a:xfrm>
            <a:off x="4389120" y="6949440"/>
            <a:ext cx="37307520" cy="21945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43891200"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useBgFill="1">
        <p:nvSpPr>
          <p:cNvPr id="10" name="Rounded Rectangle 9"/>
          <p:cNvSpPr/>
          <p:nvPr/>
        </p:nvSpPr>
        <p:spPr>
          <a:xfrm>
            <a:off x="313502" y="334826"/>
            <a:ext cx="43264186" cy="3212256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2" name="Title 1"/>
          <p:cNvSpPr>
            <a:spLocks noGrp="1"/>
          </p:cNvSpPr>
          <p:nvPr>
            <p:ph type="title"/>
          </p:nvPr>
        </p:nvSpPr>
        <p:spPr>
          <a:xfrm>
            <a:off x="3467102" y="4572002"/>
            <a:ext cx="37307520" cy="6537960"/>
          </a:xfrm>
        </p:spPr>
        <p:txBody>
          <a:bodyPr anchor="b" anchorCtr="0"/>
          <a:lstStyle>
            <a:lvl1pPr algn="l">
              <a:buNone/>
              <a:defRPr sz="19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467102" y="12230102"/>
            <a:ext cx="37307520" cy="6423658"/>
          </a:xfrm>
        </p:spPr>
        <p:txBody>
          <a:bodyPr anchor="t" anchorCtr="0"/>
          <a:lstStyle>
            <a:lvl1pPr marL="0" indent="0">
              <a:buNone/>
              <a:defRPr sz="11500">
                <a:solidFill>
                  <a:schemeClr val="tx1">
                    <a:tint val="75000"/>
                  </a:schemeClr>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3840480" y="29626560"/>
            <a:ext cx="19202400" cy="2194560"/>
          </a:xfrm>
        </p:spPr>
        <p:txBody>
          <a:bodyPr/>
          <a:lstStyle/>
          <a:p>
            <a:endParaRPr lang="en-US"/>
          </a:p>
        </p:txBody>
      </p:sp>
      <p:sp>
        <p:nvSpPr>
          <p:cNvPr id="7" name="Rectangle 6"/>
          <p:cNvSpPr/>
          <p:nvPr/>
        </p:nvSpPr>
        <p:spPr>
          <a:xfrm flipV="1">
            <a:off x="333180" y="11408784"/>
            <a:ext cx="43264872" cy="4389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8" name="Rectangle 7"/>
          <p:cNvSpPr/>
          <p:nvPr/>
        </p:nvSpPr>
        <p:spPr>
          <a:xfrm>
            <a:off x="331903" y="11239083"/>
            <a:ext cx="43266149" cy="21945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9" name="Rectangle 8"/>
          <p:cNvSpPr/>
          <p:nvPr/>
        </p:nvSpPr>
        <p:spPr>
          <a:xfrm>
            <a:off x="327871" y="11850624"/>
            <a:ext cx="43270181" cy="21945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6" name="Slide Number Placeholder 5"/>
          <p:cNvSpPr>
            <a:spLocks noGrp="1"/>
          </p:cNvSpPr>
          <p:nvPr>
            <p:ph type="sldNum" sz="quarter" idx="12"/>
          </p:nvPr>
        </p:nvSpPr>
        <p:spPr>
          <a:xfrm>
            <a:off x="702259" y="29802125"/>
            <a:ext cx="2194560" cy="2194560"/>
          </a:xfrm>
        </p:spPr>
        <p:txBody>
          <a:bodyPr/>
          <a:lstStyle/>
          <a:p>
            <a:fld id="{D96FC152-3D65-48A4-AE3B-657D2B04A5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810BF-85BC-42F0-B56F-2D2FA4C3DCE0}" type="slidenum">
              <a:rPr lang="en-US" smtClean="0"/>
              <a:pPr/>
              <a:t>‹#›</a:t>
            </a:fld>
            <a:endParaRPr lang="en-US"/>
          </a:p>
        </p:txBody>
      </p:sp>
      <p:sp>
        <p:nvSpPr>
          <p:cNvPr id="9" name="Content Placeholder 8"/>
          <p:cNvSpPr>
            <a:spLocks noGrp="1"/>
          </p:cNvSpPr>
          <p:nvPr>
            <p:ph sz="quarter" idx="1"/>
          </p:nvPr>
        </p:nvSpPr>
        <p:spPr>
          <a:xfrm>
            <a:off x="4389120" y="6949440"/>
            <a:ext cx="17995392" cy="21945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23682960" y="6949440"/>
            <a:ext cx="17995392" cy="21945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9120" y="1310640"/>
            <a:ext cx="37307520" cy="54864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389120" y="6949440"/>
            <a:ext cx="17922240" cy="3657600"/>
          </a:xfrm>
          <a:noFill/>
          <a:ln w="12700" cap="sq" cmpd="sng" algn="ctr">
            <a:noFill/>
            <a:prstDash val="solid"/>
          </a:ln>
        </p:spPr>
        <p:txBody>
          <a:bodyPr lIns="438912" anchor="b" anchorCtr="0">
            <a:noAutofit/>
          </a:bodyPr>
          <a:lstStyle>
            <a:lvl1pPr marL="0" indent="0">
              <a:buNone/>
              <a:defRPr sz="11500" b="1">
                <a:solidFill>
                  <a:schemeClr val="accent1"/>
                </a:solidFill>
                <a:latin typeface="+mj-lt"/>
                <a:ea typeface="+mj-ea"/>
                <a:cs typeface="+mj-cs"/>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3774400" y="6949440"/>
            <a:ext cx="17922240" cy="3657600"/>
          </a:xfrm>
          <a:noFill/>
          <a:ln w="12700" cap="sq" cmpd="sng" algn="ctr">
            <a:noFill/>
            <a:prstDash val="solid"/>
          </a:ln>
        </p:spPr>
        <p:txBody>
          <a:bodyPr lIns="438912" anchor="b" anchorCtr="0">
            <a:noAutofit/>
          </a:bodyPr>
          <a:lstStyle>
            <a:lvl1pPr marL="0" indent="0">
              <a:buNone/>
              <a:defRPr sz="11500" b="1">
                <a:solidFill>
                  <a:schemeClr val="accent1"/>
                </a:solidFill>
                <a:latin typeface="+mj-lt"/>
                <a:ea typeface="+mj-ea"/>
                <a:cs typeface="+mj-cs"/>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CCBFF-8403-403D-819E-16A14FF8D1C7}" type="slidenum">
              <a:rPr lang="en-US" smtClean="0"/>
              <a:pPr/>
              <a:t>‹#›</a:t>
            </a:fld>
            <a:endParaRPr lang="en-US"/>
          </a:p>
        </p:txBody>
      </p:sp>
      <p:sp>
        <p:nvSpPr>
          <p:cNvPr id="11" name="Content Placeholder 10"/>
          <p:cNvSpPr>
            <a:spLocks noGrp="1"/>
          </p:cNvSpPr>
          <p:nvPr>
            <p:ph sz="half" idx="2"/>
          </p:nvPr>
        </p:nvSpPr>
        <p:spPr>
          <a:xfrm>
            <a:off x="4389120" y="10789920"/>
            <a:ext cx="17922240" cy="186537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23774400" y="10789920"/>
            <a:ext cx="17922240" cy="186537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0A0B3-D4FE-4379-B641-72BB56DC69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944EB-5BB5-4C57-8B06-7B0DB8A955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3891200" cy="329184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useBgFill="1">
        <p:nvSpPr>
          <p:cNvPr id="9" name="Rounded Rectangle 8"/>
          <p:cNvSpPr/>
          <p:nvPr/>
        </p:nvSpPr>
        <p:spPr>
          <a:xfrm>
            <a:off x="307238" y="334824"/>
            <a:ext cx="43264186" cy="321283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2" name="Title 1"/>
          <p:cNvSpPr>
            <a:spLocks noGrp="1"/>
          </p:cNvSpPr>
          <p:nvPr>
            <p:ph type="title"/>
          </p:nvPr>
        </p:nvSpPr>
        <p:spPr>
          <a:xfrm>
            <a:off x="4389120" y="1310640"/>
            <a:ext cx="37307520" cy="5486400"/>
          </a:xfrm>
        </p:spPr>
        <p:txBody>
          <a:bodyPr anchor="b" anchorCtr="0"/>
          <a:lstStyle>
            <a:lvl1pPr algn="l">
              <a:buNone/>
              <a:defRPr sz="19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389120" y="7680960"/>
            <a:ext cx="9144000" cy="21579840"/>
          </a:xfrm>
        </p:spPr>
        <p:txBody>
          <a:bodyPr/>
          <a:lstStyle>
            <a:lvl1pPr marL="0" indent="0">
              <a:buNone/>
              <a:defRPr sz="8600"/>
            </a:lvl1pPr>
            <a:lvl2pPr>
              <a:buNone/>
              <a:defRPr sz="5800"/>
            </a:lvl2pPr>
            <a:lvl3pPr>
              <a:buNone/>
              <a:defRPr sz="4800"/>
            </a:lvl3pPr>
            <a:lvl4pPr>
              <a:buNone/>
              <a:defRPr sz="4300"/>
            </a:lvl4pPr>
            <a:lvl5pPr>
              <a:buNone/>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BCE45-E022-4781-96DD-D179BE53BFCD}" type="slidenum">
              <a:rPr lang="en-US" smtClean="0"/>
              <a:pPr/>
              <a:t>‹#›</a:t>
            </a:fld>
            <a:endParaRPr lang="en-US"/>
          </a:p>
        </p:txBody>
      </p:sp>
      <p:sp>
        <p:nvSpPr>
          <p:cNvPr id="11" name="Content Placeholder 10"/>
          <p:cNvSpPr>
            <a:spLocks noGrp="1"/>
          </p:cNvSpPr>
          <p:nvPr>
            <p:ph sz="quarter" idx="1"/>
          </p:nvPr>
        </p:nvSpPr>
        <p:spPr>
          <a:xfrm>
            <a:off x="14264640" y="7680960"/>
            <a:ext cx="27432000" cy="215798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89120" y="23522640"/>
            <a:ext cx="35112960" cy="2506982"/>
          </a:xfrm>
        </p:spPr>
        <p:txBody>
          <a:bodyPr anchor="ctr">
            <a:noAutofit/>
          </a:bodyPr>
          <a:lstStyle>
            <a:lvl1pPr algn="l">
              <a:buNone/>
              <a:defRPr sz="134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389120" y="26139960"/>
            <a:ext cx="35112960" cy="3291840"/>
          </a:xfrm>
        </p:spPr>
        <p:txBody>
          <a:bodyPr/>
          <a:lstStyle>
            <a:lvl1pPr marL="0" indent="0">
              <a:buFontTx/>
              <a:buNone/>
              <a:defRPr sz="7700"/>
            </a:lvl1pPr>
            <a:lvl2pPr>
              <a:defRPr sz="5800"/>
            </a:lvl2pPr>
            <a:lvl3pPr>
              <a:defRPr sz="4800"/>
            </a:lvl3pPr>
            <a:lvl4pPr>
              <a:defRPr sz="4300"/>
            </a:lvl4pPr>
            <a:lvl5pPr>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4389120" y="29626560"/>
            <a:ext cx="18653760" cy="2194560"/>
          </a:xfrm>
        </p:spPr>
        <p:txBody>
          <a:bodyPr/>
          <a:lstStyle/>
          <a:p>
            <a:endParaRPr lang="en-US"/>
          </a:p>
        </p:txBody>
      </p:sp>
      <p:sp>
        <p:nvSpPr>
          <p:cNvPr id="7" name="Slide Number Placeholder 6"/>
          <p:cNvSpPr>
            <a:spLocks noGrp="1"/>
          </p:cNvSpPr>
          <p:nvPr>
            <p:ph type="sldNum" sz="quarter" idx="12"/>
          </p:nvPr>
        </p:nvSpPr>
        <p:spPr>
          <a:xfrm>
            <a:off x="702259" y="29802125"/>
            <a:ext cx="2194560" cy="2194560"/>
          </a:xfrm>
        </p:spPr>
        <p:txBody>
          <a:bodyPr/>
          <a:lstStyle/>
          <a:p>
            <a:fld id="{22F90FB0-D039-47B7-97F4-79A72DADD61C}" type="slidenum">
              <a:rPr lang="en-US" smtClean="0"/>
              <a:pPr/>
              <a:t>‹#›</a:t>
            </a:fld>
            <a:endParaRPr lang="en-US"/>
          </a:p>
        </p:txBody>
      </p:sp>
      <p:sp>
        <p:nvSpPr>
          <p:cNvPr id="11" name="Rectangle 10"/>
          <p:cNvSpPr/>
          <p:nvPr/>
        </p:nvSpPr>
        <p:spPr>
          <a:xfrm flipV="1">
            <a:off x="327874" y="22481064"/>
            <a:ext cx="43232832" cy="4389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2" name="Rectangle 11"/>
          <p:cNvSpPr/>
          <p:nvPr/>
        </p:nvSpPr>
        <p:spPr>
          <a:xfrm>
            <a:off x="328841" y="22322278"/>
            <a:ext cx="43231867" cy="21945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3" name="Rectangle 12"/>
          <p:cNvSpPr/>
          <p:nvPr/>
        </p:nvSpPr>
        <p:spPr>
          <a:xfrm>
            <a:off x="328850" y="22911477"/>
            <a:ext cx="43231858" cy="23427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3" name="Picture Placeholder 2"/>
          <p:cNvSpPr>
            <a:spLocks noGrp="1"/>
          </p:cNvSpPr>
          <p:nvPr>
            <p:ph type="pic" idx="1"/>
          </p:nvPr>
        </p:nvSpPr>
        <p:spPr>
          <a:xfrm>
            <a:off x="327881" y="320042"/>
            <a:ext cx="43208990" cy="21991320"/>
          </a:xfrm>
          <a:prstGeom prst="round2SameRect">
            <a:avLst>
              <a:gd name="adj1" fmla="val 7101"/>
              <a:gd name="adj2" fmla="val 0"/>
            </a:avLst>
          </a:prstGeom>
          <a:solidFill>
            <a:schemeClr val="bg2"/>
          </a:solidFill>
          <a:ln w="6350">
            <a:solidFill>
              <a:schemeClr val="tx1"/>
            </a:solidFill>
          </a:ln>
        </p:spPr>
        <p:txBody>
          <a:bodyPr/>
          <a:lstStyle>
            <a:lvl1pPr marL="0" indent="0">
              <a:buNone/>
              <a:defRPr sz="154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a:off x="0" y="0"/>
            <a:ext cx="43891200"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useBgFill="1">
        <p:nvSpPr>
          <p:cNvPr id="8" name="Rounded Rectangle 7"/>
          <p:cNvSpPr/>
          <p:nvPr/>
        </p:nvSpPr>
        <p:spPr>
          <a:xfrm>
            <a:off x="307238" y="334824"/>
            <a:ext cx="43264186" cy="321283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22" name="Title Placeholder 21"/>
          <p:cNvSpPr>
            <a:spLocks noGrp="1"/>
          </p:cNvSpPr>
          <p:nvPr>
            <p:ph type="title"/>
          </p:nvPr>
        </p:nvSpPr>
        <p:spPr>
          <a:xfrm>
            <a:off x="4389120" y="1318262"/>
            <a:ext cx="37307520" cy="5486400"/>
          </a:xfrm>
          <a:prstGeom prst="rect">
            <a:avLst/>
          </a:prstGeom>
        </p:spPr>
        <p:txBody>
          <a:bodyPr lIns="438912" tIns="219456" rIns="438912" bIns="43891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389120" y="6949440"/>
            <a:ext cx="37307520" cy="21945600"/>
          </a:xfrm>
          <a:prstGeom prst="rect">
            <a:avLst/>
          </a:prstGeom>
        </p:spPr>
        <p:txBody>
          <a:bodyPr lIns="438912" tIns="219456" rIns="438912" bIns="219456">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29626560" y="29718000"/>
            <a:ext cx="11887200" cy="2286000"/>
          </a:xfrm>
          <a:prstGeom prst="rect">
            <a:avLst/>
          </a:prstGeom>
        </p:spPr>
        <p:txBody>
          <a:bodyPr lIns="438912" tIns="219456" rIns="438912" bIns="219456" anchor="ctr" anchorCtr="0"/>
          <a:lstStyle>
            <a:lvl1pPr algn="r" eaLnBrk="1" latinLnBrk="0" hangingPunct="1">
              <a:defRPr kumimoji="0" sz="6700">
                <a:solidFill>
                  <a:schemeClr val="tx2"/>
                </a:solidFill>
              </a:defRPr>
            </a:lvl1pPr>
          </a:lstStyle>
          <a:p>
            <a:endParaRPr lang="en-US"/>
          </a:p>
        </p:txBody>
      </p:sp>
      <p:sp>
        <p:nvSpPr>
          <p:cNvPr id="3" name="Footer Placeholder 2"/>
          <p:cNvSpPr>
            <a:spLocks noGrp="1"/>
          </p:cNvSpPr>
          <p:nvPr>
            <p:ph type="ftr" sz="quarter" idx="3"/>
          </p:nvPr>
        </p:nvSpPr>
        <p:spPr>
          <a:xfrm>
            <a:off x="4389120" y="29626560"/>
            <a:ext cx="19019520" cy="2194560"/>
          </a:xfrm>
          <a:prstGeom prst="rect">
            <a:avLst/>
          </a:prstGeom>
        </p:spPr>
        <p:txBody>
          <a:bodyPr lIns="438912" tIns="219456" rIns="438912" bIns="219456" anchor="ctr" anchorCtr="0"/>
          <a:lstStyle>
            <a:lvl1pPr eaLnBrk="1" latinLnBrk="0" hangingPunct="1">
              <a:defRPr kumimoji="0" sz="6700">
                <a:solidFill>
                  <a:schemeClr val="tx2"/>
                </a:solidFill>
              </a:defRPr>
            </a:lvl1pPr>
          </a:lstStyle>
          <a:p>
            <a:endParaRPr lang="en-US"/>
          </a:p>
        </p:txBody>
      </p:sp>
      <p:sp>
        <p:nvSpPr>
          <p:cNvPr id="23" name="Slide Number Placeholder 22"/>
          <p:cNvSpPr>
            <a:spLocks noGrp="1"/>
          </p:cNvSpPr>
          <p:nvPr>
            <p:ph type="sldNum" sz="quarter" idx="4"/>
          </p:nvPr>
        </p:nvSpPr>
        <p:spPr>
          <a:xfrm>
            <a:off x="702259" y="29809440"/>
            <a:ext cx="2194560" cy="2194560"/>
          </a:xfrm>
          <a:prstGeom prst="ellipse">
            <a:avLst/>
          </a:prstGeom>
          <a:solidFill>
            <a:schemeClr val="accent1"/>
          </a:solidFill>
        </p:spPr>
        <p:txBody>
          <a:bodyPr wrap="none" lIns="0" tIns="0" rIns="0" bIns="0" anchor="ctr" anchorCtr="1">
            <a:noAutofit/>
          </a:bodyPr>
          <a:lstStyle>
            <a:lvl1pPr algn="ctr" eaLnBrk="1" latinLnBrk="0" hangingPunct="1">
              <a:defRPr kumimoji="0" sz="6700">
                <a:solidFill>
                  <a:srgbClr val="FFFFFF"/>
                </a:solidFill>
                <a:latin typeface="+mj-lt"/>
                <a:ea typeface="+mj-ea"/>
                <a:cs typeface="+mj-cs"/>
              </a:defRPr>
            </a:lvl1pPr>
          </a:lstStyle>
          <a:p>
            <a:fld id="{A6BEF6E8-95DF-4A52-9C58-40903E438B0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19200" kern="1200">
          <a:solidFill>
            <a:schemeClr val="tx2"/>
          </a:solidFill>
          <a:latin typeface="+mj-lt"/>
          <a:ea typeface="+mj-ea"/>
          <a:cs typeface="+mj-cs"/>
        </a:defRPr>
      </a:lvl1pPr>
    </p:titleStyle>
    <p:bodyStyle>
      <a:lvl1pPr marL="1316736" indent="-1316736" algn="l" rtl="0" eaLnBrk="1" latinLnBrk="0" hangingPunct="1">
        <a:spcBef>
          <a:spcPts val="2784"/>
        </a:spcBef>
        <a:buClr>
          <a:schemeClr val="accent1"/>
        </a:buClr>
        <a:buSzPct val="85000"/>
        <a:buFont typeface="Wingdings 2"/>
        <a:buChar char=""/>
        <a:defRPr kumimoji="0" sz="12500" kern="1200">
          <a:solidFill>
            <a:schemeClr val="tx1"/>
          </a:solidFill>
          <a:latin typeface="+mn-lt"/>
          <a:ea typeface="+mn-ea"/>
          <a:cs typeface="+mn-cs"/>
        </a:defRPr>
      </a:lvl1pPr>
      <a:lvl2pPr marL="2633472" indent="-1097280" algn="l" rtl="0" eaLnBrk="1" latinLnBrk="0" hangingPunct="1">
        <a:spcBef>
          <a:spcPts val="1776"/>
        </a:spcBef>
        <a:buClr>
          <a:schemeClr val="accent2"/>
        </a:buClr>
        <a:buSzPct val="85000"/>
        <a:buFont typeface="Wingdings 2"/>
        <a:buChar char=""/>
        <a:defRPr kumimoji="0" sz="11500" kern="1200">
          <a:solidFill>
            <a:schemeClr val="tx1"/>
          </a:solidFill>
          <a:latin typeface="+mn-lt"/>
          <a:ea typeface="+mn-ea"/>
          <a:cs typeface="+mn-cs"/>
        </a:defRPr>
      </a:lvl2pPr>
      <a:lvl3pPr marL="3950208" indent="-1097280" algn="l" rtl="0" eaLnBrk="1" latinLnBrk="0" hangingPunct="1">
        <a:spcBef>
          <a:spcPts val="1776"/>
        </a:spcBef>
        <a:buClr>
          <a:schemeClr val="accent1">
            <a:tint val="60000"/>
          </a:schemeClr>
        </a:buClr>
        <a:buSzPct val="85000"/>
        <a:buFont typeface="Wingdings 2"/>
        <a:buChar char=""/>
        <a:defRPr kumimoji="0" sz="9600" kern="1200">
          <a:solidFill>
            <a:schemeClr val="tx1"/>
          </a:solidFill>
          <a:latin typeface="+mn-lt"/>
          <a:ea typeface="+mn-ea"/>
          <a:cs typeface="+mn-cs"/>
        </a:defRPr>
      </a:lvl3pPr>
      <a:lvl4pPr marL="5266944" indent="-1097280" algn="l" rtl="0" eaLnBrk="1" latinLnBrk="0" hangingPunct="1">
        <a:spcBef>
          <a:spcPts val="1776"/>
        </a:spcBef>
        <a:buClr>
          <a:schemeClr val="accent3"/>
        </a:buClr>
        <a:buSzPct val="80000"/>
        <a:buFont typeface="Wingdings 2"/>
        <a:buChar char=""/>
        <a:defRPr kumimoji="0" sz="9600" kern="1200">
          <a:solidFill>
            <a:schemeClr val="tx1"/>
          </a:solidFill>
          <a:latin typeface="+mn-lt"/>
          <a:ea typeface="+mn-ea"/>
          <a:cs typeface="+mn-cs"/>
        </a:defRPr>
      </a:lvl4pPr>
      <a:lvl5pPr marL="6583680" indent="-1097280" algn="l" rtl="0" eaLnBrk="1" latinLnBrk="0" hangingPunct="1">
        <a:spcBef>
          <a:spcPts val="1776"/>
        </a:spcBef>
        <a:buClr>
          <a:schemeClr val="accent3"/>
        </a:buClr>
        <a:buFontTx/>
        <a:buChar char="o"/>
        <a:defRPr kumimoji="0" sz="9600" kern="1200">
          <a:solidFill>
            <a:schemeClr val="tx1"/>
          </a:solidFill>
          <a:latin typeface="+mn-lt"/>
          <a:ea typeface="+mn-ea"/>
          <a:cs typeface="+mn-cs"/>
        </a:defRPr>
      </a:lvl5pPr>
      <a:lvl6pPr marL="7900416" indent="-1097280" algn="l" rtl="0" eaLnBrk="1" latinLnBrk="0" hangingPunct="1">
        <a:spcBef>
          <a:spcPts val="1776"/>
        </a:spcBef>
        <a:buClr>
          <a:schemeClr val="accent3"/>
        </a:buClr>
        <a:buChar char="•"/>
        <a:defRPr kumimoji="0" sz="8600" kern="1200" baseline="0">
          <a:solidFill>
            <a:schemeClr val="tx1"/>
          </a:solidFill>
          <a:latin typeface="+mn-lt"/>
          <a:ea typeface="+mn-ea"/>
          <a:cs typeface="+mn-cs"/>
        </a:defRPr>
      </a:lvl6pPr>
      <a:lvl7pPr marL="9217152" indent="-1097280" algn="l" rtl="0" eaLnBrk="1" latinLnBrk="0" hangingPunct="1">
        <a:spcBef>
          <a:spcPts val="1776"/>
        </a:spcBef>
        <a:buClr>
          <a:schemeClr val="accent2"/>
        </a:buClr>
        <a:buChar char="•"/>
        <a:defRPr kumimoji="0" sz="8600" kern="1200">
          <a:solidFill>
            <a:schemeClr val="tx1"/>
          </a:solidFill>
          <a:latin typeface="+mn-lt"/>
          <a:ea typeface="+mn-ea"/>
          <a:cs typeface="+mn-cs"/>
        </a:defRPr>
      </a:lvl7pPr>
      <a:lvl8pPr marL="10533888" indent="-1097280" algn="l" rtl="0" eaLnBrk="1" latinLnBrk="0" hangingPunct="1">
        <a:spcBef>
          <a:spcPts val="1776"/>
        </a:spcBef>
        <a:buClr>
          <a:schemeClr val="accent1">
            <a:tint val="60000"/>
          </a:schemeClr>
        </a:buClr>
        <a:buChar char="•"/>
        <a:defRPr kumimoji="0" sz="8600" kern="1200">
          <a:solidFill>
            <a:schemeClr val="tx1"/>
          </a:solidFill>
          <a:latin typeface="+mn-lt"/>
          <a:ea typeface="+mn-ea"/>
          <a:cs typeface="+mn-cs"/>
        </a:defRPr>
      </a:lvl8pPr>
      <a:lvl9pPr marL="11850624" indent="-1097280" algn="l" rtl="0" eaLnBrk="1" latinLnBrk="0" hangingPunct="1">
        <a:spcBef>
          <a:spcPts val="1776"/>
        </a:spcBef>
        <a:buClr>
          <a:schemeClr val="accent2">
            <a:tint val="60000"/>
          </a:schemeClr>
        </a:buClr>
        <a:buChar char="•"/>
        <a:defRPr kumimoji="0" sz="8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60" algn="l" rtl="0" eaLnBrk="1" latinLnBrk="0" hangingPunct="1">
        <a:defRPr kumimoji="0" kern="1200">
          <a:solidFill>
            <a:schemeClr val="tx1"/>
          </a:solidFill>
          <a:latin typeface="+mn-lt"/>
          <a:ea typeface="+mn-ea"/>
          <a:cs typeface="+mn-cs"/>
        </a:defRPr>
      </a:lvl2pPr>
      <a:lvl3pPr marL="4389120" algn="l" rtl="0" eaLnBrk="1" latinLnBrk="0" hangingPunct="1">
        <a:defRPr kumimoji="0" kern="1200">
          <a:solidFill>
            <a:schemeClr val="tx1"/>
          </a:solidFill>
          <a:latin typeface="+mn-lt"/>
          <a:ea typeface="+mn-ea"/>
          <a:cs typeface="+mn-cs"/>
        </a:defRPr>
      </a:lvl3pPr>
      <a:lvl4pPr marL="6583680" algn="l" rtl="0" eaLnBrk="1" latinLnBrk="0" hangingPunct="1">
        <a:defRPr kumimoji="0" kern="1200">
          <a:solidFill>
            <a:schemeClr val="tx1"/>
          </a:solidFill>
          <a:latin typeface="+mn-lt"/>
          <a:ea typeface="+mn-ea"/>
          <a:cs typeface="+mn-cs"/>
        </a:defRPr>
      </a:lvl4pPr>
      <a:lvl5pPr marL="8778240" algn="l" rtl="0" eaLnBrk="1" latinLnBrk="0" hangingPunct="1">
        <a:defRPr kumimoji="0" kern="1200">
          <a:solidFill>
            <a:schemeClr val="tx1"/>
          </a:solidFill>
          <a:latin typeface="+mn-lt"/>
          <a:ea typeface="+mn-ea"/>
          <a:cs typeface="+mn-cs"/>
        </a:defRPr>
      </a:lvl5pPr>
      <a:lvl6pPr marL="10972800" algn="l" rtl="0" eaLnBrk="1" latinLnBrk="0" hangingPunct="1">
        <a:defRPr kumimoji="0" kern="1200">
          <a:solidFill>
            <a:schemeClr val="tx1"/>
          </a:solidFill>
          <a:latin typeface="+mn-lt"/>
          <a:ea typeface="+mn-ea"/>
          <a:cs typeface="+mn-cs"/>
        </a:defRPr>
      </a:lvl6pPr>
      <a:lvl7pPr marL="13167360" algn="l" rtl="0" eaLnBrk="1" latinLnBrk="0" hangingPunct="1">
        <a:defRPr kumimoji="0" kern="1200">
          <a:solidFill>
            <a:schemeClr val="tx1"/>
          </a:solidFill>
          <a:latin typeface="+mn-lt"/>
          <a:ea typeface="+mn-ea"/>
          <a:cs typeface="+mn-cs"/>
        </a:defRPr>
      </a:lvl7pPr>
      <a:lvl8pPr marL="15361920" algn="l" rtl="0" eaLnBrk="1" latinLnBrk="0" hangingPunct="1">
        <a:defRPr kumimoji="0" kern="1200">
          <a:solidFill>
            <a:schemeClr val="tx1"/>
          </a:solidFill>
          <a:latin typeface="+mn-lt"/>
          <a:ea typeface="+mn-ea"/>
          <a:cs typeface="+mn-cs"/>
        </a:defRPr>
      </a:lvl8pPr>
      <a:lvl9pPr marL="175564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Rounded Rectangle 27"/>
          <p:cNvSpPr/>
          <p:nvPr/>
        </p:nvSpPr>
        <p:spPr>
          <a:xfrm>
            <a:off x="0" y="0"/>
            <a:ext cx="43891200" cy="32918400"/>
          </a:xfrm>
          <a:prstGeom prst="roundRect">
            <a:avLst/>
          </a:prstGeom>
          <a:solidFill>
            <a:schemeClr val="bg2">
              <a:lumMod val="60000"/>
              <a:lumOff val="40000"/>
            </a:schemeClr>
          </a:soli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50" name="Text Box 2"/>
          <p:cNvSpPr txBox="1">
            <a:spLocks noChangeArrowheads="1"/>
          </p:cNvSpPr>
          <p:nvPr/>
        </p:nvSpPr>
        <p:spPr bwMode="auto">
          <a:xfrm>
            <a:off x="304800" y="252413"/>
            <a:ext cx="43281600" cy="2255837"/>
          </a:xfrm>
          <a:prstGeom prst="rect">
            <a:avLst/>
          </a:prstGeom>
          <a:noFill/>
          <a:ln w="9525">
            <a:noFill/>
            <a:miter lim="800000"/>
            <a:headEnd/>
            <a:tailEnd/>
          </a:ln>
          <a:effectLst/>
        </p:spPr>
        <p:txBody>
          <a:bodyPr lIns="419002" tIns="457128" rIns="419002" bIns="457128">
            <a:spAutoFit/>
          </a:bodyPr>
          <a:lstStyle/>
          <a:p>
            <a:pPr algn="ctr" defTabSz="907906"/>
            <a:r>
              <a:rPr lang="en-US" sz="8600" dirty="0" smtClean="0">
                <a:solidFill>
                  <a:srgbClr val="000099"/>
                </a:solidFill>
              </a:rPr>
              <a:t>Towards Exposing </a:t>
            </a:r>
            <a:r>
              <a:rPr lang="en-US" sz="8600" dirty="0" err="1" smtClean="0">
                <a:solidFill>
                  <a:srgbClr val="000099"/>
                </a:solidFill>
              </a:rPr>
              <a:t>DataONE</a:t>
            </a:r>
            <a:r>
              <a:rPr lang="en-US" sz="8600" dirty="0" smtClean="0">
                <a:solidFill>
                  <a:srgbClr val="000099"/>
                </a:solidFill>
              </a:rPr>
              <a:t> Data as LOD</a:t>
            </a:r>
            <a:endParaRPr lang="en-US" sz="8600" dirty="0">
              <a:solidFill>
                <a:srgbClr val="000099"/>
              </a:solidFill>
            </a:endParaRPr>
          </a:p>
        </p:txBody>
      </p:sp>
      <p:sp>
        <p:nvSpPr>
          <p:cNvPr id="2120" name="Line 72"/>
          <p:cNvSpPr>
            <a:spLocks noChangeShapeType="1"/>
          </p:cNvSpPr>
          <p:nvPr/>
        </p:nvSpPr>
        <p:spPr bwMode="auto">
          <a:xfrm>
            <a:off x="38102" y="4413252"/>
            <a:ext cx="0" cy="28505150"/>
          </a:xfrm>
          <a:prstGeom prst="line">
            <a:avLst/>
          </a:prstGeom>
          <a:noFill/>
          <a:ln w="9525">
            <a:solidFill>
              <a:srgbClr val="F8F8F8"/>
            </a:solidFill>
            <a:round/>
            <a:headEnd/>
            <a:tailEnd/>
          </a:ln>
          <a:effectLst/>
        </p:spPr>
        <p:txBody>
          <a:bodyPr wrap="none" lIns="91426" tIns="45710" rIns="91426" bIns="45710" anchor="ctr"/>
          <a:lstStyle/>
          <a:p>
            <a:endParaRPr lang="en-US"/>
          </a:p>
        </p:txBody>
      </p:sp>
      <p:sp>
        <p:nvSpPr>
          <p:cNvPr id="2143" name="Text Box 95"/>
          <p:cNvSpPr txBox="1">
            <a:spLocks noChangeArrowheads="1"/>
          </p:cNvSpPr>
          <p:nvPr/>
        </p:nvSpPr>
        <p:spPr bwMode="auto">
          <a:xfrm>
            <a:off x="28259808" y="27355800"/>
            <a:ext cx="14488392" cy="1430230"/>
          </a:xfrm>
          <a:prstGeom prst="rect">
            <a:avLst/>
          </a:prstGeom>
          <a:noFill/>
          <a:ln w="9525">
            <a:noFill/>
            <a:miter lim="800000"/>
            <a:headEnd/>
            <a:tailEnd/>
          </a:ln>
          <a:effectLst/>
        </p:spPr>
        <p:txBody>
          <a:bodyPr wrap="square" lIns="457128" tIns="45259" rIns="457128" bIns="45259">
            <a:spAutoFit/>
          </a:bodyPr>
          <a:lstStyle/>
          <a:p>
            <a:pPr defTabSz="907906"/>
            <a:r>
              <a:rPr lang="en-US" dirty="0" smtClean="0">
                <a:solidFill>
                  <a:srgbClr val="000099"/>
                </a:solidFill>
              </a:rPr>
              <a:t>Acknowledgments</a:t>
            </a:r>
            <a:endParaRPr lang="en-US" dirty="0">
              <a:solidFill>
                <a:srgbClr val="000099"/>
              </a:solidFill>
            </a:endParaRPr>
          </a:p>
          <a:p>
            <a:pPr algn="just" defTabSz="907906">
              <a:spcBef>
                <a:spcPts val="1762"/>
              </a:spcBef>
            </a:pPr>
            <a:r>
              <a:rPr lang="en-US" sz="3400" dirty="0">
                <a:solidFill>
                  <a:schemeClr val="tx1"/>
                </a:solidFill>
              </a:rPr>
              <a:t>	</a:t>
            </a:r>
            <a:r>
              <a:rPr lang="en-US" sz="3400" dirty="0" smtClean="0">
                <a:solidFill>
                  <a:schemeClr val="bg1"/>
                </a:solidFill>
              </a:rPr>
              <a:t>This research effort was supported by </a:t>
            </a:r>
            <a:r>
              <a:rPr lang="en-US" sz="3400" dirty="0" err="1" smtClean="0">
                <a:solidFill>
                  <a:schemeClr val="bg1"/>
                </a:solidFill>
              </a:rPr>
              <a:t>DataONE</a:t>
            </a:r>
            <a:r>
              <a:rPr lang="en-US" sz="3400" dirty="0" smtClean="0">
                <a:solidFill>
                  <a:schemeClr val="bg1"/>
                </a:solidFill>
              </a:rPr>
              <a:t> … ….</a:t>
            </a:r>
            <a:endParaRPr lang="en-US" sz="3400" dirty="0">
              <a:solidFill>
                <a:schemeClr val="bg1"/>
              </a:solidFill>
            </a:endParaRPr>
          </a:p>
        </p:txBody>
      </p:sp>
      <p:sp>
        <p:nvSpPr>
          <p:cNvPr id="2144" name="Text Box 96"/>
          <p:cNvSpPr txBox="1">
            <a:spLocks noChangeArrowheads="1"/>
          </p:cNvSpPr>
          <p:nvPr/>
        </p:nvSpPr>
        <p:spPr bwMode="auto">
          <a:xfrm>
            <a:off x="218211" y="2498727"/>
            <a:ext cx="43300651" cy="1876506"/>
          </a:xfrm>
          <a:prstGeom prst="rect">
            <a:avLst/>
          </a:prstGeom>
          <a:noFill/>
          <a:ln w="9525">
            <a:noFill/>
            <a:miter lim="800000"/>
            <a:headEnd/>
            <a:tailEnd/>
          </a:ln>
          <a:effectLst/>
        </p:spPr>
        <p:txBody>
          <a:bodyPr lIns="419002" tIns="45259" rIns="419002" bIns="45259">
            <a:spAutoFit/>
          </a:bodyPr>
          <a:lstStyle/>
          <a:p>
            <a:pPr algn="ctr" defTabSz="907906"/>
            <a:r>
              <a:rPr lang="en-US" sz="5800" dirty="0" err="1">
                <a:solidFill>
                  <a:schemeClr val="bg1"/>
                </a:solidFill>
              </a:rPr>
              <a:t>Aída</a:t>
            </a:r>
            <a:r>
              <a:rPr lang="en-US" sz="5800" dirty="0">
                <a:solidFill>
                  <a:schemeClr val="bg1"/>
                </a:solidFill>
              </a:rPr>
              <a:t> </a:t>
            </a:r>
            <a:r>
              <a:rPr lang="en-US" sz="5800" dirty="0" err="1" smtClean="0">
                <a:solidFill>
                  <a:schemeClr val="bg1"/>
                </a:solidFill>
              </a:rPr>
              <a:t>Gándara</a:t>
            </a:r>
            <a:r>
              <a:rPr lang="en-US" sz="5800" dirty="0">
                <a:solidFill>
                  <a:schemeClr val="bg1"/>
                </a:solidFill>
              </a:rPr>
              <a:t> </a:t>
            </a:r>
            <a:r>
              <a:rPr lang="en-US" sz="5800" dirty="0" smtClean="0">
                <a:solidFill>
                  <a:schemeClr val="bg1"/>
                </a:solidFill>
              </a:rPr>
              <a:t>(UTEP) Hilmar Lapp (</a:t>
            </a:r>
            <a:r>
              <a:rPr lang="en-US" sz="5800" dirty="0" err="1" smtClean="0">
                <a:solidFill>
                  <a:schemeClr val="bg1"/>
                </a:solidFill>
              </a:rPr>
              <a:t>Nescent</a:t>
            </a:r>
            <a:r>
              <a:rPr lang="en-US" sz="5800" dirty="0" smtClean="0">
                <a:solidFill>
                  <a:schemeClr val="bg1"/>
                </a:solidFill>
              </a:rPr>
              <a:t> - Mentor)</a:t>
            </a:r>
          </a:p>
          <a:p>
            <a:pPr algn="ctr" defTabSz="907906"/>
            <a:r>
              <a:rPr lang="en-US" sz="5800" dirty="0" smtClean="0">
                <a:solidFill>
                  <a:schemeClr val="bg1"/>
                </a:solidFill>
              </a:rPr>
              <a:t>https://notebooks.dataone.org/lod4dataone</a:t>
            </a:r>
            <a:endParaRPr lang="en-US" sz="5800" dirty="0">
              <a:solidFill>
                <a:schemeClr val="bg1"/>
              </a:solidFill>
            </a:endParaRPr>
          </a:p>
        </p:txBody>
      </p:sp>
      <p:sp>
        <p:nvSpPr>
          <p:cNvPr id="2051" name="Text Box 3"/>
          <p:cNvSpPr txBox="1">
            <a:spLocks noChangeArrowheads="1"/>
          </p:cNvSpPr>
          <p:nvPr/>
        </p:nvSpPr>
        <p:spPr bwMode="auto">
          <a:xfrm>
            <a:off x="228600" y="4038600"/>
            <a:ext cx="13707341" cy="7660141"/>
          </a:xfrm>
          <a:prstGeom prst="rect">
            <a:avLst/>
          </a:prstGeom>
          <a:noFill/>
          <a:ln w="9525">
            <a:noFill/>
            <a:miter lim="800000"/>
            <a:headEnd/>
            <a:tailEnd/>
          </a:ln>
          <a:effectLst/>
        </p:spPr>
        <p:txBody>
          <a:bodyPr lIns="457128" tIns="45259" rIns="419002" bIns="45259">
            <a:spAutoFit/>
          </a:bodyPr>
          <a:lstStyle/>
          <a:p>
            <a:pPr algn="just" defTabSz="907906"/>
            <a:r>
              <a:rPr lang="en-US" sz="5300" dirty="0" smtClean="0">
                <a:solidFill>
                  <a:srgbClr val="000099"/>
                </a:solidFill>
              </a:rPr>
              <a:t>Introduction</a:t>
            </a:r>
            <a:endParaRPr lang="en-US" sz="5300" dirty="0">
              <a:solidFill>
                <a:srgbClr val="000099"/>
              </a:solidFill>
            </a:endParaRPr>
          </a:p>
          <a:p>
            <a:pPr algn="just" defTabSz="907906">
              <a:spcBef>
                <a:spcPts val="2539"/>
              </a:spcBef>
            </a:pPr>
            <a:r>
              <a:rPr lang="en-US" sz="3400" dirty="0">
                <a:solidFill>
                  <a:schemeClr val="tx1"/>
                </a:solidFill>
              </a:rPr>
              <a:t>	</a:t>
            </a:r>
            <a:r>
              <a:rPr lang="en-US" dirty="0" smtClean="0">
                <a:solidFill>
                  <a:schemeClr val="bg1"/>
                </a:solidFill>
              </a:rPr>
              <a:t>The Linked Open Data (LOD) Cloud</a:t>
            </a:r>
            <a:r>
              <a:rPr lang="en-US" baseline="40000" dirty="0" smtClean="0">
                <a:solidFill>
                  <a:schemeClr val="bg1"/>
                </a:solidFill>
              </a:rPr>
              <a:t>1</a:t>
            </a:r>
            <a:r>
              <a:rPr lang="en-US" dirty="0" smtClean="0">
                <a:solidFill>
                  <a:schemeClr val="bg1"/>
                </a:solidFill>
              </a:rPr>
              <a:t> is emerging as a popular medium for linking related data over the Web.  For </a:t>
            </a:r>
            <a:r>
              <a:rPr lang="en-US" dirty="0" err="1" smtClean="0">
                <a:solidFill>
                  <a:schemeClr val="bg1"/>
                </a:solidFill>
              </a:rPr>
              <a:t>DataONE</a:t>
            </a:r>
            <a:r>
              <a:rPr lang="en-US" dirty="0">
                <a:solidFill>
                  <a:schemeClr val="bg1"/>
                </a:solidFill>
              </a:rPr>
              <a:t> </a:t>
            </a:r>
            <a:r>
              <a:rPr lang="en-US" dirty="0" smtClean="0">
                <a:solidFill>
                  <a:schemeClr val="bg1"/>
                </a:solidFill>
              </a:rPr>
              <a:t>and its quest to enable unified sharing and searching of scientific data, the LOD will help the organization coexist with other related data over the Web; making the content of </a:t>
            </a:r>
            <a:r>
              <a:rPr lang="en-US" dirty="0" err="1" smtClean="0">
                <a:solidFill>
                  <a:schemeClr val="bg1"/>
                </a:solidFill>
              </a:rPr>
              <a:t>DataONE</a:t>
            </a:r>
            <a:r>
              <a:rPr lang="en-US" dirty="0" smtClean="0">
                <a:solidFill>
                  <a:schemeClr val="bg1"/>
                </a:solidFill>
              </a:rPr>
              <a:t> more accessible and potentially more understandable to scientists that rely on it.  This research evaluated the different data available within the </a:t>
            </a:r>
            <a:r>
              <a:rPr lang="en-US" dirty="0" err="1" smtClean="0">
                <a:solidFill>
                  <a:schemeClr val="bg1"/>
                </a:solidFill>
              </a:rPr>
              <a:t>DataONE</a:t>
            </a:r>
            <a:r>
              <a:rPr lang="en-US" dirty="0" smtClean="0">
                <a:solidFill>
                  <a:schemeClr val="bg1"/>
                </a:solidFill>
              </a:rPr>
              <a:t> organization and the steps and challenges in supporting LOD and becoming part of the LOD Cloud..</a:t>
            </a:r>
            <a:endParaRPr lang="en-US" dirty="0">
              <a:solidFill>
                <a:schemeClr val="bg1"/>
              </a:solidFill>
            </a:endParaRPr>
          </a:p>
        </p:txBody>
      </p:sp>
      <p:sp>
        <p:nvSpPr>
          <p:cNvPr id="2063" name="Text Box 15"/>
          <p:cNvSpPr txBox="1">
            <a:spLocks noChangeArrowheads="1"/>
          </p:cNvSpPr>
          <p:nvPr/>
        </p:nvSpPr>
        <p:spPr bwMode="auto">
          <a:xfrm>
            <a:off x="14509171" y="19029367"/>
            <a:ext cx="181843" cy="838200"/>
          </a:xfrm>
          <a:prstGeom prst="rect">
            <a:avLst/>
          </a:prstGeom>
          <a:noFill/>
          <a:ln w="9525">
            <a:noFill/>
            <a:miter lim="800000"/>
            <a:headEnd/>
            <a:tailEnd/>
          </a:ln>
          <a:effectLst/>
        </p:spPr>
        <p:txBody>
          <a:bodyPr wrap="none" lIns="90514" tIns="45259" rIns="90514" bIns="45259">
            <a:spAutoFit/>
          </a:bodyPr>
          <a:lstStyle/>
          <a:p>
            <a:pPr defTabSz="907906"/>
            <a:endParaRPr lang="en-US" sz="4800" dirty="0"/>
          </a:p>
        </p:txBody>
      </p:sp>
      <p:sp>
        <p:nvSpPr>
          <p:cNvPr id="2055" name="Text Box 7"/>
          <p:cNvSpPr txBox="1">
            <a:spLocks noChangeArrowheads="1"/>
          </p:cNvSpPr>
          <p:nvPr/>
        </p:nvSpPr>
        <p:spPr bwMode="auto">
          <a:xfrm>
            <a:off x="14218229" y="5029200"/>
            <a:ext cx="13747171" cy="17129400"/>
          </a:xfrm>
          <a:prstGeom prst="rect">
            <a:avLst/>
          </a:prstGeom>
          <a:noFill/>
          <a:ln w="9525">
            <a:noFill/>
            <a:miter lim="800000"/>
            <a:headEnd/>
            <a:tailEnd/>
          </a:ln>
          <a:effectLst/>
        </p:spPr>
        <p:txBody>
          <a:bodyPr lIns="457128" tIns="45259" rIns="457128" bIns="45259">
            <a:spAutoFit/>
          </a:bodyPr>
          <a:lstStyle/>
          <a:p>
            <a:pPr algn="just" defTabSz="907906"/>
            <a:r>
              <a:rPr lang="en-US" sz="5300" dirty="0" smtClean="0">
                <a:solidFill>
                  <a:srgbClr val="000099"/>
                </a:solidFill>
              </a:rPr>
              <a:t>Procedure</a:t>
            </a:r>
            <a:endParaRPr lang="en-US" sz="5300" dirty="0">
              <a:solidFill>
                <a:srgbClr val="000099"/>
              </a:solidFill>
            </a:endParaRPr>
          </a:p>
          <a:p>
            <a:pPr algn="just" defTabSz="907906">
              <a:spcBef>
                <a:spcPts val="2539"/>
              </a:spcBef>
            </a:pPr>
            <a:r>
              <a:rPr lang="en-US" dirty="0">
                <a:solidFill>
                  <a:schemeClr val="tx1"/>
                </a:solidFill>
              </a:rPr>
              <a:t>	</a:t>
            </a:r>
            <a:r>
              <a:rPr lang="en-US" dirty="0" smtClean="0">
                <a:solidFill>
                  <a:schemeClr val="bg1"/>
                </a:solidFill>
              </a:rPr>
              <a:t>For this research, two use cases were considered for evaluating the </a:t>
            </a:r>
            <a:r>
              <a:rPr lang="en-US" dirty="0" err="1" smtClean="0">
                <a:solidFill>
                  <a:schemeClr val="bg1"/>
                </a:solidFill>
              </a:rPr>
              <a:t>DataONE</a:t>
            </a:r>
            <a:r>
              <a:rPr lang="en-US" dirty="0" smtClean="0">
                <a:solidFill>
                  <a:schemeClr val="bg1"/>
                </a:solidFill>
              </a:rPr>
              <a:t> infrastructure and sharing content as LOD.  From each repository, 3 records were selected for discussion and as a result a total of 26 linked RDF records were created.  Each record had links within and out of the </a:t>
            </a:r>
            <a:r>
              <a:rPr lang="en-US" dirty="0" err="1" smtClean="0">
                <a:solidFill>
                  <a:schemeClr val="bg1"/>
                </a:solidFill>
              </a:rPr>
              <a:t>DataONE</a:t>
            </a:r>
            <a:r>
              <a:rPr lang="en-US" dirty="0" smtClean="0">
                <a:solidFill>
                  <a:schemeClr val="bg1"/>
                </a:solidFill>
              </a:rPr>
              <a:t> LOD.</a:t>
            </a:r>
          </a:p>
          <a:p>
            <a:pPr algn="just" defTabSz="907906">
              <a:spcBef>
                <a:spcPts val="2539"/>
              </a:spcBef>
            </a:pPr>
            <a:r>
              <a:rPr lang="en-US" dirty="0" smtClean="0"/>
              <a:t>Use Case 1: Creating Linked Data</a:t>
            </a:r>
          </a:p>
          <a:p>
            <a:pPr algn="just" defTabSz="907906">
              <a:spcBef>
                <a:spcPts val="2539"/>
              </a:spcBef>
            </a:pPr>
            <a:r>
              <a:rPr lang="en-US" dirty="0" smtClean="0">
                <a:solidFill>
                  <a:schemeClr val="bg1"/>
                </a:solidFill>
              </a:rPr>
              <a:t>	This </a:t>
            </a:r>
            <a:r>
              <a:rPr lang="en-US" dirty="0">
                <a:solidFill>
                  <a:schemeClr val="bg1"/>
                </a:solidFill>
              </a:rPr>
              <a:t>use case focused on creating RDF triples from the data at the three </a:t>
            </a:r>
            <a:r>
              <a:rPr lang="en-US" dirty="0" err="1">
                <a:solidFill>
                  <a:schemeClr val="bg1"/>
                </a:solidFill>
              </a:rPr>
              <a:t>DataONE</a:t>
            </a:r>
            <a:r>
              <a:rPr lang="en-US" dirty="0">
                <a:solidFill>
                  <a:schemeClr val="bg1"/>
                </a:solidFill>
              </a:rPr>
              <a:t> data repositories (KNB, ORNL DAAC and Dryad). The initial step was to understand how to access and retrieve </a:t>
            </a:r>
            <a:r>
              <a:rPr lang="en-US" dirty="0" err="1">
                <a:solidFill>
                  <a:schemeClr val="bg1"/>
                </a:solidFill>
              </a:rPr>
              <a:t>DataONE</a:t>
            </a:r>
            <a:r>
              <a:rPr lang="en-US" dirty="0">
                <a:solidFill>
                  <a:schemeClr val="bg1"/>
                </a:solidFill>
              </a:rPr>
              <a:t> data from the repositories and consider obvious RDF </a:t>
            </a:r>
            <a:r>
              <a:rPr lang="en-US" dirty="0" smtClean="0">
                <a:solidFill>
                  <a:schemeClr val="bg1"/>
                </a:solidFill>
              </a:rPr>
              <a:t>mappings. </a:t>
            </a:r>
            <a:r>
              <a:rPr lang="en-US" dirty="0">
                <a:solidFill>
                  <a:schemeClr val="bg1"/>
                </a:solidFill>
              </a:rPr>
              <a:t>Next, it was important to consider how each RDF triple related to other data, i.e., what the object of the RDF triple should </a:t>
            </a:r>
            <a:r>
              <a:rPr lang="en-US" dirty="0" smtClean="0">
                <a:solidFill>
                  <a:schemeClr val="bg1"/>
                </a:solidFill>
              </a:rPr>
              <a:t>be.  Finally</a:t>
            </a:r>
            <a:r>
              <a:rPr lang="en-US" dirty="0">
                <a:solidFill>
                  <a:schemeClr val="bg1"/>
                </a:solidFill>
              </a:rPr>
              <a:t>, it was important to see how this data could be viewed by users. </a:t>
            </a:r>
            <a:endParaRPr lang="en-US" dirty="0" smtClean="0">
              <a:solidFill>
                <a:schemeClr val="bg1"/>
              </a:solidFill>
            </a:endParaRPr>
          </a:p>
          <a:p>
            <a:pPr algn="just" defTabSz="907906">
              <a:spcBef>
                <a:spcPts val="2539"/>
              </a:spcBef>
            </a:pPr>
            <a:r>
              <a:rPr lang="en-US" dirty="0" smtClean="0"/>
              <a:t> Use Case 2: Using Linked Data</a:t>
            </a:r>
          </a:p>
          <a:p>
            <a:pPr algn="just" defTabSz="907906">
              <a:spcBef>
                <a:spcPts val="2539"/>
              </a:spcBef>
            </a:pPr>
            <a:r>
              <a:rPr lang="en-US" dirty="0" smtClean="0">
                <a:solidFill>
                  <a:schemeClr val="bg1"/>
                </a:solidFill>
              </a:rPr>
              <a:t>	This </a:t>
            </a:r>
            <a:r>
              <a:rPr lang="en-US" dirty="0">
                <a:solidFill>
                  <a:schemeClr val="bg1"/>
                </a:solidFill>
              </a:rPr>
              <a:t>use case focused on finding </a:t>
            </a:r>
            <a:r>
              <a:rPr lang="en-US" dirty="0" err="1">
                <a:solidFill>
                  <a:schemeClr val="bg1"/>
                </a:solidFill>
              </a:rPr>
              <a:t>DataONE</a:t>
            </a:r>
            <a:r>
              <a:rPr lang="en-US" dirty="0">
                <a:solidFill>
                  <a:schemeClr val="bg1"/>
                </a:solidFill>
              </a:rPr>
              <a:t> data from a cloud of knowledge. To exhibit this, </a:t>
            </a:r>
            <a:r>
              <a:rPr lang="en-US" dirty="0" smtClean="0">
                <a:solidFill>
                  <a:schemeClr val="bg1"/>
                </a:solidFill>
              </a:rPr>
              <a:t>a </a:t>
            </a:r>
            <a:r>
              <a:rPr lang="en-US" dirty="0" err="1">
                <a:solidFill>
                  <a:schemeClr val="bg1"/>
                </a:solidFill>
              </a:rPr>
              <a:t>mashup</a:t>
            </a:r>
            <a:r>
              <a:rPr lang="en-US" dirty="0">
                <a:solidFill>
                  <a:schemeClr val="bg1"/>
                </a:solidFill>
              </a:rPr>
              <a:t> was built from </a:t>
            </a:r>
            <a:r>
              <a:rPr lang="en-US" dirty="0" smtClean="0">
                <a:solidFill>
                  <a:schemeClr val="bg1"/>
                </a:solidFill>
              </a:rPr>
              <a:t>data.gov and dbpedia.org </a:t>
            </a:r>
            <a:r>
              <a:rPr lang="en-US" dirty="0" err="1" smtClean="0">
                <a:solidFill>
                  <a:schemeClr val="bg1"/>
                </a:solidFill>
              </a:rPr>
              <a:t>sparql</a:t>
            </a:r>
            <a:r>
              <a:rPr lang="en-US" dirty="0" smtClean="0">
                <a:solidFill>
                  <a:schemeClr val="bg1"/>
                </a:solidFill>
              </a:rPr>
              <a:t> queries and </a:t>
            </a:r>
            <a:r>
              <a:rPr lang="en-US" dirty="0">
                <a:solidFill>
                  <a:schemeClr val="bg1"/>
                </a:solidFill>
              </a:rPr>
              <a:t>the </a:t>
            </a:r>
            <a:r>
              <a:rPr lang="en-US" dirty="0" err="1" smtClean="0">
                <a:solidFill>
                  <a:schemeClr val="bg1"/>
                </a:solidFill>
              </a:rPr>
              <a:t>DataONE</a:t>
            </a:r>
            <a:r>
              <a:rPr lang="en-US" dirty="0" smtClean="0">
                <a:solidFill>
                  <a:schemeClr val="bg1"/>
                </a:solidFill>
              </a:rPr>
              <a:t> RDF data.  A website was created  </a:t>
            </a:r>
            <a:r>
              <a:rPr lang="en-US" dirty="0">
                <a:solidFill>
                  <a:schemeClr val="bg1"/>
                </a:solidFill>
              </a:rPr>
              <a:t>where users can </a:t>
            </a:r>
            <a:r>
              <a:rPr lang="en-US" dirty="0" smtClean="0">
                <a:solidFill>
                  <a:schemeClr val="bg1"/>
                </a:solidFill>
              </a:rPr>
              <a:t>select a query and see a cloud of knowledge, </a:t>
            </a:r>
            <a:r>
              <a:rPr lang="en-US" dirty="0" err="1" smtClean="0">
                <a:solidFill>
                  <a:schemeClr val="bg1"/>
                </a:solidFill>
              </a:rPr>
              <a:t>i.e</a:t>
            </a:r>
            <a:r>
              <a:rPr lang="en-US" dirty="0" smtClean="0">
                <a:solidFill>
                  <a:schemeClr val="bg1"/>
                </a:solidFill>
              </a:rPr>
              <a:t>, the result RDF data. From this cloud of knowledge, users can select </a:t>
            </a:r>
            <a:r>
              <a:rPr lang="en-US" dirty="0">
                <a:solidFill>
                  <a:schemeClr val="bg1"/>
                </a:solidFill>
              </a:rPr>
              <a:t>objects for </a:t>
            </a:r>
            <a:r>
              <a:rPr lang="en-US" dirty="0" smtClean="0">
                <a:solidFill>
                  <a:schemeClr val="bg1"/>
                </a:solidFill>
              </a:rPr>
              <a:t>LOD browsing where they encounter </a:t>
            </a:r>
            <a:r>
              <a:rPr lang="en-US" dirty="0" err="1" smtClean="0">
                <a:solidFill>
                  <a:schemeClr val="bg1"/>
                </a:solidFill>
              </a:rPr>
              <a:t>DataONE</a:t>
            </a:r>
            <a:r>
              <a:rPr lang="en-US" dirty="0" smtClean="0">
                <a:solidFill>
                  <a:schemeClr val="bg1"/>
                </a:solidFill>
              </a:rPr>
              <a:t> data..</a:t>
            </a:r>
          </a:p>
        </p:txBody>
      </p:sp>
      <p:sp>
        <p:nvSpPr>
          <p:cNvPr id="2136" name="Text Box 88"/>
          <p:cNvSpPr txBox="1">
            <a:spLocks noChangeArrowheads="1"/>
          </p:cNvSpPr>
          <p:nvPr/>
        </p:nvSpPr>
        <p:spPr bwMode="auto">
          <a:xfrm>
            <a:off x="1371600" y="29565600"/>
            <a:ext cx="12344400" cy="2061172"/>
          </a:xfrm>
          <a:prstGeom prst="rect">
            <a:avLst/>
          </a:prstGeom>
          <a:noFill/>
          <a:ln w="9525">
            <a:noFill/>
            <a:miter lim="800000"/>
            <a:headEnd/>
            <a:tailEnd/>
          </a:ln>
          <a:effectLst/>
        </p:spPr>
        <p:txBody>
          <a:bodyPr wrap="square" lIns="457128" tIns="45259" rIns="457128" bIns="45259">
            <a:spAutoFit/>
          </a:bodyPr>
          <a:lstStyle/>
          <a:p>
            <a:pPr defTabSz="907906"/>
            <a:r>
              <a:rPr lang="en-US" sz="3200" dirty="0">
                <a:solidFill>
                  <a:schemeClr val="bg1"/>
                </a:solidFill>
              </a:rPr>
              <a:t>Figure </a:t>
            </a:r>
            <a:r>
              <a:rPr lang="en-US" sz="3200" dirty="0" smtClean="0">
                <a:solidFill>
                  <a:schemeClr val="bg1"/>
                </a:solidFill>
              </a:rPr>
              <a:t>1. </a:t>
            </a:r>
            <a:r>
              <a:rPr lang="en-US" sz="3200" dirty="0" err="1" smtClean="0">
                <a:solidFill>
                  <a:schemeClr val="bg1"/>
                </a:solidFill>
              </a:rPr>
              <a:t>DataONE</a:t>
            </a:r>
            <a:r>
              <a:rPr lang="en-US" sz="3200" dirty="0" smtClean="0">
                <a:solidFill>
                  <a:schemeClr val="bg1"/>
                </a:solidFill>
              </a:rPr>
              <a:t> has an architecture to unify and share scientific data.  The LOD Cloud is a web of linked data.  By exposing </a:t>
            </a:r>
            <a:r>
              <a:rPr lang="en-US" sz="3200" dirty="0" err="1" smtClean="0">
                <a:solidFill>
                  <a:schemeClr val="bg1"/>
                </a:solidFill>
              </a:rPr>
              <a:t>DataONE</a:t>
            </a:r>
            <a:r>
              <a:rPr lang="en-US" sz="3200" dirty="0" smtClean="0">
                <a:solidFill>
                  <a:schemeClr val="bg1"/>
                </a:solidFill>
              </a:rPr>
              <a:t> using LOD principles, </a:t>
            </a:r>
            <a:r>
              <a:rPr lang="en-US" sz="3200" dirty="0" err="1" smtClean="0">
                <a:solidFill>
                  <a:schemeClr val="bg1"/>
                </a:solidFill>
              </a:rPr>
              <a:t>DataONE</a:t>
            </a:r>
            <a:r>
              <a:rPr lang="en-US" sz="3200" dirty="0" smtClean="0">
                <a:solidFill>
                  <a:schemeClr val="bg1"/>
                </a:solidFill>
              </a:rPr>
              <a:t> could be part of the LOD Cloud</a:t>
            </a:r>
            <a:r>
              <a:rPr lang="en-US" sz="3200" dirty="0" smtClean="0">
                <a:solidFill>
                  <a:schemeClr val="tx1"/>
                </a:solidFill>
              </a:rPr>
              <a:t>. </a:t>
            </a:r>
            <a:endParaRPr lang="en-US" sz="3200" dirty="0">
              <a:solidFill>
                <a:schemeClr val="tx1"/>
              </a:solidFill>
            </a:endParaRPr>
          </a:p>
        </p:txBody>
      </p:sp>
      <p:sp>
        <p:nvSpPr>
          <p:cNvPr id="2276" name="Rectangle 228" descr="30%"/>
          <p:cNvSpPr>
            <a:spLocks noChangeArrowheads="1"/>
          </p:cNvSpPr>
          <p:nvPr/>
        </p:nvSpPr>
        <p:spPr bwMode="auto">
          <a:xfrm>
            <a:off x="685800" y="23241000"/>
            <a:ext cx="12649200" cy="6324600"/>
          </a:xfrm>
          <a:prstGeom prst="rect">
            <a:avLst/>
          </a:prstGeom>
          <a:pattFill prst="pct30">
            <a:fgClr>
              <a:srgbClr val="003399"/>
            </a:fgClr>
            <a:bgClr>
              <a:srgbClr val="FFFFFF"/>
            </a:bgClr>
          </a:pattFill>
          <a:ln w="9525">
            <a:solidFill>
              <a:schemeClr val="tx1"/>
            </a:solidFill>
            <a:miter lim="800000"/>
            <a:headEnd/>
            <a:tailEnd/>
          </a:ln>
          <a:effectLst/>
        </p:spPr>
        <p:txBody>
          <a:bodyPr wrap="none" lIns="83798" tIns="41899" rIns="83798" bIns="41899" anchor="ctr"/>
          <a:lstStyle/>
          <a:p>
            <a:pPr algn="ctr" defTabSz="838066"/>
            <a:r>
              <a:rPr lang="en-US" sz="8600" dirty="0" smtClean="0"/>
              <a:t>Image </a:t>
            </a:r>
            <a:r>
              <a:rPr lang="en-US" sz="8600" dirty="0"/>
              <a:t>1</a:t>
            </a:r>
            <a:endParaRPr lang="en-US" sz="6700" dirty="0"/>
          </a:p>
        </p:txBody>
      </p:sp>
      <p:sp>
        <p:nvSpPr>
          <p:cNvPr id="2281" name="Text Box 233"/>
          <p:cNvSpPr txBox="1">
            <a:spLocks noChangeArrowheads="1"/>
          </p:cNvSpPr>
          <p:nvPr/>
        </p:nvSpPr>
        <p:spPr bwMode="auto">
          <a:xfrm>
            <a:off x="28443384" y="4114800"/>
            <a:ext cx="14685816" cy="9470893"/>
          </a:xfrm>
          <a:prstGeom prst="rect">
            <a:avLst/>
          </a:prstGeom>
          <a:noFill/>
          <a:ln w="9525">
            <a:noFill/>
            <a:miter lim="800000"/>
            <a:headEnd/>
            <a:tailEnd/>
          </a:ln>
          <a:effectLst/>
        </p:spPr>
        <p:txBody>
          <a:bodyPr wrap="square" lIns="457128" tIns="45259" rIns="457128" bIns="45259">
            <a:spAutoFit/>
          </a:bodyPr>
          <a:lstStyle/>
          <a:p>
            <a:pPr algn="just" defTabSz="907906"/>
            <a:r>
              <a:rPr lang="en-US" sz="5300" dirty="0" smtClean="0">
                <a:solidFill>
                  <a:srgbClr val="000099"/>
                </a:solidFill>
              </a:rPr>
              <a:t>Challenges Encountered</a:t>
            </a:r>
            <a:endParaRPr lang="en-US" sz="4800" dirty="0">
              <a:solidFill>
                <a:srgbClr val="000099"/>
              </a:solidFill>
            </a:endParaRPr>
          </a:p>
          <a:p>
            <a:pPr algn="just" defTabSz="907906">
              <a:spcBef>
                <a:spcPts val="2539"/>
              </a:spcBef>
              <a:buFont typeface="Arial" pitchFamily="34" charset="0"/>
              <a:buChar char="•"/>
            </a:pPr>
            <a:r>
              <a:rPr lang="en-US" dirty="0">
                <a:solidFill>
                  <a:schemeClr val="bg1"/>
                </a:solidFill>
              </a:rPr>
              <a:t>M</a:t>
            </a:r>
            <a:r>
              <a:rPr lang="en-US" dirty="0" smtClean="0">
                <a:solidFill>
                  <a:schemeClr val="bg1"/>
                </a:solidFill>
              </a:rPr>
              <a:t>etadata to RDF: different APIs, different metadata formats, errors in content, modifications to APIs/infrastructure, uncertainty of appropriate vocabulary, lack of user support to capture links </a:t>
            </a:r>
          </a:p>
          <a:p>
            <a:pPr algn="just" defTabSz="907906">
              <a:spcBef>
                <a:spcPts val="2539"/>
              </a:spcBef>
              <a:buFont typeface="Arial" pitchFamily="34" charset="0"/>
              <a:buChar char="•"/>
            </a:pPr>
            <a:r>
              <a:rPr lang="en-US" dirty="0">
                <a:solidFill>
                  <a:schemeClr val="bg1"/>
                </a:solidFill>
              </a:rPr>
              <a:t>D</a:t>
            </a:r>
            <a:r>
              <a:rPr lang="en-US" dirty="0" smtClean="0">
                <a:solidFill>
                  <a:schemeClr val="bg1"/>
                </a:solidFill>
              </a:rPr>
              <a:t>ata to RDF: concern for loss of context, diverse data structures, obscure file relationships, inconsistent data capture, ambiguous use of data properties, multiple inconsistent copies, inconsistent documentation, needed user support to structure and describe data and to capture links</a:t>
            </a:r>
          </a:p>
          <a:p>
            <a:pPr algn="just" defTabSz="907906">
              <a:spcBef>
                <a:spcPts val="2539"/>
              </a:spcBef>
              <a:buFont typeface="Arial" pitchFamily="34" charset="0"/>
              <a:buChar char="•"/>
            </a:pPr>
            <a:r>
              <a:rPr lang="en-US" dirty="0">
                <a:solidFill>
                  <a:schemeClr val="bg1"/>
                </a:solidFill>
              </a:rPr>
              <a:t>U</a:t>
            </a:r>
            <a:r>
              <a:rPr lang="en-US" dirty="0" smtClean="0">
                <a:solidFill>
                  <a:schemeClr val="bg1"/>
                </a:solidFill>
              </a:rPr>
              <a:t>sing linked data: browser use of RDF, browser stability, Web stability, available LOD data, usefulness of data to users, i.e., view in a context.</a:t>
            </a:r>
          </a:p>
        </p:txBody>
      </p:sp>
      <p:sp>
        <p:nvSpPr>
          <p:cNvPr id="2282" name="Text Box 234"/>
          <p:cNvSpPr txBox="1">
            <a:spLocks noChangeArrowheads="1"/>
          </p:cNvSpPr>
          <p:nvPr/>
        </p:nvSpPr>
        <p:spPr bwMode="auto">
          <a:xfrm>
            <a:off x="28712215" y="20955000"/>
            <a:ext cx="14493185" cy="1568729"/>
          </a:xfrm>
          <a:prstGeom prst="rect">
            <a:avLst/>
          </a:prstGeom>
          <a:noFill/>
          <a:ln w="9525">
            <a:noFill/>
            <a:miter lim="800000"/>
            <a:headEnd/>
            <a:tailEnd/>
          </a:ln>
          <a:effectLst/>
        </p:spPr>
        <p:txBody>
          <a:bodyPr wrap="square" lIns="457128" tIns="45259" rIns="457128" bIns="45259">
            <a:spAutoFit/>
          </a:bodyPr>
          <a:lstStyle/>
          <a:p>
            <a:pPr defTabSz="907906"/>
            <a:r>
              <a:rPr lang="en-US" sz="3200" dirty="0">
                <a:solidFill>
                  <a:schemeClr val="bg1"/>
                </a:solidFill>
              </a:rPr>
              <a:t>Figure </a:t>
            </a:r>
            <a:r>
              <a:rPr lang="en-US" sz="3200" dirty="0" smtClean="0">
                <a:solidFill>
                  <a:schemeClr val="bg1"/>
                </a:solidFill>
              </a:rPr>
              <a:t>3. The key challenges for </a:t>
            </a:r>
            <a:r>
              <a:rPr lang="en-US" sz="3200" dirty="0" err="1" smtClean="0">
                <a:solidFill>
                  <a:schemeClr val="bg1"/>
                </a:solidFill>
              </a:rPr>
              <a:t>DataONE</a:t>
            </a:r>
            <a:r>
              <a:rPr lang="en-US" sz="3200" dirty="0" smtClean="0">
                <a:solidFill>
                  <a:schemeClr val="bg1"/>
                </a:solidFill>
              </a:rPr>
              <a:t> are to support the reuse of existing metadata available from member nodes, provide relevant access to data and to help users make use of LOD.</a:t>
            </a:r>
            <a:endParaRPr lang="en-US" sz="3200" dirty="0">
              <a:solidFill>
                <a:schemeClr val="bg1"/>
              </a:solidFill>
            </a:endParaRPr>
          </a:p>
        </p:txBody>
      </p:sp>
      <p:sp>
        <p:nvSpPr>
          <p:cNvPr id="2283" name="Rectangle 235" descr="30%"/>
          <p:cNvSpPr>
            <a:spLocks noChangeArrowheads="1"/>
          </p:cNvSpPr>
          <p:nvPr/>
        </p:nvSpPr>
        <p:spPr bwMode="auto">
          <a:xfrm>
            <a:off x="28651199" y="13716000"/>
            <a:ext cx="14401801" cy="7239000"/>
          </a:xfrm>
          <a:prstGeom prst="rect">
            <a:avLst/>
          </a:prstGeom>
          <a:pattFill prst="pct30">
            <a:fgClr>
              <a:srgbClr val="003399"/>
            </a:fgClr>
            <a:bgClr>
              <a:srgbClr val="FFFFFF"/>
            </a:bgClr>
          </a:pattFill>
          <a:ln w="9525">
            <a:solidFill>
              <a:schemeClr val="tx1"/>
            </a:solidFill>
            <a:miter lim="800000"/>
            <a:headEnd/>
            <a:tailEnd/>
          </a:ln>
          <a:effectLst/>
        </p:spPr>
        <p:txBody>
          <a:bodyPr wrap="none" lIns="83798" tIns="41899" rIns="83798" bIns="41899" anchor="ctr"/>
          <a:lstStyle/>
          <a:p>
            <a:pPr algn="ctr" defTabSz="838066"/>
            <a:r>
              <a:rPr lang="en-US" sz="8600" dirty="0" smtClean="0"/>
              <a:t>Image 3</a:t>
            </a:r>
            <a:endParaRPr lang="en-US" sz="6700" dirty="0"/>
          </a:p>
        </p:txBody>
      </p:sp>
      <p:sp>
        <p:nvSpPr>
          <p:cNvPr id="2285" name="Text Box 237"/>
          <p:cNvSpPr txBox="1">
            <a:spLocks noChangeArrowheads="1"/>
          </p:cNvSpPr>
          <p:nvPr/>
        </p:nvSpPr>
        <p:spPr bwMode="auto">
          <a:xfrm>
            <a:off x="28270200" y="22375136"/>
            <a:ext cx="14782800" cy="5056864"/>
          </a:xfrm>
          <a:prstGeom prst="rect">
            <a:avLst/>
          </a:prstGeom>
          <a:noFill/>
          <a:ln w="9525">
            <a:noFill/>
            <a:miter lim="800000"/>
            <a:headEnd/>
            <a:tailEnd/>
          </a:ln>
          <a:effectLst/>
        </p:spPr>
        <p:txBody>
          <a:bodyPr wrap="square" lIns="457128" tIns="45259" rIns="457128" bIns="45259">
            <a:spAutoFit/>
          </a:bodyPr>
          <a:lstStyle/>
          <a:p>
            <a:pPr algn="just" defTabSz="907906"/>
            <a:r>
              <a:rPr lang="en-US" sz="5300" dirty="0" smtClean="0">
                <a:solidFill>
                  <a:srgbClr val="000099"/>
                </a:solidFill>
              </a:rPr>
              <a:t>Conclusions</a:t>
            </a:r>
            <a:endParaRPr lang="en-US" sz="5300" dirty="0">
              <a:solidFill>
                <a:srgbClr val="000099"/>
              </a:solidFill>
            </a:endParaRPr>
          </a:p>
          <a:p>
            <a:pPr algn="just" defTabSz="907906">
              <a:spcBef>
                <a:spcPts val="2539"/>
              </a:spcBef>
            </a:pPr>
            <a:r>
              <a:rPr lang="en-US" dirty="0">
                <a:solidFill>
                  <a:schemeClr val="tx1"/>
                </a:solidFill>
              </a:rPr>
              <a:t>	</a:t>
            </a:r>
            <a:r>
              <a:rPr lang="en-US" dirty="0" err="1" smtClean="0">
                <a:solidFill>
                  <a:schemeClr val="bg1"/>
                </a:solidFill>
              </a:rPr>
              <a:t>DataONE</a:t>
            </a:r>
            <a:r>
              <a:rPr lang="en-US" dirty="0" smtClean="0">
                <a:solidFill>
                  <a:schemeClr val="bg1"/>
                </a:solidFill>
              </a:rPr>
              <a:t> </a:t>
            </a:r>
            <a:r>
              <a:rPr lang="en-US" dirty="0" err="1" smtClean="0">
                <a:solidFill>
                  <a:schemeClr val="bg1"/>
                </a:solidFill>
              </a:rPr>
              <a:t>mulit</a:t>
            </a:r>
            <a:r>
              <a:rPr lang="en-US" dirty="0" smtClean="0">
                <a:solidFill>
                  <a:schemeClr val="bg1"/>
                </a:solidFill>
              </a:rPr>
              <a:t>-tier architecture in a unique position to enable LOD Cloud access to a large framework of scientific data.</a:t>
            </a:r>
          </a:p>
          <a:p>
            <a:pPr algn="just" defTabSz="907906">
              <a:spcBef>
                <a:spcPts val="2539"/>
              </a:spcBef>
            </a:pPr>
            <a:r>
              <a:rPr lang="en-US" dirty="0">
                <a:solidFill>
                  <a:schemeClr val="bg1"/>
                </a:solidFill>
              </a:rPr>
              <a:t>	</a:t>
            </a:r>
            <a:r>
              <a:rPr lang="en-US" dirty="0" err="1" smtClean="0">
                <a:solidFill>
                  <a:schemeClr val="bg1"/>
                </a:solidFill>
              </a:rPr>
              <a:t>DataONE</a:t>
            </a:r>
            <a:r>
              <a:rPr lang="en-US" dirty="0" smtClean="0">
                <a:solidFill>
                  <a:schemeClr val="bg1"/>
                </a:solidFill>
              </a:rPr>
              <a:t> organization in a unique position to establish and support consistent , reliable and </a:t>
            </a:r>
            <a:r>
              <a:rPr lang="en-US" smtClean="0">
                <a:solidFill>
                  <a:schemeClr val="bg1"/>
                </a:solidFill>
              </a:rPr>
              <a:t>simplified techniques </a:t>
            </a:r>
            <a:r>
              <a:rPr lang="en-US" dirty="0" smtClean="0">
                <a:solidFill>
                  <a:schemeClr val="bg1"/>
                </a:solidFill>
              </a:rPr>
              <a:t>for building and using scientific linked data.</a:t>
            </a:r>
            <a:endParaRPr lang="en-US" dirty="0">
              <a:solidFill>
                <a:schemeClr val="bg1"/>
              </a:solidFill>
            </a:endParaRPr>
          </a:p>
        </p:txBody>
      </p:sp>
      <p:sp>
        <p:nvSpPr>
          <p:cNvPr id="2286" name="Text Box 238"/>
          <p:cNvSpPr txBox="1">
            <a:spLocks noChangeArrowheads="1"/>
          </p:cNvSpPr>
          <p:nvPr/>
        </p:nvSpPr>
        <p:spPr bwMode="auto">
          <a:xfrm>
            <a:off x="28194000" y="29168923"/>
            <a:ext cx="14097000" cy="3107612"/>
          </a:xfrm>
          <a:prstGeom prst="rect">
            <a:avLst/>
          </a:prstGeom>
          <a:noFill/>
          <a:ln w="9525">
            <a:noFill/>
            <a:miter lim="800000"/>
            <a:headEnd/>
            <a:tailEnd/>
          </a:ln>
          <a:effectLst/>
        </p:spPr>
        <p:txBody>
          <a:bodyPr wrap="square" lIns="457128" tIns="45259" rIns="457128" bIns="45259">
            <a:spAutoFit/>
          </a:bodyPr>
          <a:lstStyle/>
          <a:p>
            <a:pPr marL="877747" indent="-877747" defTabSz="907906"/>
            <a:r>
              <a:rPr lang="en-US" dirty="0" smtClean="0">
                <a:solidFill>
                  <a:srgbClr val="000099"/>
                </a:solidFill>
              </a:rPr>
              <a:t>References</a:t>
            </a:r>
            <a:endParaRPr lang="en-US" dirty="0">
              <a:solidFill>
                <a:srgbClr val="000099"/>
              </a:solidFill>
            </a:endParaRPr>
          </a:p>
          <a:p>
            <a:pPr marL="877747" indent="-877747" algn="just" defTabSz="907906">
              <a:spcBef>
                <a:spcPts val="1762"/>
              </a:spcBef>
            </a:pPr>
            <a:r>
              <a:rPr lang="en-US" sz="3200" dirty="0" smtClean="0">
                <a:solidFill>
                  <a:schemeClr val="tx1"/>
                </a:solidFill>
              </a:rPr>
              <a:t>1. Berners-Lee, T., Linked Data, 2006. </a:t>
            </a:r>
            <a:r>
              <a:rPr lang="en-US" sz="3200" dirty="0" smtClean="0">
                <a:solidFill>
                  <a:schemeClr val="bg1"/>
                </a:solidFill>
              </a:rPr>
              <a:t>http://www.w3.org/DesignIssues/LinkedData.html.</a:t>
            </a:r>
            <a:endParaRPr lang="en-US" sz="3200" dirty="0">
              <a:solidFill>
                <a:schemeClr val="bg1"/>
              </a:solidFill>
            </a:endParaRPr>
          </a:p>
          <a:p>
            <a:pPr marL="877747" indent="-877747" algn="just" defTabSz="907906">
              <a:spcBef>
                <a:spcPts val="1762"/>
              </a:spcBef>
            </a:pPr>
            <a:r>
              <a:rPr lang="en-US" sz="3200" dirty="0" smtClean="0">
                <a:solidFill>
                  <a:schemeClr val="tx1"/>
                </a:solidFill>
              </a:rPr>
              <a:t>2. </a:t>
            </a:r>
            <a:r>
              <a:rPr lang="en-US" sz="3200" dirty="0" err="1" smtClean="0">
                <a:solidFill>
                  <a:schemeClr val="tx1"/>
                </a:solidFill>
              </a:rPr>
              <a:t>DataONE</a:t>
            </a:r>
            <a:r>
              <a:rPr lang="en-US" sz="3200" dirty="0" smtClean="0">
                <a:solidFill>
                  <a:schemeClr val="tx1"/>
                </a:solidFill>
              </a:rPr>
              <a:t>, </a:t>
            </a:r>
            <a:r>
              <a:rPr lang="en-US" sz="3200" dirty="0" err="1" smtClean="0">
                <a:solidFill>
                  <a:schemeClr val="tx1"/>
                </a:solidFill>
              </a:rPr>
              <a:t>DataONE</a:t>
            </a:r>
            <a:r>
              <a:rPr lang="en-US" sz="3200" dirty="0" smtClean="0">
                <a:solidFill>
                  <a:schemeClr val="tx1"/>
                </a:solidFill>
              </a:rPr>
              <a:t> Architecture, 2011. </a:t>
            </a:r>
            <a:r>
              <a:rPr lang="en-US" sz="3200" dirty="0" smtClean="0">
                <a:solidFill>
                  <a:schemeClr val="bg1"/>
                </a:solidFill>
              </a:rPr>
              <a:t>http://mule1.dataone.org/ArchitectureDocs-current/.</a:t>
            </a:r>
            <a:endParaRPr lang="en-US" sz="3200" dirty="0">
              <a:solidFill>
                <a:schemeClr val="bg1"/>
              </a:solidFill>
            </a:endParaRPr>
          </a:p>
        </p:txBody>
      </p:sp>
      <p:sp>
        <p:nvSpPr>
          <p:cNvPr id="2287" name="Text Box 239"/>
          <p:cNvSpPr txBox="1">
            <a:spLocks noChangeArrowheads="1"/>
          </p:cNvSpPr>
          <p:nvPr/>
        </p:nvSpPr>
        <p:spPr bwMode="auto">
          <a:xfrm>
            <a:off x="228600" y="11811000"/>
            <a:ext cx="13754102" cy="12394770"/>
          </a:xfrm>
          <a:prstGeom prst="rect">
            <a:avLst/>
          </a:prstGeom>
          <a:noFill/>
          <a:ln w="9525">
            <a:noFill/>
            <a:miter lim="800000"/>
            <a:headEnd/>
            <a:tailEnd/>
          </a:ln>
          <a:effectLst/>
        </p:spPr>
        <p:txBody>
          <a:bodyPr wrap="square" lIns="457128" tIns="45259" rIns="457128" bIns="45259">
            <a:spAutoFit/>
          </a:bodyPr>
          <a:lstStyle/>
          <a:p>
            <a:pPr algn="just" defTabSz="907906"/>
            <a:r>
              <a:rPr lang="en-US" sz="5300" dirty="0">
                <a:solidFill>
                  <a:srgbClr val="000099"/>
                </a:solidFill>
              </a:rPr>
              <a:t>Background</a:t>
            </a:r>
          </a:p>
          <a:p>
            <a:pPr algn="just" defTabSz="907906">
              <a:spcBef>
                <a:spcPts val="2539"/>
              </a:spcBef>
            </a:pPr>
            <a:r>
              <a:rPr lang="en-US" sz="3400" dirty="0">
                <a:solidFill>
                  <a:schemeClr val="tx1"/>
                </a:solidFill>
              </a:rPr>
              <a:t>	</a:t>
            </a:r>
            <a:r>
              <a:rPr lang="en-US" dirty="0" smtClean="0">
                <a:solidFill>
                  <a:schemeClr val="bg1"/>
                </a:solidFill>
              </a:rPr>
              <a:t>LOD is based on some basic principles: data must be self-describing and published on the Web, it must be accessible as http addressable content through URIs that are resolvable over the Web and related data should be linked via the URIs. Exposing data as LOD has almost immediate benefits because the linking occurs through any reference to </a:t>
            </a:r>
            <a:r>
              <a:rPr lang="en-US" dirty="0" err="1" smtClean="0">
                <a:solidFill>
                  <a:schemeClr val="bg1"/>
                </a:solidFill>
              </a:rPr>
              <a:t>DataONE</a:t>
            </a:r>
            <a:r>
              <a:rPr lang="en-US" dirty="0" smtClean="0">
                <a:solidFill>
                  <a:schemeClr val="bg1"/>
                </a:solidFill>
              </a:rPr>
              <a:t> data, regardless of who publishes the link. </a:t>
            </a:r>
          </a:p>
          <a:p>
            <a:pPr algn="just" defTabSz="907906">
              <a:spcBef>
                <a:spcPts val="2539"/>
              </a:spcBef>
            </a:pPr>
            <a:r>
              <a:rPr lang="en-US" dirty="0">
                <a:solidFill>
                  <a:schemeClr val="bg1"/>
                </a:solidFill>
              </a:rPr>
              <a:t>	</a:t>
            </a:r>
            <a:r>
              <a:rPr lang="en-US" dirty="0" err="1" smtClean="0">
                <a:solidFill>
                  <a:schemeClr val="bg1"/>
                </a:solidFill>
              </a:rPr>
              <a:t>DataONE</a:t>
            </a:r>
            <a:r>
              <a:rPr lang="en-US" dirty="0" smtClean="0">
                <a:solidFill>
                  <a:schemeClr val="bg1"/>
                </a:solidFill>
              </a:rPr>
              <a:t> has already invested efforts in building an architecture</a:t>
            </a:r>
            <a:r>
              <a:rPr lang="en-US" baseline="30000" dirty="0" smtClean="0">
                <a:solidFill>
                  <a:schemeClr val="bg1"/>
                </a:solidFill>
              </a:rPr>
              <a:t>2</a:t>
            </a:r>
            <a:r>
              <a:rPr lang="en-US" dirty="0" smtClean="0">
                <a:solidFill>
                  <a:schemeClr val="bg1"/>
                </a:solidFill>
              </a:rPr>
              <a:t> to unify sharing and access of the organization’s content. The challenge, therefore, for </a:t>
            </a:r>
            <a:r>
              <a:rPr lang="en-US" dirty="0" err="1" smtClean="0">
                <a:solidFill>
                  <a:schemeClr val="bg1"/>
                </a:solidFill>
              </a:rPr>
              <a:t>DataONE</a:t>
            </a:r>
            <a:r>
              <a:rPr lang="en-US" dirty="0" smtClean="0">
                <a:solidFill>
                  <a:schemeClr val="bg1"/>
                </a:solidFill>
              </a:rPr>
              <a:t> is in understanding how to make the data available at each member node follow the LOD principles despite the diverse content and formats supported.  Furthermore, it would consider how this data could be shared and resolved within the </a:t>
            </a:r>
            <a:r>
              <a:rPr lang="en-US" dirty="0" err="1" smtClean="0">
                <a:solidFill>
                  <a:schemeClr val="bg1"/>
                </a:solidFill>
              </a:rPr>
              <a:t>DataONE</a:t>
            </a:r>
            <a:r>
              <a:rPr lang="en-US" dirty="0" smtClean="0">
                <a:solidFill>
                  <a:schemeClr val="bg1"/>
                </a:solidFill>
              </a:rPr>
              <a:t> infrastructure.</a:t>
            </a:r>
          </a:p>
          <a:p>
            <a:pPr algn="just" defTabSz="907906">
              <a:spcBef>
                <a:spcPts val="2539"/>
              </a:spcBef>
            </a:pPr>
            <a:r>
              <a:rPr lang="en-US" dirty="0">
                <a:solidFill>
                  <a:schemeClr val="bg1"/>
                </a:solidFill>
              </a:rPr>
              <a:t>	</a:t>
            </a:r>
          </a:p>
        </p:txBody>
      </p:sp>
      <p:pic>
        <p:nvPicPr>
          <p:cNvPr id="27" name="Picture 26" descr="dataone_logo.png"/>
          <p:cNvPicPr>
            <a:picLocks noChangeAspect="1"/>
          </p:cNvPicPr>
          <p:nvPr/>
        </p:nvPicPr>
        <p:blipFill>
          <a:blip r:embed="rId2" cstate="print"/>
          <a:stretch>
            <a:fillRect/>
          </a:stretch>
        </p:blipFill>
        <p:spPr>
          <a:xfrm>
            <a:off x="33832800" y="1752600"/>
            <a:ext cx="6327913" cy="1524000"/>
          </a:xfrm>
          <a:prstGeom prst="rect">
            <a:avLst/>
          </a:prstGeom>
          <a:ln w="38100" cmpd="sng">
            <a:solidFill>
              <a:schemeClr val="bg2">
                <a:lumMod val="50000"/>
              </a:schemeClr>
            </a:solidFill>
          </a:ln>
        </p:spPr>
      </p:pic>
      <p:sp>
        <p:nvSpPr>
          <p:cNvPr id="29" name="Text Box 234"/>
          <p:cNvSpPr txBox="1">
            <a:spLocks noChangeArrowheads="1"/>
          </p:cNvSpPr>
          <p:nvPr/>
        </p:nvSpPr>
        <p:spPr bwMode="auto">
          <a:xfrm>
            <a:off x="14675429" y="30480000"/>
            <a:ext cx="12344400" cy="2061172"/>
          </a:xfrm>
          <a:prstGeom prst="rect">
            <a:avLst/>
          </a:prstGeom>
          <a:noFill/>
          <a:ln w="9525">
            <a:noFill/>
            <a:miter lim="800000"/>
            <a:headEnd/>
            <a:tailEnd/>
          </a:ln>
          <a:effectLst/>
        </p:spPr>
        <p:txBody>
          <a:bodyPr wrap="square" lIns="457128" tIns="45259" rIns="457128" bIns="45259">
            <a:spAutoFit/>
          </a:bodyPr>
          <a:lstStyle/>
          <a:p>
            <a:pPr defTabSz="907906"/>
            <a:r>
              <a:rPr lang="en-US" sz="3200" dirty="0">
                <a:solidFill>
                  <a:schemeClr val="bg1"/>
                </a:solidFill>
              </a:rPr>
              <a:t>Figure </a:t>
            </a:r>
            <a:r>
              <a:rPr lang="en-US" sz="3200" dirty="0" smtClean="0">
                <a:solidFill>
                  <a:schemeClr val="bg1"/>
                </a:solidFill>
              </a:rPr>
              <a:t>2. By strategically selecting vocabularies for describing </a:t>
            </a:r>
            <a:r>
              <a:rPr lang="en-US" sz="3200" dirty="0" err="1" smtClean="0">
                <a:solidFill>
                  <a:schemeClr val="bg1"/>
                </a:solidFill>
              </a:rPr>
              <a:t>DataONE</a:t>
            </a:r>
            <a:r>
              <a:rPr lang="en-US" sz="3200" dirty="0" smtClean="0">
                <a:solidFill>
                  <a:schemeClr val="bg1"/>
                </a:solidFill>
              </a:rPr>
              <a:t> data, </a:t>
            </a:r>
            <a:r>
              <a:rPr lang="en-US" sz="3200" dirty="0" err="1" smtClean="0">
                <a:solidFill>
                  <a:schemeClr val="bg1"/>
                </a:solidFill>
              </a:rPr>
              <a:t>DataONE</a:t>
            </a:r>
            <a:r>
              <a:rPr lang="en-US" sz="3200" dirty="0" smtClean="0">
                <a:solidFill>
                  <a:schemeClr val="bg1"/>
                </a:solidFill>
              </a:rPr>
              <a:t> can be found and related to relevant content like that found on dbpedia.org and data.gov. </a:t>
            </a:r>
            <a:endParaRPr lang="en-US" sz="3200" dirty="0">
              <a:solidFill>
                <a:schemeClr val="bg1"/>
              </a:solidFill>
            </a:endParaRPr>
          </a:p>
        </p:txBody>
      </p:sp>
      <p:sp>
        <p:nvSpPr>
          <p:cNvPr id="30" name="Rectangle 235" descr="30%"/>
          <p:cNvSpPr>
            <a:spLocks noChangeArrowheads="1"/>
          </p:cNvSpPr>
          <p:nvPr/>
        </p:nvSpPr>
        <p:spPr bwMode="auto">
          <a:xfrm>
            <a:off x="14523028" y="22631400"/>
            <a:ext cx="12832771" cy="7804152"/>
          </a:xfrm>
          <a:prstGeom prst="rect">
            <a:avLst/>
          </a:prstGeom>
          <a:pattFill prst="pct30">
            <a:fgClr>
              <a:srgbClr val="003399"/>
            </a:fgClr>
            <a:bgClr>
              <a:srgbClr val="FFFFFF"/>
            </a:bgClr>
          </a:pattFill>
          <a:ln w="9525">
            <a:solidFill>
              <a:schemeClr val="tx1"/>
            </a:solidFill>
            <a:miter lim="800000"/>
            <a:headEnd/>
            <a:tailEnd/>
          </a:ln>
          <a:effectLst/>
        </p:spPr>
        <p:txBody>
          <a:bodyPr wrap="none" lIns="83798" tIns="41899" rIns="83798" bIns="41899" anchor="ctr"/>
          <a:lstStyle/>
          <a:p>
            <a:pPr algn="ctr" defTabSz="838066"/>
            <a:r>
              <a:rPr lang="en-US" sz="8600" dirty="0" smtClean="0"/>
              <a:t>Image 2</a:t>
            </a:r>
            <a:endParaRPr lang="en-US" sz="67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2">
      <a:dk1>
        <a:sysClr val="windowText" lastClr="000000"/>
      </a:dk1>
      <a:lt1>
        <a:srgbClr val="000000"/>
      </a:lt1>
      <a:dk2>
        <a:srgbClr val="96A9A9"/>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3450</TotalTime>
  <Words>277</Words>
  <Application>Microsoft Office PowerPoint</Application>
  <PresentationFormat>Custom</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Equity</vt:lpstr>
      <vt:lpstr>Slide 1</vt:lpstr>
    </vt:vector>
  </TitlesOfParts>
  <Company>Mechanical Engineering VT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waldos</cp:lastModifiedBy>
  <cp:revision>118</cp:revision>
  <cp:lastPrinted>2003-04-18T14:25:05Z</cp:lastPrinted>
  <dcterms:created xsi:type="dcterms:W3CDTF">2003-04-11T15:30:44Z</dcterms:created>
  <dcterms:modified xsi:type="dcterms:W3CDTF">2011-10-06T16:55:12Z</dcterms:modified>
</cp:coreProperties>
</file>