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, Yang" initials="C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E63D"/>
    <a:srgbClr val="545AEA"/>
    <a:srgbClr val="99E828"/>
    <a:srgbClr val="A0E8CF"/>
    <a:srgbClr val="FF7ABB"/>
    <a:srgbClr val="AC4CF3"/>
    <a:srgbClr val="4866FA"/>
    <a:srgbClr val="A74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78745"/>
  </p:normalViewPr>
  <p:slideViewPr>
    <p:cSldViewPr snapToGrid="0" snapToObjects="1">
      <p:cViewPr varScale="1">
        <p:scale>
          <a:sx n="94" d="100"/>
          <a:sy n="94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D3B2A-2794-9F42-AD42-96422F7AB4B0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4D61-E202-B94A-A10A-96F0D358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 how Bob</a:t>
            </a:r>
            <a:r>
              <a:rPr lang="en-US" baseline="0" dirty="0" smtClean="0"/>
              <a:t> uses </a:t>
            </a:r>
            <a:r>
              <a:rPr lang="en-US" baseline="0" dirty="0" err="1" smtClean="0"/>
              <a:t>DataONE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MN.get</a:t>
            </a:r>
            <a:r>
              <a:rPr lang="en-US" baseline="0" dirty="0" smtClean="0"/>
              <a:t>(session, identifier) API to download Alice’s output. The downloaded file object is written to Bob’s local file system because current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ncread</a:t>
            </a:r>
            <a:r>
              <a:rPr lang="en-US" baseline="0" dirty="0" smtClean="0"/>
              <a:t>() cannot support read operation using a https:// URL.  The overloaded print() function is highlighted in red color. During the execution, our overloaded print() is called. The identifier is 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'22e72484-07f6-4167-911c-6950dc1f6412’ in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this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example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.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The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system_metadata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contains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low-level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information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for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file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downloaded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from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DataONE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,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such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as file name, file size,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and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 </a:t>
            </a:r>
            <a:r>
              <a:rPr lang="tr-TR" sz="1200" b="0" i="0" u="none" strike="noStrike" baseline="0" dirty="0" err="1" smtClean="0">
                <a:solidFill>
                  <a:srgbClr val="A020F0"/>
                </a:solidFill>
                <a:latin typeface="courier" charset="0"/>
              </a:rPr>
              <a:t>etc</a:t>
            </a:r>
            <a:r>
              <a:rPr lang="tr-TR" sz="12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4D61-E202-B94A-A10A-96F0D358C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slides shows</a:t>
            </a:r>
            <a:r>
              <a:rPr lang="en-US" baseline="0" dirty="0" smtClean="0"/>
              <a:t> the structure of the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print() function and how we overloaded this print() function to record the output file objects. The “</a:t>
            </a:r>
            <a:r>
              <a:rPr lang="en-US" baseline="0" dirty="0" err="1" smtClean="0"/>
              <a:t>runManager</a:t>
            </a:r>
            <a:r>
              <a:rPr lang="en-US" baseline="0" dirty="0" smtClean="0"/>
              <a:t>” object is a static object and it has two important data structures for the recording the provenance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4D61-E202-B94A-A10A-96F0D358C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partial code in </a:t>
            </a:r>
            <a:r>
              <a:rPr lang="en-US" dirty="0" err="1" smtClean="0"/>
              <a:t>RunManager.m</a:t>
            </a:r>
            <a:r>
              <a:rPr lang="en-US" dirty="0" smtClean="0"/>
              <a:t> shows how to process each id in the list of </a:t>
            </a:r>
            <a:r>
              <a:rPr lang="en-US" dirty="0" err="1" smtClean="0"/>
              <a:t>execution_output_ids</a:t>
            </a:r>
            <a:r>
              <a:rPr lang="en-US" dirty="0" smtClean="0"/>
              <a:t>.</a:t>
            </a:r>
            <a:r>
              <a:rPr lang="en-US" baseline="0" dirty="0" smtClean="0"/>
              <a:t> For each identifier “</a:t>
            </a:r>
            <a:r>
              <a:rPr lang="en-US" baseline="0" dirty="0" err="1" smtClean="0"/>
              <a:t>outputId</a:t>
            </a:r>
            <a:r>
              <a:rPr lang="en-US" baseline="0" dirty="0" smtClean="0"/>
              <a:t>”, first, we retrieve the file object using the “</a:t>
            </a:r>
            <a:r>
              <a:rPr lang="en-US" baseline="0" dirty="0" err="1" smtClean="0"/>
              <a:t>outputId</a:t>
            </a:r>
            <a:r>
              <a:rPr lang="en-US" baseline="0" dirty="0" smtClean="0"/>
              <a:t>”. Then, a URI is created for this identifier. Next, a java version </a:t>
            </a:r>
            <a:r>
              <a:rPr lang="en-US" baseline="0" dirty="0" err="1" smtClean="0"/>
              <a:t>dataone</a:t>
            </a:r>
            <a:r>
              <a:rPr lang="en-US" baseline="0" dirty="0" smtClean="0"/>
              <a:t> object is created because d1_liblclient is a Java library. After the object is created, it will be add to a data package which is a logical unit for uploading all of related resources to </a:t>
            </a:r>
            <a:r>
              <a:rPr lang="en-US" baseline="0" dirty="0" err="1" smtClean="0"/>
              <a:t>DataONE</a:t>
            </a:r>
            <a:r>
              <a:rPr lang="en-US" baseline="0" dirty="0" smtClean="0"/>
              <a:t> member node. Then, a piece of provenance information represented as a </a:t>
            </a:r>
            <a:r>
              <a:rPr lang="en-US" baseline="0" dirty="0" err="1" smtClean="0"/>
              <a:t>triplelet</a:t>
            </a:r>
            <a:r>
              <a:rPr lang="en-US" baseline="0" dirty="0" smtClean="0"/>
              <a:t> is  added to the data package. For each input file object, there is a provenance statement (</a:t>
            </a:r>
            <a:r>
              <a:rPr lang="en-US" baseline="0" dirty="0" err="1" smtClean="0"/>
              <a:t>outSourceURI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wasDerivedFromPredicate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inSourceURI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E4D61-E202-B94A-A10A-96F0D358C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1762-214C-A44B-BD50-F0B3145BD7FB}" type="datetimeFigureOut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1EFA-9E4D-504F-9F71-C2D5C805D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taONEorg/matlab-dataone/tree/master/src/matlab/overloaded_functions/io/print" TargetMode="External"/><Relationship Id="rId3" Type="http://schemas.openxmlformats.org/officeDocument/2006/relationships/hyperlink" Target="https://github.com/DataONEorg/matlab-dataone/blob/master/src/matlab/+org/+dataone/+client/+run/RunManager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967" y="156118"/>
            <a:ext cx="11519209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% Get SYNMAP_PRESENTVEG_C3Grass_RelaFrac_NA_v2.0.nc dataset</a:t>
            </a:r>
          </a:p>
          <a:p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synmap_c3grass_pid = </a:t>
            </a:r>
            <a:r>
              <a:rPr lang="tr-TR" sz="16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'22e72484-07f6-4167-911c-6950dc1f6412'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data = </a:t>
            </a:r>
            <a:r>
              <a:rPr lang="tr-TR" b="1" i="0" u="none" strike="noStrike" baseline="0" dirty="0" err="1" smtClean="0">
                <a:solidFill>
                  <a:srgbClr val="4866FA"/>
                </a:solidFill>
                <a:latin typeface="courier" charset="0"/>
              </a:rPr>
              <a:t>mn.get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([], synmap_c3grass_pid);</a:t>
            </a:r>
          </a:p>
          <a:p>
            <a:endParaRPr lang="tr-TR" sz="1600" b="0" i="0" u="none" strike="noStrike" baseline="0" dirty="0" smtClean="0">
              <a:solidFill>
                <a:srgbClr val="228B22"/>
              </a:solidFill>
              <a:latin typeface="courier" charset="0"/>
            </a:endParaRPr>
          </a:p>
          <a:p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%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Save</a:t>
            </a:r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the</a:t>
            </a:r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download</a:t>
            </a:r>
            <a:r>
              <a:rPr lang="tr-TR" sz="1600" dirty="0" err="1" smtClean="0">
                <a:solidFill>
                  <a:srgbClr val="00B050"/>
                </a:solidFill>
                <a:latin typeface="courier" charset="0"/>
              </a:rPr>
              <a:t>ed</a:t>
            </a:r>
            <a:r>
              <a:rPr lang="tr-TR" sz="160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dirty="0" err="1" smtClean="0">
                <a:solidFill>
                  <a:srgbClr val="00B050"/>
                </a:solidFill>
                <a:latin typeface="courier" charset="0"/>
              </a:rPr>
              <a:t>netcdf</a:t>
            </a:r>
            <a:r>
              <a:rPr lang="tr-TR" sz="160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data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to</a:t>
            </a:r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the</a:t>
            </a:r>
            <a:r>
              <a:rPr lang="tr-TR" sz="1600" b="0" i="0" u="none" strike="noStrike" baseline="0" dirty="0" smtClean="0">
                <a:solidFill>
                  <a:srgbClr val="00B05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err="1" smtClean="0">
                <a:solidFill>
                  <a:srgbClr val="00B050"/>
                </a:solidFill>
                <a:latin typeface="courier" charset="0"/>
              </a:rPr>
              <a:t>local</a:t>
            </a:r>
            <a:r>
              <a:rPr lang="tr-TR" sz="1600" b="0" i="0" u="none" strike="noStrike" dirty="0" smtClean="0">
                <a:solidFill>
                  <a:srgbClr val="00B050"/>
                </a:solidFill>
                <a:latin typeface="courier" charset="0"/>
              </a:rPr>
              <a:t> file </a:t>
            </a:r>
            <a:r>
              <a:rPr lang="tr-TR" sz="1600" b="0" i="0" u="none" strike="noStrike" dirty="0" err="1" smtClean="0">
                <a:solidFill>
                  <a:srgbClr val="00B050"/>
                </a:solidFill>
                <a:latin typeface="courier" charset="0"/>
              </a:rPr>
              <a:t>system</a:t>
            </a:r>
            <a:endParaRPr lang="tr-TR" sz="1600" b="0" i="0" u="none" strike="noStrike" baseline="0" dirty="0" smtClean="0">
              <a:solidFill>
                <a:srgbClr val="00B050"/>
              </a:solidFill>
              <a:latin typeface="courier" charset="0"/>
            </a:endParaRPr>
          </a:p>
          <a:p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system_metadata_synmap_c3grass = </a:t>
            </a:r>
            <a:r>
              <a:rPr lang="tr-TR" b="1" i="0" u="none" strike="noStrike" baseline="0" dirty="0" err="1" smtClean="0">
                <a:solidFill>
                  <a:srgbClr val="4866FA"/>
                </a:solidFill>
                <a:latin typeface="courier" charset="0"/>
              </a:rPr>
              <a:t>mn.getSystemMetadata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([], synmap_c3grass_pid);</a:t>
            </a:r>
          </a:p>
          <a:p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synmap_c3grass_path = [</a:t>
            </a:r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pth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filesep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 system_metadata_synmap_c3grass.fileName];</a:t>
            </a:r>
          </a:p>
          <a:p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fid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fopen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(synmap_c3grass_path, </a:t>
            </a:r>
            <a:r>
              <a:rPr lang="tr-TR" sz="16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'w'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fwrite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fid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, data, </a:t>
            </a:r>
            <a:r>
              <a:rPr lang="tr-TR" sz="1600" b="0" i="0" u="none" strike="noStrike" baseline="0" dirty="0" smtClean="0">
                <a:solidFill>
                  <a:srgbClr val="A020F0"/>
                </a:solidFill>
                <a:latin typeface="courier" charset="0"/>
              </a:rPr>
              <a:t>'int8'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fclose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tr-TR" sz="1600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fid</a:t>
            </a:r>
            <a:r>
              <a:rPr lang="tr-TR" sz="1600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endParaRPr lang="tr-TR" sz="1600" dirty="0"/>
          </a:p>
          <a:p>
            <a:r>
              <a:rPr lang="en-US" sz="1600" dirty="0">
                <a:solidFill>
                  <a:srgbClr val="00B050"/>
                </a:solidFill>
                <a:latin typeface="courier" charset="0"/>
              </a:rPr>
              <a:t>% Fetch Alice's output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C3Frac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</a:rPr>
              <a:t>ncread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(synmap_c3grass_path,'C3_frac'); </a:t>
            </a:r>
            <a:endParaRPr lang="en-US" sz="1600" dirty="0" smtClean="0">
              <a:solidFill>
                <a:srgbClr val="000000"/>
              </a:solidFill>
              <a:latin typeface="courier" charset="0"/>
            </a:endParaRPr>
          </a:p>
          <a:p>
            <a:endParaRPr lang="en-US" sz="1600" dirty="0" smtClean="0">
              <a:solidFill>
                <a:srgbClr val="228B22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urier" charset="0"/>
              </a:rPr>
              <a:t>% Bob does some processing built upon Alice’s outputs</a:t>
            </a:r>
            <a:endParaRPr lang="en-US" sz="1600" dirty="0">
              <a:solidFill>
                <a:srgbClr val="00B050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fitobject1 gof1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] = fit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([C3Frac,GrassFrac],WUEq,</a:t>
            </a:r>
            <a:r>
              <a:rPr lang="en-US" sz="1600" dirty="0">
                <a:solidFill>
                  <a:srgbClr val="A020F0"/>
                </a:solidFill>
                <a:latin typeface="courier" charset="0"/>
              </a:rPr>
              <a:t>'poly11'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urier" charset="0"/>
              </a:rPr>
              <a:t>%linear polynomial surface fit</a:t>
            </a:r>
          </a:p>
          <a:p>
            <a:endParaRPr lang="is-IS" sz="1600" dirty="0" smtClean="0">
              <a:solidFill>
                <a:srgbClr val="000000"/>
              </a:solidFill>
              <a:latin typeface="courier" charset="0"/>
            </a:endParaRPr>
          </a:p>
          <a:p>
            <a:r>
              <a:rPr lang="is-IS" sz="1600" dirty="0" smtClean="0">
                <a:solidFill>
                  <a:srgbClr val="00B050"/>
                </a:solidFill>
                <a:latin typeface="courier" charset="0"/>
              </a:rPr>
              <a:t>% Visualization</a:t>
            </a:r>
            <a:endParaRPr lang="is-IS" sz="1600" dirty="0">
              <a:solidFill>
                <a:srgbClr val="00B050"/>
              </a:solidFill>
              <a:latin typeface="courier" charset="0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</a:rPr>
              <a:t>fig1 = figure(1);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plot(fitobject1,[C3Frac,GrassFrac],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WUEq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xlabel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solidFill>
                  <a:srgbClr val="A020F0"/>
                </a:solidFill>
                <a:latin typeface="courier" charset="0"/>
              </a:rPr>
              <a:t>'C3 grass relative fraction [dim]'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ylabel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solidFill>
                  <a:srgbClr val="A020F0"/>
                </a:solidFill>
                <a:latin typeface="courier" charset="0"/>
              </a:rPr>
              <a:t>'Grasslands fraction [dim]'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zlabel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>
                <a:solidFill>
                  <a:srgbClr val="A020F0"/>
                </a:solidFill>
                <a:latin typeface="courier" charset="0"/>
              </a:rPr>
              <a:t>'Water use efficiency [\sigma]'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(gof1)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(fitobject1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courier" charset="0"/>
              </a:rPr>
              <a:t>(fig1, 'water-use-efficiency', '-</a:t>
            </a:r>
            <a:r>
              <a:rPr lang="en-US" dirty="0" err="1">
                <a:solidFill>
                  <a:srgbClr val="FF0000"/>
                </a:solidFill>
                <a:latin typeface="courier" charset="0"/>
              </a:rPr>
              <a:t>dpng</a:t>
            </a:r>
            <a:r>
              <a:rPr lang="en-US" dirty="0" smtClean="0">
                <a:solidFill>
                  <a:srgbClr val="FF0000"/>
                </a:solidFill>
                <a:latin typeface="courier" charset="0"/>
              </a:rPr>
              <a:t>');</a:t>
            </a:r>
            <a:endParaRPr lang="en-US" dirty="0">
              <a:solidFill>
                <a:srgbClr val="FF0000"/>
              </a:solidFill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82" y="0"/>
            <a:ext cx="1208281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varargout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varargin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"/>
              </a:lnSpc>
              <a:spcBef>
                <a:spcPts val="300"/>
              </a:spcBef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 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RunManager.getInstance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();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Step 1: Get the 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object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Step 2: Remove the overloaded print() function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from the 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path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Step 3: Call the original 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print() function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varargout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 1 :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nargout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} ]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varargin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 : } );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	if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the switch “</a:t>
            </a:r>
            <a:r>
              <a:rPr lang="en-US" sz="1600" dirty="0" err="1" smtClean="0">
                <a:solidFill>
                  <a:srgbClr val="A74AEC"/>
                </a:solidFill>
                <a:latin typeface="Courier" charset="0"/>
                <a:ea typeface="Courier" charset="0"/>
                <a:cs typeface="Courier" charset="0"/>
              </a:rPr>
              <a:t>capture_file_writes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” is turned on 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Step 4: Identify the type of the captured file 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% Step 5: Find the full path for the source object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 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    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Step 6: Check if the current file object exists in the execution map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this is the first time to see the current file object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Add this object to the execution objects map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char(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java.util.UUID.randomUUID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());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generate an id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dataObject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DataObject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formatId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fullSourcePath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     					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.execution.</a:t>
            </a:r>
            <a:r>
              <a:rPr lang="en-US" b="1" dirty="0" err="1">
                <a:solidFill>
                  <a:srgbClr val="92E63D"/>
                </a:solidFill>
                <a:latin typeface="Courier" charset="0"/>
                <a:ea typeface="Courier" charset="0"/>
                <a:cs typeface="Courier" charset="0"/>
              </a:rPr>
              <a:t>execution_objects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dataObject.identifier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 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dataObject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        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hu-HU" sz="16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hu-HU" sz="1600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endParaRPr lang="hu-HU" sz="1600" dirty="0">
              <a:solidFill>
                <a:srgbClr val="4866FA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Update the existing map entry with a new 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DataObject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% Step 7: Add the identifier to the list named “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execution_output_ids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this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is not in the list of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execution_output_ids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.execution.</a:t>
            </a:r>
            <a:r>
              <a:rPr lang="en-US" b="1" dirty="0" err="1" smtClean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execution_output_ids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{end+1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sz="1600" dirty="0">
              <a:solidFill>
                <a:srgbClr val="4866FA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 </a:t>
            </a:r>
            <a:r>
              <a:rPr lang="en-US" sz="1600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    % Step 8: Add the path to the overloaded print()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back to the 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path</a:t>
            </a:r>
          </a:p>
          <a:p>
            <a:r>
              <a:rPr lang="en-US" sz="1600" dirty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end</a:t>
            </a:r>
            <a:r>
              <a:rPr lang="en-US" sz="160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52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22829"/>
            <a:ext cx="12296633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data_package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 err="1">
                <a:solidFill>
                  <a:srgbClr val="545AEA"/>
                </a:solidFill>
                <a:latin typeface="Courier" charset="0"/>
                <a:ea typeface="Courier" charset="0"/>
                <a:cs typeface="Courier" charset="0"/>
              </a:rPr>
              <a:t>buildPackage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submitter,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mnNodeId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dirPath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% Get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the run identifier from the directory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 and load the stored execution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exec_file_base_name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[identifier '.mat'];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stored_execution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load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fullfile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.configuration.provenance_storage_directory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                '</a:t>
            </a:r>
            <a:r>
              <a:rPr lang="fr-FR" sz="1600" dirty="0" err="1">
                <a:latin typeface="Courier" charset="0"/>
                <a:ea typeface="Courier" charset="0"/>
                <a:cs typeface="Courier" charset="0"/>
              </a:rPr>
              <a:t>runs</a:t>
            </a:r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',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identifier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exec_file_base_name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)); 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Process 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execution_output_ids</a:t>
            </a:r>
            <a:endParaRPr lang="en-US" sz="16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= 1:length(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execution.execution_output_ids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outputId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 err="1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.execution.execution_output_ids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};             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outputDataObject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 err="1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.execution.</a:t>
            </a:r>
            <a:r>
              <a:rPr lang="en-US" b="1" dirty="0" err="1">
                <a:solidFill>
                  <a:srgbClr val="92E63D"/>
                </a:solidFill>
                <a:latin typeface="Courier" charset="0"/>
                <a:ea typeface="Courier" charset="0"/>
                <a:cs typeface="Courier" charset="0"/>
              </a:rPr>
              <a:t>execution_objects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outputId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</a:t>
            </a:r>
            <a:r>
              <a:rPr lang="en-US" sz="1600" b="1" dirty="0" err="1" smtClean="0">
                <a:solidFill>
                  <a:srgbClr val="FF7ABB"/>
                </a:solidFill>
                <a:latin typeface="Courier" charset="0"/>
                <a:ea typeface="Courier" charset="0"/>
                <a:cs typeface="Courier" charset="0"/>
              </a:rPr>
              <a:t>outSourceURI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URI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([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runManager.D1_CN_Resolve_Endpoint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outputDataObject.identifier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]);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 j_outputD1Object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buildD1Object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 ...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outputDataObject.full_file_path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outputDataObject.format_id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outputDataObject.identifier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submitter,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mnNodeId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           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ts val="120"/>
              </a:lnSpc>
              <a:spcBef>
                <a:spcPts val="300"/>
              </a:spcBef>
            </a:pPr>
            <a:r>
              <a:rPr lang="en-US" sz="1600" b="1" dirty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.dataPackage.</a:t>
            </a:r>
            <a:r>
              <a:rPr lang="en-US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addData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(j_outputD1Object);           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Record the 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provone:data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6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prov:wasDerivedFrom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16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provone:Data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relationship </a:t>
            </a:r>
            <a:r>
              <a:rPr lang="en-US" sz="16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from each input object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= 1:length(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.execution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execution_input_ids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                  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inputId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 err="1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.execution.execution_input_ids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inputDataObject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.execution.</a:t>
            </a:r>
            <a:r>
              <a:rPr lang="en-US" b="1" dirty="0" err="1" smtClean="0">
                <a:solidFill>
                  <a:srgbClr val="99E828"/>
                </a:solidFill>
                <a:latin typeface="Courier" charset="0"/>
                <a:ea typeface="Courier" charset="0"/>
                <a:cs typeface="Courier" charset="0"/>
              </a:rPr>
              <a:t>execution_objects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inputId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fr-FR" sz="16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inSourceURI</a:t>
            </a:r>
            <a:r>
              <a:rPr lang="fr-FR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([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runManager.D1_CN_Resolve_Endpoint </a:t>
            </a:r>
            <a:r>
              <a:rPr lang="pl-PL" sz="1600" dirty="0" err="1" smtClean="0">
                <a:latin typeface="Courier" charset="0"/>
                <a:ea typeface="Courier" charset="0"/>
                <a:cs typeface="Courier" charset="0"/>
              </a:rPr>
              <a:t>inputDataObject.identifier</a:t>
            </a:r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]);</a:t>
            </a:r>
          </a:p>
          <a:p>
            <a:r>
              <a:rPr lang="pl-PL" sz="1600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pl-PL" b="1" dirty="0" err="1" smtClean="0">
                <a:solidFill>
                  <a:srgbClr val="4866FA"/>
                </a:solidFill>
                <a:latin typeface="Courier" charset="0"/>
                <a:ea typeface="Courier" charset="0"/>
                <a:cs typeface="Courier" charset="0"/>
              </a:rPr>
              <a:t>runManager</a:t>
            </a:r>
            <a:r>
              <a:rPr lang="pl-PL" sz="1600" dirty="0" err="1" smtClean="0">
                <a:latin typeface="Courier" charset="0"/>
                <a:ea typeface="Courier" charset="0"/>
                <a:cs typeface="Courier" charset="0"/>
              </a:rPr>
              <a:t>.dataPackage.</a:t>
            </a:r>
            <a:r>
              <a:rPr lang="pl-PL" sz="16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insertRelationship</a:t>
            </a:r>
            <a:r>
              <a:rPr lang="pl-PL" sz="1600" dirty="0" smtClean="0">
                <a:latin typeface="Courier" charset="0"/>
                <a:ea typeface="Courier" charset="0"/>
                <a:cs typeface="Courier" charset="0"/>
              </a:rPr>
              <a:t>( </a:t>
            </a:r>
            <a:r>
              <a:rPr lang="en-US" sz="1600" b="1" dirty="0" err="1" smtClean="0">
                <a:solidFill>
                  <a:srgbClr val="FF7ABB"/>
                </a:solidFill>
                <a:latin typeface="Courier" charset="0"/>
                <a:ea typeface="Courier" charset="0"/>
                <a:cs typeface="Courier" charset="0"/>
              </a:rPr>
              <a:t>outSourceURI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 smtClean="0">
                <a:solidFill>
                  <a:srgbClr val="AC4CF3"/>
                </a:solidFill>
                <a:latin typeface="Courier" charset="0"/>
                <a:ea typeface="Courier" charset="0"/>
                <a:cs typeface="Courier" charset="0"/>
              </a:rPr>
              <a:t>wasDerivedFromPredicate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r-FR" sz="1600" b="1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inSourceURI</a:t>
            </a:r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fr-FR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fr-FR" sz="1600" dirty="0" smtClean="0">
                <a:latin typeface="Courier" charset="0"/>
                <a:ea typeface="Courier" charset="0"/>
                <a:cs typeface="Courier" charset="0"/>
              </a:rPr>
              <a:t>end</a:t>
            </a:r>
            <a:endParaRPr lang="fr-FR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sz="1600" dirty="0" smtClean="0">
                <a:latin typeface="Courier" charset="0"/>
                <a:ea typeface="Courier" charset="0"/>
                <a:cs typeface="Courier" charset="0"/>
              </a:rPr>
              <a:t>end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422"/>
            <a:ext cx="10515600" cy="7130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70"/>
            <a:ext cx="10515600" cy="5071493"/>
          </a:xfrm>
        </p:spPr>
        <p:txBody>
          <a:bodyPr/>
          <a:lstStyle/>
          <a:p>
            <a:r>
              <a:rPr lang="en-US" sz="2000" dirty="0" smtClean="0"/>
              <a:t>Overloaded print</a:t>
            </a:r>
            <a:r>
              <a:rPr lang="en-US" sz="2000" dirty="0"/>
              <a:t>() function.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github.com/DataONEorg/matlab-dataone/tree/master/src/matlab/overloaded_functions/io/print</a:t>
            </a:r>
            <a:endParaRPr lang="en-US" sz="2000" dirty="0" smtClean="0"/>
          </a:p>
          <a:p>
            <a:r>
              <a:rPr lang="en-US" sz="2000" dirty="0" err="1" smtClean="0"/>
              <a:t>RunManager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Matlab</a:t>
            </a:r>
            <a:r>
              <a:rPr lang="en-US" sz="2000" dirty="0"/>
              <a:t> code. </a:t>
            </a:r>
            <a:r>
              <a:rPr lang="en-US" sz="2000" dirty="0">
                <a:hlinkClick r:id="rId3"/>
              </a:rPr>
              <a:t>https://github.com/DataONEorg/matlab-dataone/blob/master/src/matlab/%2Borg/%2Bdataone/%2Bclient/%</a:t>
            </a:r>
            <a:r>
              <a:rPr lang="en-US" sz="2000" dirty="0" smtClean="0">
                <a:hlinkClick r:id="rId3"/>
              </a:rPr>
              <a:t>2Brun/RunManager.m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518</Words>
  <Application>Microsoft Macintosh PowerPoint</Application>
  <PresentationFormat>Widescreen</PresentationFormat>
  <Paragraphs>86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courier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Yang</dc:creator>
  <cp:lastModifiedBy>Cao, Yang</cp:lastModifiedBy>
  <cp:revision>104</cp:revision>
  <dcterms:created xsi:type="dcterms:W3CDTF">2016-04-01T15:29:01Z</dcterms:created>
  <dcterms:modified xsi:type="dcterms:W3CDTF">2016-04-01T17:56:38Z</dcterms:modified>
</cp:coreProperties>
</file>