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</p:sldIdLst>
  <p:sldSz cx="18288000" cy="10287000"/>
  <p:notesSz cx="6858000" cy="9144000"/>
  <p:embeddedFontLst>
    <p:embeddedFont>
      <p:font typeface="Aileron Regular" charset="1" panose="00000500000000000000"/>
      <p:regular r:id="rId6"/>
    </p:embeddedFont>
    <p:embeddedFont>
      <p:font typeface="Aileron Regular Bold" charset="1" panose="00000800000000000000"/>
      <p:regular r:id="rId7"/>
    </p:embeddedFont>
    <p:embeddedFont>
      <p:font typeface="Aileron Regular Italics" charset="1" panose="00000500000000000000"/>
      <p:regular r:id="rId8"/>
    </p:embeddedFont>
    <p:embeddedFont>
      <p:font typeface="Aileron Regular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Aileron Heavy" charset="1" panose="00000A00000000000000"/>
      <p:regular r:id="rId14"/>
    </p:embeddedFont>
    <p:embeddedFont>
      <p:font typeface="Aileron Heavy Bold" charset="1" panose="00000A00000000000000"/>
      <p:regular r:id="rId15"/>
    </p:embeddedFont>
    <p:embeddedFont>
      <p:font typeface="Aileron Heavy Italics" charset="1" panose="00000A00000000000000"/>
      <p:regular r:id="rId16"/>
    </p:embeddedFont>
    <p:embeddedFont>
      <p:font typeface="Aileron Heavy Bold Italics" charset="1" panose="00000A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Relationship Id="rId3" Target="../media/image2.svg" Type="http://schemas.openxmlformats.org/officeDocument/2006/relationships/image"/><Relationship Id="rId4" Target="../media/image3.sv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svg" Type="http://schemas.openxmlformats.org/officeDocument/2006/relationships/image"/><Relationship Id="rId3" Target="../media/image6.jpe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svg" Type="http://schemas.openxmlformats.org/officeDocument/2006/relationships/image"/><Relationship Id="rId3" Target="../media/image1.svg" Type="http://schemas.openxmlformats.org/officeDocument/2006/relationships/image"/><Relationship Id="rId4" Target="../media/image8.sv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Relationship Id="rId8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svg" Type="http://schemas.openxmlformats.org/officeDocument/2006/relationships/image"/><Relationship Id="rId3" Target="../media/image13.svg" Type="http://schemas.openxmlformats.org/officeDocument/2006/relationships/image"/><Relationship Id="rId4" Target="../media/image3.sv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svg" Type="http://schemas.openxmlformats.org/officeDocument/2006/relationships/image"/><Relationship Id="rId3" Target="../media/image1.svg" Type="http://schemas.openxmlformats.org/officeDocument/2006/relationships/image"/><Relationship Id="rId4" Target="../media/image17.svg" Type="http://schemas.openxmlformats.org/officeDocument/2006/relationships/image"/><Relationship Id="rId5" Target="../media/image9.svg" Type="http://schemas.openxmlformats.org/officeDocument/2006/relationships/image"/><Relationship Id="rId6" Target="../media/image18.png" Type="http://schemas.openxmlformats.org/officeDocument/2006/relationships/image"/><Relationship Id="rId7" Target="../media/image1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svg" Type="http://schemas.openxmlformats.org/officeDocument/2006/relationships/image"/><Relationship Id="rId3" Target="../media/image1.svg" Type="http://schemas.openxmlformats.org/officeDocument/2006/relationships/image"/><Relationship Id="rId4" Target="../media/image8.svg" Type="http://schemas.openxmlformats.org/officeDocument/2006/relationships/image"/><Relationship Id="rId5" Target="../media/image9.sv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svg" Type="http://schemas.openxmlformats.org/officeDocument/2006/relationships/image"/><Relationship Id="rId3" Target="../media/image21.jpeg" Type="http://schemas.openxmlformats.org/officeDocument/2006/relationships/image"/><Relationship Id="rId4" Target="../media/image2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5D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6502702" y="4845370"/>
            <a:ext cx="262255" cy="262255"/>
            <a:chOff x="0" y="0"/>
            <a:chExt cx="1708150" cy="170815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4511118" y="9040590"/>
            <a:ext cx="217710" cy="217710"/>
            <a:chOff x="1371600" y="6705600"/>
            <a:chExt cx="10972800" cy="10972800"/>
          </a:xfrm>
        </p:grpSpPr>
        <p:sp>
          <p:nvSpPr>
            <p:cNvPr name="Freeform 5" id="5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63153" y="4657947"/>
            <a:ext cx="3961046" cy="4105561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298254" y="5191279"/>
            <a:ext cx="3961046" cy="3683772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403837" y="4608095"/>
            <a:ext cx="237275" cy="237275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r="r" b="b" t="t" l="l"/>
              <a:pathLst>
                <a:path h="1264123" w="2353310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 rot="0">
            <a:off x="1028700" y="1028700"/>
            <a:ext cx="10761886" cy="6026262"/>
            <a:chOff x="0" y="0"/>
            <a:chExt cx="14349181" cy="8035016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142875"/>
              <a:ext cx="14349181" cy="66433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840"/>
                </a:lnSpc>
              </a:pPr>
              <a:r>
                <a:rPr lang="en-US" sz="12000" spc="-120">
                  <a:solidFill>
                    <a:srgbClr val="ECF2FE"/>
                  </a:solidFill>
                  <a:latin typeface="Aileron Heavy Bold"/>
                </a:rPr>
                <a:t>Yelp API Phase 1 ETL Project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7452865"/>
              <a:ext cx="14349181" cy="5821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750"/>
                </a:lnSpc>
              </a:pPr>
              <a:r>
                <a:rPr lang="en-US" sz="2500" spc="100">
                  <a:solidFill>
                    <a:srgbClr val="ECF2FE"/>
                  </a:solidFill>
                  <a:latin typeface="Aileron Regular"/>
                </a:rPr>
                <a:t>By Dariga Kokenova &amp; Jiji Craynock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241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r="r" b="b" t="t" l="l"/>
              <a:pathLst>
                <a:path h="1264123" w="2353310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EF5D50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329875" y="2423301"/>
            <a:ext cx="15190021" cy="4040432"/>
            <a:chOff x="0" y="0"/>
            <a:chExt cx="20253362" cy="538724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457593"/>
              <a:ext cx="20253362" cy="1659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008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ECF2FE"/>
                  </a:solidFill>
                  <a:latin typeface="Aileron Heavy Bold"/>
                </a:rPr>
                <a:t>Hasta Spa Vista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3559698"/>
              <a:ext cx="20253362" cy="18275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91"/>
                </a:lnSpc>
              </a:pP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W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e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 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a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re looki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n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g to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 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ope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n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 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a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 new 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s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pa,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 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Ha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s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t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a 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S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pa 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V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is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ta,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 an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d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 t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rying 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t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o decid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e 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whe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re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 is 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t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h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e b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est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 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geograp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h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ical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 ar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e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a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 for i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t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.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 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Th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e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 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s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pa 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ind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ustry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 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is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 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s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et 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firmly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 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i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n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 the re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a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lm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 of 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lux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ur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y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 n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on-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ess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ent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ia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l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, 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a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s 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suc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h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 w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e 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cho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se 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t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o 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lo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o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k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 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at a l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oc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a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t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i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o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n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 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that w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e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 f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e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lt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 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woul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d be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 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a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menable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 t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o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 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this kin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d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 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o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f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 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bus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in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ess. 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38100"/>
              <a:ext cx="20253362" cy="10439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3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ECF2FE"/>
                  </a:solidFill>
                  <a:latin typeface="Aileron Heavy Bold"/>
                </a:rPr>
                <a:t>BUSINESS PROBLEM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F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43015" cy="7416779"/>
            <a:chOff x="0" y="0"/>
            <a:chExt cx="21657354" cy="988903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7745511"/>
              <a:ext cx="21657354" cy="21435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6"/>
                </a:lnSpc>
              </a:pPr>
              <a:r>
                <a:rPr lang="en-US" sz="2304">
                  <a:solidFill>
                    <a:srgbClr val="08104D"/>
                  </a:solidFill>
                  <a:latin typeface="Aileron Regular"/>
                </a:rPr>
                <a:t>1) The analysis focuses on one thousand businesses within a 25 miles radius of the Miami (left) metro area city center and Orlando (right) metro area city center. </a:t>
              </a:r>
            </a:p>
            <a:p>
              <a:pPr algn="l" marL="0" indent="0" lvl="0">
                <a:lnSpc>
                  <a:spcPts val="3226"/>
                </a:lnSpc>
              </a:pPr>
              <a:r>
                <a:rPr lang="en-US" sz="2304">
                  <a:solidFill>
                    <a:srgbClr val="08104D"/>
                  </a:solidFill>
                  <a:latin typeface="Aileron Regular"/>
                </a:rPr>
                <a:t>2)Using the available data from the Yelp API to identify the difference between these two locations to indicate the location with a higher chance of sustaining a new spa. 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47625"/>
              <a:ext cx="21657354" cy="11668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09"/>
                </a:lnSpc>
                <a:spcBef>
                  <a:spcPct val="0"/>
                </a:spcBef>
              </a:pPr>
              <a:r>
                <a:rPr lang="en-US" sz="5563">
                  <a:solidFill>
                    <a:srgbClr val="08104D"/>
                  </a:solidFill>
                  <a:latin typeface="Aileron Heavy Bold"/>
                </a:rPr>
                <a:t>ANALYSIS FOCUS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r="r" b="b" t="t" l="l"/>
              <a:pathLst>
                <a:path h="1264123" w="2353310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9004563" y="9805808"/>
            <a:ext cx="278873" cy="438229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142826" y="2072938"/>
            <a:ext cx="6517312" cy="4353361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263564" y="2072938"/>
            <a:ext cx="5810630" cy="43533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5D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r="r" b="b" t="t" l="l"/>
              <a:pathLst>
                <a:path h="1264123" w="2353310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9004563" y="9805808"/>
            <a:ext cx="278873" cy="43822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697813" y="5566875"/>
            <a:ext cx="3561487" cy="3691425"/>
          </a:xfrm>
          <a:prstGeom prst="rect">
            <a:avLst/>
          </a:prstGeom>
        </p:spPr>
      </p:pic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6668379" y="8776431"/>
            <a:ext cx="237011" cy="237011"/>
            <a:chOff x="0" y="0"/>
            <a:chExt cx="1708150" cy="170815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3810120" y="6570113"/>
            <a:ext cx="156639" cy="156639"/>
            <a:chOff x="1371600" y="6705600"/>
            <a:chExt cx="10972800" cy="10972800"/>
          </a:xfrm>
        </p:grpSpPr>
        <p:sp>
          <p:nvSpPr>
            <p:cNvPr name="Freeform 9" id="9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325134" y="5505757"/>
            <a:ext cx="2063899" cy="3752543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668379" y="5505757"/>
            <a:ext cx="213552" cy="213552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028700" y="4743440"/>
            <a:ext cx="4324851" cy="3155693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5477156" y="4743440"/>
            <a:ext cx="4399521" cy="3119465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 rot="0">
            <a:off x="1028700" y="1028700"/>
            <a:ext cx="13296434" cy="2362503"/>
            <a:chOff x="0" y="0"/>
            <a:chExt cx="17728578" cy="3150003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47625"/>
              <a:ext cx="17728578" cy="1659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08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ECF2FE"/>
                  </a:solidFill>
                  <a:latin typeface="Aileron Heavy Bold"/>
                </a:rPr>
                <a:t>Initial Findings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2061190"/>
              <a:ext cx="14638189" cy="10888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240"/>
                </a:lnSpc>
              </a:pP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W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e 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began ou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r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 analysis by looking 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at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 th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e 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available datapoi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n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t of pric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e 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t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i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er,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 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r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a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ting,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 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b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us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iness densi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t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y, categ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o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ri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e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s, zip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-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code, and rev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ie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w 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c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ount. Specifi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call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y, wh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e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n it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 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c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a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me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 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to rating d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i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st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r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ibu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t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ion, pric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e 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tier distrib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u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tio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n,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 a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n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d r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e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view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 c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o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u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nt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s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,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 the 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dif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f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e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r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ence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 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b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et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ween 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t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he two w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er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e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 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n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e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g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l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igib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l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e.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 </a:t>
              </a:r>
            </a:p>
          </p:txBody>
        </p: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8"/>
          <a:srcRect l="1254" t="0" r="0" b="0"/>
          <a:stretch>
            <a:fillRect/>
          </a:stretch>
        </p:blipFill>
        <p:spPr>
          <a:xfrm flipH="false" flipV="false" rot="0">
            <a:off x="10009102" y="4418831"/>
            <a:ext cx="2603140" cy="38049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F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1443" y="1028700"/>
            <a:ext cx="12559767" cy="7880844"/>
            <a:chOff x="0" y="0"/>
            <a:chExt cx="16746356" cy="1050779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9325077"/>
              <a:ext cx="16746356" cy="11827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647"/>
                </a:lnSpc>
              </a:pPr>
              <a:r>
                <a:rPr lang="en-US" sz="2568">
                  <a:solidFill>
                    <a:srgbClr val="08104D"/>
                  </a:solidFill>
                  <a:latin typeface="Aileron Regular"/>
                </a:rPr>
                <a:t>As a result of how analogous our locations were decided to focus is on the zip-codes that already support an active spa industry. 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38100"/>
              <a:ext cx="16746356" cy="15668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9487"/>
                </a:lnSpc>
                <a:spcBef>
                  <a:spcPct val="0"/>
                </a:spcBef>
              </a:pPr>
              <a:r>
                <a:rPr lang="en-US" sz="7529">
                  <a:solidFill>
                    <a:srgbClr val="08104D"/>
                  </a:solidFill>
                  <a:latin typeface="Aileron Heavy Bold"/>
                </a:rPr>
                <a:t>NARROWING DOWN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r="r" b="b" t="t" l="l"/>
              <a:pathLst>
                <a:path h="1264123" w="2353310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6615436" y="4845370"/>
            <a:ext cx="262255" cy="262255"/>
            <a:chOff x="0" y="0"/>
            <a:chExt cx="1708150" cy="170815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4623853" y="9040590"/>
            <a:ext cx="217710" cy="217710"/>
            <a:chOff x="1371600" y="6705600"/>
            <a:chExt cx="10972800" cy="10972800"/>
          </a:xfrm>
        </p:grpSpPr>
        <p:sp>
          <p:nvSpPr>
            <p:cNvPr name="Freeform 11" id="11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583225" y="4976497"/>
            <a:ext cx="3653708" cy="3787011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798407" y="4777196"/>
            <a:ext cx="237275" cy="237275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303917" y="5710659"/>
            <a:ext cx="2955383" cy="2807614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311443" y="3107246"/>
            <a:ext cx="5802682" cy="4113936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6591326" y="3107246"/>
            <a:ext cx="6121636" cy="41139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241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r="r" b="b" t="t" l="l"/>
              <a:pathLst>
                <a:path h="1264123" w="2353310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EF5D50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9004563" y="9805808"/>
            <a:ext cx="278873" cy="43822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93660" y="2221186"/>
            <a:ext cx="6448254" cy="668351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93122" y="3764156"/>
            <a:ext cx="4263611" cy="4071749"/>
          </a:xfrm>
          <a:prstGeom prst="rect">
            <a:avLst/>
          </a:prstGeom>
        </p:spPr>
      </p:pic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393660" y="3764156"/>
            <a:ext cx="574584" cy="574584"/>
            <a:chOff x="0" y="0"/>
            <a:chExt cx="1708150" cy="170815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F5D50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6650473" y="8549171"/>
            <a:ext cx="355529" cy="355529"/>
            <a:chOff x="1371600" y="6705600"/>
            <a:chExt cx="10972800" cy="10972800"/>
          </a:xfrm>
        </p:grpSpPr>
        <p:sp>
          <p:nvSpPr>
            <p:cNvPr name="Freeform 10" id="10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F5D50"/>
            </a:solidFill>
          </p:spPr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262994" y="1382300"/>
            <a:ext cx="387479" cy="387479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6141829" y="4681250"/>
            <a:ext cx="5566114" cy="3455629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2196678" y="4681250"/>
            <a:ext cx="5852463" cy="3455629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 rot="0">
            <a:off x="7195213" y="1381328"/>
            <a:ext cx="9392922" cy="2670119"/>
            <a:chOff x="0" y="0"/>
            <a:chExt cx="12523895" cy="3560159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57150"/>
              <a:ext cx="12523895" cy="19640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11899"/>
                </a:lnSpc>
                <a:spcBef>
                  <a:spcPct val="0"/>
                </a:spcBef>
              </a:pPr>
              <a:r>
                <a:rPr lang="en-US" sz="9444">
                  <a:solidFill>
                    <a:srgbClr val="ECF2FE"/>
                  </a:solidFill>
                  <a:latin typeface="Aileron Heavy Bold"/>
                </a:rPr>
                <a:t>Digging Deeper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2408603"/>
              <a:ext cx="12523895" cy="11515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313"/>
                </a:lnSpc>
                <a:spcBef>
                  <a:spcPct val="0"/>
                </a:spcBef>
              </a:pPr>
              <a:r>
                <a:rPr lang="en-US" sz="1652">
                  <a:solidFill>
                    <a:srgbClr val="ECF2FE"/>
                  </a:solidFill>
                  <a:latin typeface="Aileron Regular"/>
                </a:rPr>
                <a:t>We </a:t>
              </a:r>
              <a:r>
                <a:rPr lang="en-US" sz="1652" u="none">
                  <a:solidFill>
                    <a:srgbClr val="ECF2FE"/>
                  </a:solidFill>
                  <a:latin typeface="Aileron Regular"/>
                </a:rPr>
                <a:t>repeat our analysis using the top f</a:t>
              </a:r>
              <a:r>
                <a:rPr lang="en-US" sz="1652">
                  <a:solidFill>
                    <a:srgbClr val="ECF2FE"/>
                  </a:solidFill>
                  <a:latin typeface="Aileron Regular"/>
                </a:rPr>
                <a:t>ive </a:t>
              </a:r>
              <a:r>
                <a:rPr lang="en-US" sz="1652" u="none">
                  <a:solidFill>
                    <a:srgbClr val="ECF2FE"/>
                  </a:solidFill>
                  <a:latin typeface="Aileron Regular"/>
                </a:rPr>
                <a:t>densest zip-c</a:t>
              </a:r>
              <a:r>
                <a:rPr lang="en-US" sz="1652">
                  <a:solidFill>
                    <a:srgbClr val="ECF2FE"/>
                  </a:solidFill>
                  <a:latin typeface="Aileron Regular"/>
                </a:rPr>
                <a:t>o</a:t>
              </a:r>
              <a:r>
                <a:rPr lang="en-US" sz="1652" u="none">
                  <a:solidFill>
                    <a:srgbClr val="ECF2FE"/>
                  </a:solidFill>
                  <a:latin typeface="Aileron Regular"/>
                </a:rPr>
                <a:t>de</a:t>
              </a:r>
              <a:r>
                <a:rPr lang="en-US" sz="1652">
                  <a:solidFill>
                    <a:srgbClr val="ECF2FE"/>
                  </a:solidFill>
                  <a:latin typeface="Aileron Regular"/>
                </a:rPr>
                <a:t>s</a:t>
              </a:r>
              <a:r>
                <a:rPr lang="en-US" sz="1652" u="none">
                  <a:solidFill>
                    <a:srgbClr val="ECF2FE"/>
                  </a:solidFill>
                  <a:latin typeface="Aileron Regular"/>
                </a:rPr>
                <a:t> for each area. Upon do</a:t>
              </a:r>
              <a:r>
                <a:rPr lang="en-US" sz="1652">
                  <a:solidFill>
                    <a:srgbClr val="ECF2FE"/>
                  </a:solidFill>
                  <a:latin typeface="Aileron Regular"/>
                </a:rPr>
                <a:t>i</a:t>
              </a:r>
              <a:r>
                <a:rPr lang="en-US" sz="1652" u="none">
                  <a:solidFill>
                    <a:srgbClr val="ECF2FE"/>
                  </a:solidFill>
                  <a:latin typeface="Aileron Regular"/>
                </a:rPr>
                <a:t>ng made some interesting discoveries. This</a:t>
              </a:r>
              <a:r>
                <a:rPr lang="en-US" sz="1652">
                  <a:solidFill>
                    <a:srgbClr val="ECF2FE"/>
                  </a:solidFill>
                  <a:latin typeface="Aileron Regular"/>
                </a:rPr>
                <a:t> </a:t>
              </a:r>
              <a:r>
                <a:rPr lang="en-US" sz="1652" u="none">
                  <a:solidFill>
                    <a:srgbClr val="ECF2FE"/>
                  </a:solidFill>
                  <a:latin typeface="Aileron Regular"/>
                </a:rPr>
                <a:t>is where we started to note differences including room for growth in the high tier marker   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5D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r="r" b="b" t="t" l="l"/>
              <a:pathLst>
                <a:path h="1264123" w="2353310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9004563" y="9805808"/>
            <a:ext cx="278873" cy="43822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90066" y="2209951"/>
            <a:ext cx="5198908" cy="5388586"/>
          </a:xfrm>
          <a:prstGeom prst="rect">
            <a:avLst/>
          </a:prstGeom>
        </p:spPr>
      </p:pic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6668379" y="8776431"/>
            <a:ext cx="237011" cy="237011"/>
            <a:chOff x="0" y="0"/>
            <a:chExt cx="1708150" cy="170815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3810120" y="6570113"/>
            <a:ext cx="156639" cy="156639"/>
            <a:chOff x="1371600" y="6705600"/>
            <a:chExt cx="10972800" cy="10972800"/>
          </a:xfrm>
        </p:grpSpPr>
        <p:sp>
          <p:nvSpPr>
            <p:cNvPr name="Freeform 9" id="9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83173" y="2347251"/>
            <a:ext cx="2812693" cy="5113987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668379" y="5505757"/>
            <a:ext cx="213552" cy="213552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5261556" y="4324929"/>
            <a:ext cx="11997744" cy="4169216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 rot="0">
            <a:off x="6682043" y="1028700"/>
            <a:ext cx="8836079" cy="2086278"/>
            <a:chOff x="0" y="0"/>
            <a:chExt cx="11781439" cy="2781703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47625"/>
              <a:ext cx="11781439" cy="1659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08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ECF2FE"/>
                  </a:solidFill>
                  <a:latin typeface="Aileron Heavy Bold"/>
                </a:rPr>
                <a:t>Room For Growth 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2061190"/>
              <a:ext cx="9727736" cy="7205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239"/>
                </a:lnSpc>
              </a:pPr>
              <a:r>
                <a:rPr lang="en-US" sz="1599">
                  <a:solidFill>
                    <a:srgbClr val="ECF2FE"/>
                  </a:solidFill>
                  <a:latin typeface="Aileron Regular"/>
                </a:rPr>
                <a:t>The high median income and low density of high-end spas suggest that there is room for growth in both markets but more so in the Orlando subsect. 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F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216494"/>
            <a:ext cx="16243015" cy="7041192"/>
            <a:chOff x="0" y="0"/>
            <a:chExt cx="21657354" cy="938825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7745511"/>
              <a:ext cx="21657354" cy="16427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Miami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an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d Orl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a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ndo are ver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y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si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milar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metr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o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ar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e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a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s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,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which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b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oth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c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u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rre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n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tly support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the bust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l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in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g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sp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a i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n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dus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try.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H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o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wever,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w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hile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b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ot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h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lo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c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a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t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io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n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s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sh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o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w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an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oppo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r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tun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it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y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fo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r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m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ar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k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et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g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r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owth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in the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h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i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gh-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e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n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d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t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ier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o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f the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s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p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a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marke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t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,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Orla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n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do's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hi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gh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er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av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e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rag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e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m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e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dia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n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incom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e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mak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e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s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i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t a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m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o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re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v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ia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bl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e o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p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tion t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o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op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e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n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a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ne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w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b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usine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s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s.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47625"/>
              <a:ext cx="21657354" cy="11668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09"/>
                </a:lnSpc>
                <a:spcBef>
                  <a:spcPct val="0"/>
                </a:spcBef>
              </a:pPr>
              <a:r>
                <a:rPr lang="en-US" sz="5563">
                  <a:solidFill>
                    <a:srgbClr val="08104D"/>
                  </a:solidFill>
                  <a:latin typeface="Aileron Heavy Bold"/>
                </a:rPr>
                <a:t>CONCLUSION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r="r" b="b" t="t" l="l"/>
              <a:pathLst>
                <a:path h="1264123" w="2353310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9004563" y="9805808"/>
            <a:ext cx="278873" cy="438229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rcRect l="0" t="27967" r="0" b="37633"/>
          <a:stretch>
            <a:fillRect/>
          </a:stretch>
        </p:blipFill>
        <p:spPr>
          <a:xfrm flipH="false" flipV="false" rot="0">
            <a:off x="8037487" y="2710859"/>
            <a:ext cx="7857231" cy="3450938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947988" y="2710859"/>
            <a:ext cx="5089499" cy="33996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DAESnUKJiGY</dc:identifier>
  <dcterms:modified xsi:type="dcterms:W3CDTF">2011-08-01T06:04:30Z</dcterms:modified>
  <cp:revision>1</cp:revision>
  <dc:title>Hasta Spa Vista</dc:title>
</cp:coreProperties>
</file>