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handoutMasterIdLst>
    <p:handoutMasterId r:id="rId39"/>
  </p:handoutMasterIdLst>
  <p:sldIdLst>
    <p:sldId id="25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02"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mn-cs"/>
      </a:defRPr>
    </a:lvl1pPr>
    <a:lvl2pPr marL="457200" algn="l" rtl="0" fontAlgn="base">
      <a:spcBef>
        <a:spcPct val="0"/>
      </a:spcBef>
      <a:spcAft>
        <a:spcPct val="0"/>
      </a:spcAft>
      <a:defRPr sz="2000" kern="1200">
        <a:solidFill>
          <a:schemeClr val="tx1"/>
        </a:solidFill>
        <a:latin typeface="Arial" pitchFamily="34" charset="0"/>
        <a:ea typeface="+mn-ea"/>
        <a:cs typeface="+mn-cs"/>
      </a:defRPr>
    </a:lvl2pPr>
    <a:lvl3pPr marL="914400" algn="l" rtl="0" fontAlgn="base">
      <a:spcBef>
        <a:spcPct val="0"/>
      </a:spcBef>
      <a:spcAft>
        <a:spcPct val="0"/>
      </a:spcAft>
      <a:defRPr sz="2000" kern="1200">
        <a:solidFill>
          <a:schemeClr val="tx1"/>
        </a:solidFill>
        <a:latin typeface="Arial" pitchFamily="34" charset="0"/>
        <a:ea typeface="+mn-ea"/>
        <a:cs typeface="+mn-cs"/>
      </a:defRPr>
    </a:lvl3pPr>
    <a:lvl4pPr marL="1371600" algn="l" rtl="0" fontAlgn="base">
      <a:spcBef>
        <a:spcPct val="0"/>
      </a:spcBef>
      <a:spcAft>
        <a:spcPct val="0"/>
      </a:spcAft>
      <a:defRPr sz="2000" kern="1200">
        <a:solidFill>
          <a:schemeClr val="tx1"/>
        </a:solidFill>
        <a:latin typeface="Arial" pitchFamily="34" charset="0"/>
        <a:ea typeface="+mn-ea"/>
        <a:cs typeface="+mn-cs"/>
      </a:defRPr>
    </a:lvl4pPr>
    <a:lvl5pPr marL="1828800" algn="l" rtl="0" fontAlgn="base">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346BC6-8047-42A4-8A74-1A74671F3B83}" type="datetimeFigureOut">
              <a:rPr lang="en-US"/>
              <a:pPr>
                <a:defRPr/>
              </a:pPr>
              <a:t>11/16/2011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E337A91-DABE-420F-A3EC-8B662CE5D3A9}" type="slidenum">
              <a:rPr lang="en-US"/>
              <a:pPr>
                <a:defRPr/>
              </a:pPr>
              <a:t>‹#›</a:t>
            </a:fld>
            <a:endParaRPr lang="en-US"/>
          </a:p>
        </p:txBody>
      </p:sp>
    </p:spTree>
    <p:extLst>
      <p:ext uri="{BB962C8B-B14F-4D97-AF65-F5344CB8AC3E}">
        <p14:creationId xmlns:p14="http://schemas.microsoft.com/office/powerpoint/2010/main" val="3296179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5FE2AF6-0AAF-4344-82F6-9A1185E1BE80}" type="datetimeFigureOut">
              <a:rPr lang="en-US"/>
              <a:pPr>
                <a:defRPr/>
              </a:pPr>
              <a:t>11/16/2011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CCD3523-9DC9-439F-B9D5-60AE61798185}" type="slidenum">
              <a:rPr lang="en-US"/>
              <a:pPr>
                <a:defRPr/>
              </a:pPr>
              <a:t>‹#›</a:t>
            </a:fld>
            <a:endParaRPr lang="en-US"/>
          </a:p>
        </p:txBody>
      </p:sp>
    </p:spTree>
    <p:extLst>
      <p:ext uri="{BB962C8B-B14F-4D97-AF65-F5344CB8AC3E}">
        <p14:creationId xmlns:p14="http://schemas.microsoft.com/office/powerpoint/2010/main" val="30825612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69C724-BD1C-4BB9-940F-17CAE7634BA9}"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ph type="body" idx="1"/>
          </p:nvPr>
        </p:nvSpPr>
        <p:spPr bwMode="auto">
          <a:xfrm>
            <a:off x="457200" y="3294063"/>
            <a:ext cx="5984875"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4" tIns="44443" rIns="90474" bIns="44443" numCol="1" anchor="t" anchorCtr="0" compatLnSpc="1">
            <a:prstTxWarp prst="textNoShape">
              <a:avLst/>
            </a:prstTxWarp>
          </a:bodyPr>
          <a:lstStyle/>
          <a:p>
            <a:pPr eaLnBrk="1" hangingPunct="1">
              <a:spcBef>
                <a:spcPct val="0"/>
              </a:spcBef>
            </a:pPr>
            <a:endParaRPr lang="en-US" smtClean="0"/>
          </a:p>
        </p:txBody>
      </p:sp>
      <p:sp>
        <p:nvSpPr>
          <p:cNvPr id="43011" name="Rectangle 3"/>
          <p:cNvSpPr>
            <a:spLocks noChangeArrowheads="1" noTextEdit="1"/>
          </p:cNvSpPr>
          <p:nvPr>
            <p:ph type="sldImg"/>
          </p:nvPr>
        </p:nvSpPr>
        <p:spPr bwMode="auto">
          <a:xfrm>
            <a:off x="1289050" y="31750"/>
            <a:ext cx="4165600" cy="31242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289050" y="31750"/>
            <a:ext cx="4165600" cy="3124200"/>
          </a:xfrm>
          <a:solidFill>
            <a:srgbClr val="FFFFFF"/>
          </a:solidFill>
          <a:ln>
            <a:solidFill>
              <a:srgbClr val="000000"/>
            </a:solidFill>
            <a:miter lim="800000"/>
            <a:headEnd/>
            <a:tailEnd/>
          </a:ln>
        </p:spPr>
      </p:sp>
      <p:sp>
        <p:nvSpPr>
          <p:cNvPr id="34819" name="Rectangle 3"/>
          <p:cNvSpPr>
            <a:spLocks noChangeArrowheads="1"/>
          </p:cNvSpPr>
          <p:nvPr>
            <p:ph type="body" idx="1"/>
          </p:nvPr>
        </p:nvSpPr>
        <p:spPr bwMode="auto">
          <a:xfrm>
            <a:off x="457200" y="3294063"/>
            <a:ext cx="5984875" cy="5240337"/>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xfrm>
            <a:off x="1289050" y="31750"/>
            <a:ext cx="4165600" cy="3124200"/>
          </a:xfrm>
          <a:solidFill>
            <a:srgbClr val="FFFFFF"/>
          </a:solidFill>
          <a:ln>
            <a:solidFill>
              <a:srgbClr val="000000"/>
            </a:solidFill>
            <a:miter lim="800000"/>
            <a:headEnd/>
            <a:tailEnd/>
          </a:ln>
        </p:spPr>
      </p:sp>
      <p:sp>
        <p:nvSpPr>
          <p:cNvPr id="35843" name="Rectangle 3"/>
          <p:cNvSpPr>
            <a:spLocks noChangeArrowheads="1"/>
          </p:cNvSpPr>
          <p:nvPr>
            <p:ph type="body" idx="1"/>
          </p:nvPr>
        </p:nvSpPr>
        <p:spPr bwMode="auto">
          <a:xfrm>
            <a:off x="457200" y="3294063"/>
            <a:ext cx="5984875" cy="5240337"/>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289050" y="31750"/>
            <a:ext cx="4165600" cy="3124200"/>
          </a:xfrm>
          <a:solidFill>
            <a:srgbClr val="FFFFFF"/>
          </a:solidFill>
          <a:ln>
            <a:solidFill>
              <a:srgbClr val="000000"/>
            </a:solidFill>
            <a:miter lim="800000"/>
            <a:headEnd/>
            <a:tailEnd/>
          </a:ln>
        </p:spPr>
      </p:sp>
      <p:sp>
        <p:nvSpPr>
          <p:cNvPr id="36867" name="Rectangle 3"/>
          <p:cNvSpPr>
            <a:spLocks noChangeArrowheads="1"/>
          </p:cNvSpPr>
          <p:nvPr>
            <p:ph type="body" idx="1"/>
          </p:nvPr>
        </p:nvSpPr>
        <p:spPr bwMode="auto">
          <a:xfrm>
            <a:off x="457200" y="3294063"/>
            <a:ext cx="5984875" cy="5240337"/>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ph type="body" idx="1"/>
          </p:nvPr>
        </p:nvSpPr>
        <p:spPr bwMode="auto">
          <a:xfrm>
            <a:off x="457200" y="3294063"/>
            <a:ext cx="5984875"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4" tIns="44443" rIns="90474" bIns="44443" numCol="1" anchor="t" anchorCtr="0" compatLnSpc="1">
            <a:prstTxWarp prst="textNoShape">
              <a:avLst/>
            </a:prstTxWarp>
          </a:bodyPr>
          <a:lstStyle/>
          <a:p>
            <a:pPr eaLnBrk="1" hangingPunct="1">
              <a:spcBef>
                <a:spcPct val="0"/>
              </a:spcBef>
            </a:pPr>
            <a:endParaRPr lang="en-US" smtClean="0"/>
          </a:p>
        </p:txBody>
      </p:sp>
      <p:sp>
        <p:nvSpPr>
          <p:cNvPr id="37891" name="Rectangle 3"/>
          <p:cNvSpPr>
            <a:spLocks noChangeArrowheads="1" noTextEdit="1"/>
          </p:cNvSpPr>
          <p:nvPr>
            <p:ph type="sldImg"/>
          </p:nvPr>
        </p:nvSpPr>
        <p:spPr bwMode="auto">
          <a:xfrm>
            <a:off x="1289050" y="31750"/>
            <a:ext cx="4165600" cy="31242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ph type="body" idx="1"/>
          </p:nvPr>
        </p:nvSpPr>
        <p:spPr bwMode="auto">
          <a:xfrm>
            <a:off x="457200" y="3294063"/>
            <a:ext cx="5984875"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4" tIns="44443" rIns="90474" bIns="44443" numCol="1" anchor="t" anchorCtr="0" compatLnSpc="1">
            <a:prstTxWarp prst="textNoShape">
              <a:avLst/>
            </a:prstTxWarp>
          </a:bodyPr>
          <a:lstStyle/>
          <a:p>
            <a:pPr eaLnBrk="1" hangingPunct="1">
              <a:spcBef>
                <a:spcPct val="0"/>
              </a:spcBef>
            </a:pPr>
            <a:endParaRPr lang="en-US" smtClean="0"/>
          </a:p>
        </p:txBody>
      </p:sp>
      <p:sp>
        <p:nvSpPr>
          <p:cNvPr id="38915" name="Rectangle 3"/>
          <p:cNvSpPr>
            <a:spLocks noChangeArrowheads="1" noTextEdit="1"/>
          </p:cNvSpPr>
          <p:nvPr>
            <p:ph type="sldImg"/>
          </p:nvPr>
        </p:nvSpPr>
        <p:spPr bwMode="auto">
          <a:xfrm>
            <a:off x="1289050" y="31750"/>
            <a:ext cx="4165600" cy="31242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ph type="body" idx="1"/>
          </p:nvPr>
        </p:nvSpPr>
        <p:spPr bwMode="auto">
          <a:xfrm>
            <a:off x="457200" y="3294063"/>
            <a:ext cx="5986463"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1" tIns="44442" rIns="90471" bIns="44442" numCol="1" anchor="t" anchorCtr="0" compatLnSpc="1">
            <a:prstTxWarp prst="textNoShape">
              <a:avLst/>
            </a:prstTxWarp>
          </a:bodyPr>
          <a:lstStyle/>
          <a:p>
            <a:pPr eaLnBrk="1" hangingPunct="1">
              <a:spcBef>
                <a:spcPct val="0"/>
              </a:spcBef>
            </a:pPr>
            <a:r>
              <a:rPr lang="en-US" smtClean="0"/>
              <a:t>Start with review: What is a model? What is an abstraction? They are used synonomously and mean they provide a simplified view of a complex system that we cannot understand by looking at all of its components simultaneously. Models by their definition abstract away important characteristics of a system by emphasizing other aspects.</a:t>
            </a:r>
          </a:p>
          <a:p>
            <a:pPr eaLnBrk="1" hangingPunct="1">
              <a:spcBef>
                <a:spcPct val="0"/>
              </a:spcBef>
            </a:pPr>
            <a:r>
              <a:rPr lang="en-US" smtClean="0"/>
              <a:t>Example: Clay model concentrates on the form of the car, nobody can sit in it.</a:t>
            </a:r>
          </a:p>
          <a:p>
            <a:pPr eaLnBrk="1" hangingPunct="1">
              <a:spcBef>
                <a:spcPct val="0"/>
              </a:spcBef>
            </a:pPr>
            <a:r>
              <a:rPr lang="en-US" smtClean="0"/>
              <a:t>Prototypes are models.</a:t>
            </a:r>
          </a:p>
          <a:p>
            <a:pPr eaLnBrk="1" hangingPunct="1">
              <a:spcBef>
                <a:spcPct val="0"/>
              </a:spcBef>
            </a:pPr>
            <a:r>
              <a:rPr lang="en-US" smtClean="0"/>
              <a:t>Iterate and correct the model:  A scientific model is always like a hypothesis. The important part of a scientific model is that it is falsifiable. This is an important aspect of prototyping. They are immediately understandable and can be falsified (that is our theory of how the application should work!). This is one of the main strengths of prototyping: End user falsifiability.</a:t>
            </a:r>
          </a:p>
          <a:p>
            <a:pPr eaLnBrk="1" hangingPunct="1">
              <a:spcBef>
                <a:spcPct val="0"/>
              </a:spcBef>
            </a:pPr>
            <a:r>
              <a:rPr lang="en-US" smtClean="0"/>
              <a:t>Redesign (Falsification principle in science: Work with model until it is proven to be false)</a:t>
            </a:r>
          </a:p>
        </p:txBody>
      </p:sp>
      <p:sp>
        <p:nvSpPr>
          <p:cNvPr id="39939" name="Rectangle 3"/>
          <p:cNvSpPr>
            <a:spLocks noChangeArrowheads="1" noTextEdit="1"/>
          </p:cNvSpPr>
          <p:nvPr>
            <p:ph type="sldImg"/>
          </p:nvPr>
        </p:nvSpPr>
        <p:spPr bwMode="auto">
          <a:xfrm>
            <a:off x="1290638" y="31750"/>
            <a:ext cx="4160837" cy="312261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ph type="body" idx="1"/>
          </p:nvPr>
        </p:nvSpPr>
        <p:spPr bwMode="auto">
          <a:xfrm>
            <a:off x="457200" y="3294063"/>
            <a:ext cx="5986463"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1" tIns="44442" rIns="90471" bIns="44442" numCol="1" anchor="t" anchorCtr="0" compatLnSpc="1">
            <a:prstTxWarp prst="textNoShape">
              <a:avLst/>
            </a:prstTxWarp>
          </a:bodyPr>
          <a:lstStyle/>
          <a:p>
            <a:pPr eaLnBrk="1" hangingPunct="1">
              <a:spcBef>
                <a:spcPct val="0"/>
              </a:spcBef>
            </a:pPr>
            <a:r>
              <a:rPr lang="en-US" smtClean="0"/>
              <a:t>Q: What key ideas have we covered so far?  A: Patterns, analysis documentation standard, inheritance and multiple inheritance. In the last part of this lecture I would like to come back to the problem of object identification and another tool that helps you infinding objects.</a:t>
            </a:r>
          </a:p>
          <a:p>
            <a:pPr eaLnBrk="1" hangingPunct="1">
              <a:spcBef>
                <a:spcPct val="0"/>
              </a:spcBef>
            </a:pPr>
            <a:endParaRPr lang="en-US" smtClean="0"/>
          </a:p>
          <a:p>
            <a:pPr eaLnBrk="1" hangingPunct="1">
              <a:spcBef>
                <a:spcPct val="0"/>
              </a:spcBef>
              <a:buFontTx/>
              <a:buChar char="•"/>
            </a:pPr>
            <a:r>
              <a:rPr lang="en-US" smtClean="0"/>
              <a:t>Patterns: A way to put your knowledge about object modeling into drawers.</a:t>
            </a:r>
          </a:p>
          <a:p>
            <a:pPr eaLnBrk="1" hangingPunct="1">
              <a:spcBef>
                <a:spcPct val="0"/>
              </a:spcBef>
              <a:buFontTx/>
              <a:buChar char="•"/>
            </a:pPr>
            <a:r>
              <a:rPr lang="en-US" smtClean="0"/>
              <a:t> Analysis documentation standard: The “official” way of drawing object models. The major elements are:  CASE Tool Entry: Executive summary and one subsystem per sheet.   7+-2 classes per sheet. Documentation: Each subsystem has navigational text.</a:t>
            </a:r>
          </a:p>
          <a:p>
            <a:pPr eaLnBrk="1" hangingPunct="1">
              <a:spcBef>
                <a:spcPct val="0"/>
              </a:spcBef>
              <a:buFontTx/>
              <a:buChar char="•"/>
            </a:pPr>
            <a:r>
              <a:rPr lang="en-US" smtClean="0"/>
              <a:t> Difference between aggregation and inheritence</a:t>
            </a:r>
          </a:p>
          <a:p>
            <a:pPr eaLnBrk="1" hangingPunct="1">
              <a:spcBef>
                <a:spcPct val="0"/>
              </a:spcBef>
              <a:buFontTx/>
              <a:buChar char="•"/>
            </a:pPr>
            <a:r>
              <a:rPr lang="en-US" smtClean="0"/>
              <a:t> Object identification: Using textual analysis </a:t>
            </a:r>
          </a:p>
          <a:p>
            <a:pPr eaLnBrk="1" hangingPunct="1">
              <a:spcBef>
                <a:spcPct val="0"/>
              </a:spcBef>
              <a:buFontTx/>
              <a:buChar char="•"/>
            </a:pPr>
            <a:r>
              <a:rPr lang="en-US" smtClean="0"/>
              <a:t> Multiple Inheritance: Why it cannot be avoided, how you can deal with it.</a:t>
            </a:r>
          </a:p>
          <a:p>
            <a:pPr eaLnBrk="1" hangingPunct="1">
              <a:spcBef>
                <a:spcPct val="0"/>
              </a:spcBef>
              <a:buFontTx/>
              <a:buChar char="•"/>
            </a:pPr>
            <a:r>
              <a:rPr lang="en-US" smtClean="0"/>
              <a:t> Software engineering as a special case of Epistemology: Software engineering is a join class of materialism (budget and deadline influencing your modeling (They might limit what you can achieve!). Idealism: Some of the classes do not reflect reality (that is, the customer does not know about them) and dialecticism (iteration and incremental analysis with user participatory decision making capabilities).</a:t>
            </a:r>
          </a:p>
        </p:txBody>
      </p:sp>
      <p:sp>
        <p:nvSpPr>
          <p:cNvPr id="40963" name="Rectangle 3"/>
          <p:cNvSpPr>
            <a:spLocks noChangeArrowheads="1" noTextEdit="1"/>
          </p:cNvSpPr>
          <p:nvPr>
            <p:ph type="sldImg"/>
          </p:nvPr>
        </p:nvSpPr>
        <p:spPr bwMode="auto">
          <a:xfrm>
            <a:off x="1290638" y="31750"/>
            <a:ext cx="4160837" cy="312261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289050" y="31750"/>
            <a:ext cx="4165600" cy="3124200"/>
          </a:xfrm>
          <a:solidFill>
            <a:srgbClr val="FFFFFF"/>
          </a:solidFill>
          <a:ln>
            <a:solidFill>
              <a:srgbClr val="000000"/>
            </a:solidFill>
            <a:miter lim="800000"/>
            <a:headEnd/>
            <a:tailEnd/>
          </a:ln>
        </p:spPr>
      </p:sp>
      <p:sp>
        <p:nvSpPr>
          <p:cNvPr id="41987" name="Rectangle 3"/>
          <p:cNvSpPr>
            <a:spLocks noChangeArrowheads="1"/>
          </p:cNvSpPr>
          <p:nvPr>
            <p:ph type="body" idx="1"/>
          </p:nvPr>
        </p:nvSpPr>
        <p:spPr bwMode="auto">
          <a:xfrm>
            <a:off x="457200" y="3294063"/>
            <a:ext cx="5984875" cy="5240337"/>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80AB2AB8-3223-4025-8230-A6DD0B3513F2}" type="datetime1">
              <a:rPr lang="en-US"/>
              <a:pPr>
                <a:defRPr/>
              </a:pPr>
              <a:t>11/16/2011</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a:t>Software Engineering - 2009</a:t>
            </a: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7E8DF270-36AD-4796-84BB-508034F0AEB8}" type="slidenum">
              <a:rPr lang="en-US"/>
              <a:pPr>
                <a:defRPr/>
              </a:pPr>
              <a:t>‹#›</a:t>
            </a:fld>
            <a:endParaRPr lang="en-US"/>
          </a:p>
        </p:txBody>
      </p:sp>
    </p:spTree>
    <p:extLst>
      <p:ext uri="{BB962C8B-B14F-4D97-AF65-F5344CB8AC3E}">
        <p14:creationId xmlns:p14="http://schemas.microsoft.com/office/powerpoint/2010/main" val="25564146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1CEE553-11A3-4B7A-9D33-6D358FB996F9}" type="datetime1">
              <a:rPr lang="en-US"/>
              <a:pPr>
                <a:defRPr/>
              </a:pPr>
              <a:t>11/16/2011</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Software Engineering - 2009</a:t>
            </a:r>
          </a:p>
        </p:txBody>
      </p:sp>
      <p:sp>
        <p:nvSpPr>
          <p:cNvPr id="6" name="Slide Number Placeholder 22"/>
          <p:cNvSpPr>
            <a:spLocks noGrp="1"/>
          </p:cNvSpPr>
          <p:nvPr>
            <p:ph type="sldNum" sz="quarter" idx="12"/>
          </p:nvPr>
        </p:nvSpPr>
        <p:spPr/>
        <p:txBody>
          <a:bodyPr/>
          <a:lstStyle>
            <a:lvl1pPr>
              <a:defRPr/>
            </a:lvl1pPr>
          </a:lstStyle>
          <a:p>
            <a:pPr>
              <a:defRPr/>
            </a:pPr>
            <a:fld id="{78045270-14D8-457F-9F9D-9414FDE462C7}" type="slidenum">
              <a:rPr lang="en-US"/>
              <a:pPr>
                <a:defRPr/>
              </a:pPr>
              <a:t>‹#›</a:t>
            </a:fld>
            <a:endParaRPr lang="en-US"/>
          </a:p>
        </p:txBody>
      </p:sp>
    </p:spTree>
    <p:extLst>
      <p:ext uri="{BB962C8B-B14F-4D97-AF65-F5344CB8AC3E}">
        <p14:creationId xmlns:p14="http://schemas.microsoft.com/office/powerpoint/2010/main" val="296236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F631A1F-E96C-4AF8-8938-C84F3630D7E0}" type="datetime1">
              <a:rPr lang="en-US"/>
              <a:pPr>
                <a:defRPr/>
              </a:pPr>
              <a:t>11/16/2011</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Software Engineering - 2009</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66511FC5-80D2-46B7-B2FC-BBB358E95178}" type="slidenum">
              <a:rPr lang="en-US"/>
              <a:pPr>
                <a:defRPr/>
              </a:pPr>
              <a:t>‹#›</a:t>
            </a:fld>
            <a:endParaRPr lang="en-US"/>
          </a:p>
        </p:txBody>
      </p:sp>
    </p:spTree>
    <p:extLst>
      <p:ext uri="{BB962C8B-B14F-4D97-AF65-F5344CB8AC3E}">
        <p14:creationId xmlns:p14="http://schemas.microsoft.com/office/powerpoint/2010/main" val="20539453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E5A6B5-FCCD-4901-99B1-8C29734A5FF3}" type="datetime1">
              <a:rPr lang="en-US"/>
              <a:pPr>
                <a:defRPr/>
              </a:pPr>
              <a:t>11/16/2011</a:t>
            </a:fld>
            <a:endParaRPr lang="en-US"/>
          </a:p>
        </p:txBody>
      </p:sp>
      <p:sp>
        <p:nvSpPr>
          <p:cNvPr id="5" name="Slide Number Placeholder 5"/>
          <p:cNvSpPr>
            <a:spLocks noGrp="1"/>
          </p:cNvSpPr>
          <p:nvPr>
            <p:ph type="sldNum" sz="quarter" idx="11"/>
          </p:nvPr>
        </p:nvSpPr>
        <p:spPr/>
        <p:txBody>
          <a:bodyPr/>
          <a:lstStyle>
            <a:lvl1pPr>
              <a:defRPr>
                <a:solidFill>
                  <a:srgbClr val="FFFFFF"/>
                </a:solidFill>
              </a:defRPr>
            </a:lvl1pPr>
          </a:lstStyle>
          <a:p>
            <a:pPr>
              <a:defRPr/>
            </a:pPr>
            <a:fld id="{07D78EB1-3063-4EEA-B611-7B02D7B7EE83}" type="slidenum">
              <a:rPr lang="en-US"/>
              <a:pPr>
                <a:defRPr/>
              </a:pPr>
              <a:t>‹#›</a:t>
            </a:fld>
            <a:endParaRPr lang="en-US"/>
          </a:p>
        </p:txBody>
      </p:sp>
    </p:spTree>
    <p:extLst>
      <p:ext uri="{BB962C8B-B14F-4D97-AF65-F5344CB8AC3E}">
        <p14:creationId xmlns:p14="http://schemas.microsoft.com/office/powerpoint/2010/main" val="303748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A7B706FE-7431-44A8-8BA9-1EC24D96940D}" type="datetime1">
              <a:rPr lang="en-US"/>
              <a:pPr>
                <a:defRPr/>
              </a:pPr>
              <a:t>11/16/2011</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64D67C83-5801-41B1-A04B-6B64C8ABA904}" type="slidenum">
              <a:rPr lang="en-US"/>
              <a:pPr>
                <a:defRPr/>
              </a:pPr>
              <a:t>‹#›</a:t>
            </a:fld>
            <a:endParaRPr lang="en-US"/>
          </a:p>
        </p:txBody>
      </p:sp>
      <p:sp>
        <p:nvSpPr>
          <p:cNvPr id="9" name="Footer Placeholder 13"/>
          <p:cNvSpPr>
            <a:spLocks noGrp="1"/>
          </p:cNvSpPr>
          <p:nvPr>
            <p:ph type="ftr" sz="quarter" idx="12"/>
          </p:nvPr>
        </p:nvSpPr>
        <p:spPr>
          <a:xfrm>
            <a:off x="609600" y="6492875"/>
            <a:ext cx="5421313" cy="365125"/>
          </a:xfrm>
        </p:spPr>
        <p:txBody>
          <a:bodyPr/>
          <a:lstStyle>
            <a:lvl1pPr>
              <a:defRPr>
                <a:solidFill>
                  <a:srgbClr val="999999"/>
                </a:solidFill>
              </a:defRPr>
            </a:lvl1pPr>
          </a:lstStyle>
          <a:p>
            <a:pPr>
              <a:defRPr/>
            </a:pPr>
            <a:r>
              <a:rPr lang="en-US"/>
              <a:t>Software Engineering - 2009</a:t>
            </a:r>
          </a:p>
        </p:txBody>
      </p:sp>
    </p:spTree>
    <p:extLst>
      <p:ext uri="{BB962C8B-B14F-4D97-AF65-F5344CB8AC3E}">
        <p14:creationId xmlns:p14="http://schemas.microsoft.com/office/powerpoint/2010/main" val="30922934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pPr>
              <a:defRPr/>
            </a:pPr>
            <a:fld id="{DE0DCE50-5540-406C-9CC7-5AD5276AF727}" type="datetime1">
              <a:rPr lang="en-US"/>
              <a:pPr>
                <a:defRPr/>
              </a:pPr>
              <a:t>11/16/2011</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60D6C802-E809-4FF5-9FB5-913DAEBABE22}" type="slidenum">
              <a:rPr lang="en-US"/>
              <a:pPr>
                <a:defRPr/>
              </a:pPr>
              <a:t>‹#›</a:t>
            </a:fld>
            <a:endParaRPr lang="en-US"/>
          </a:p>
        </p:txBody>
      </p:sp>
      <p:sp>
        <p:nvSpPr>
          <p:cNvPr id="7" name="Footer Placeholder 11"/>
          <p:cNvSpPr>
            <a:spLocks noGrp="1"/>
          </p:cNvSpPr>
          <p:nvPr>
            <p:ph type="ftr" sz="quarter" idx="12"/>
          </p:nvPr>
        </p:nvSpPr>
        <p:spPr/>
        <p:txBody>
          <a:bodyPr/>
          <a:lstStyle>
            <a:lvl1pPr>
              <a:defRPr/>
            </a:lvl1pPr>
          </a:lstStyle>
          <a:p>
            <a:pPr>
              <a:defRPr/>
            </a:pPr>
            <a:r>
              <a:rPr lang="en-US"/>
              <a:t>Software Engineering - 2009</a:t>
            </a:r>
          </a:p>
        </p:txBody>
      </p:sp>
    </p:spTree>
    <p:extLst>
      <p:ext uri="{BB962C8B-B14F-4D97-AF65-F5344CB8AC3E}">
        <p14:creationId xmlns:p14="http://schemas.microsoft.com/office/powerpoint/2010/main" val="221819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pPr>
              <a:defRPr/>
            </a:pPr>
            <a:fld id="{3FA0DC94-7527-4BB0-AF4E-E5D3BA741CF2}" type="datetime1">
              <a:rPr lang="en-US"/>
              <a:pPr>
                <a:defRPr/>
              </a:pPr>
              <a:t>11/16/2011</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7C9790C4-EDFA-4004-8DD1-7F09AD784027}"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r>
              <a:rPr lang="en-US"/>
              <a:t>Software Engineering - 2009</a:t>
            </a:r>
          </a:p>
        </p:txBody>
      </p:sp>
    </p:spTree>
    <p:extLst>
      <p:ext uri="{BB962C8B-B14F-4D97-AF65-F5344CB8AC3E}">
        <p14:creationId xmlns:p14="http://schemas.microsoft.com/office/powerpoint/2010/main" val="112826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C1A7D397-0601-467C-B68D-0957FA293EE7}" type="datetime1">
              <a:rPr lang="en-US"/>
              <a:pPr>
                <a:defRPr/>
              </a:pPr>
              <a:t>11/16/2011</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Software Engineering - 2009</a:t>
            </a:r>
          </a:p>
        </p:txBody>
      </p:sp>
      <p:sp>
        <p:nvSpPr>
          <p:cNvPr id="5" name="Slide Number Placeholder 22"/>
          <p:cNvSpPr>
            <a:spLocks noGrp="1"/>
          </p:cNvSpPr>
          <p:nvPr>
            <p:ph type="sldNum" sz="quarter" idx="12"/>
          </p:nvPr>
        </p:nvSpPr>
        <p:spPr/>
        <p:txBody>
          <a:bodyPr/>
          <a:lstStyle>
            <a:lvl1pPr>
              <a:defRPr/>
            </a:lvl1pPr>
          </a:lstStyle>
          <a:p>
            <a:pPr>
              <a:defRPr/>
            </a:pPr>
            <a:fld id="{7A93ABBB-C2B9-4AE8-8A28-6AD90B28BB62}" type="slidenum">
              <a:rPr lang="en-US"/>
              <a:pPr>
                <a:defRPr/>
              </a:pPr>
              <a:t>‹#›</a:t>
            </a:fld>
            <a:endParaRPr lang="en-US"/>
          </a:p>
        </p:txBody>
      </p:sp>
    </p:spTree>
    <p:extLst>
      <p:ext uri="{BB962C8B-B14F-4D97-AF65-F5344CB8AC3E}">
        <p14:creationId xmlns:p14="http://schemas.microsoft.com/office/powerpoint/2010/main" val="364395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19C2BDD-6F3E-422C-B47F-C6DBE40EB21B}" type="datetime1">
              <a:rPr lang="en-US"/>
              <a:pPr>
                <a:defRPr/>
              </a:pPr>
              <a:t>11/16/2011</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Software Engineering - 2009</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712AC1AC-87FD-4A19-86C6-39CD6411F54F}" type="slidenum">
              <a:rPr lang="en-US"/>
              <a:pPr>
                <a:defRPr/>
              </a:pPr>
              <a:t>‹#›</a:t>
            </a:fld>
            <a:endParaRPr lang="en-US"/>
          </a:p>
        </p:txBody>
      </p:sp>
    </p:spTree>
    <p:extLst>
      <p:ext uri="{BB962C8B-B14F-4D97-AF65-F5344CB8AC3E}">
        <p14:creationId xmlns:p14="http://schemas.microsoft.com/office/powerpoint/2010/main" val="42649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A12C05D5-A471-49E7-907D-7E9FEE711581}" type="datetime1">
              <a:rPr lang="en-US"/>
              <a:pPr>
                <a:defRPr/>
              </a:pPr>
              <a:t>11/16/2011</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Software Engineering - 2009</a:t>
            </a:r>
          </a:p>
        </p:txBody>
      </p:sp>
      <p:sp>
        <p:nvSpPr>
          <p:cNvPr id="7" name="Slide Number Placeholder 22"/>
          <p:cNvSpPr>
            <a:spLocks noGrp="1"/>
          </p:cNvSpPr>
          <p:nvPr>
            <p:ph type="sldNum" sz="quarter" idx="12"/>
          </p:nvPr>
        </p:nvSpPr>
        <p:spPr/>
        <p:txBody>
          <a:bodyPr/>
          <a:lstStyle>
            <a:lvl1pPr>
              <a:defRPr/>
            </a:lvl1pPr>
          </a:lstStyle>
          <a:p>
            <a:pPr>
              <a:defRPr/>
            </a:pPr>
            <a:fld id="{2C83F0C7-8103-4198-A2A1-D94C58A7553C}" type="slidenum">
              <a:rPr lang="en-US"/>
              <a:pPr>
                <a:defRPr/>
              </a:pPr>
              <a:t>‹#›</a:t>
            </a:fld>
            <a:endParaRPr lang="en-US"/>
          </a:p>
        </p:txBody>
      </p:sp>
    </p:spTree>
    <p:extLst>
      <p:ext uri="{BB962C8B-B14F-4D97-AF65-F5344CB8AC3E}">
        <p14:creationId xmlns:p14="http://schemas.microsoft.com/office/powerpoint/2010/main" val="227240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C142018D-713F-4A7E-9171-DAA73EB82182}" type="datetime1">
              <a:rPr lang="en-US"/>
              <a:pPr>
                <a:defRPr/>
              </a:pPr>
              <a:t>11/16/2011</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A8926CB5-9707-4CFB-83A8-19CB9E992EC5}"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a:t>Software Engineering - 2009</a:t>
            </a:r>
          </a:p>
        </p:txBody>
      </p:sp>
    </p:spTree>
    <p:extLst>
      <p:ext uri="{BB962C8B-B14F-4D97-AF65-F5344CB8AC3E}">
        <p14:creationId xmlns:p14="http://schemas.microsoft.com/office/powerpoint/2010/main" val="5554201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Tw Cen MT" pitchFamily="34" charset="0"/>
              </a:defRPr>
            </a:lvl1pPr>
          </a:lstStyle>
          <a:p>
            <a:pPr>
              <a:defRPr/>
            </a:pPr>
            <a:fld id="{43210A24-E088-431C-9C8F-83D4197D03B4}" type="datetime1">
              <a:rPr lang="en-US"/>
              <a:pPr>
                <a:defRPr/>
              </a:pPr>
              <a:t>11/16/2011</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itchFamily="34" charset="0"/>
              </a:defRPr>
            </a:lvl1pPr>
          </a:lstStyle>
          <a:p>
            <a:pPr>
              <a:defRPr/>
            </a:pPr>
            <a:r>
              <a:rPr lang="en-US"/>
              <a:t>Software Engineering - 2009</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defRPr>
            </a:lvl1pPr>
          </a:lstStyle>
          <a:p>
            <a:pPr>
              <a:defRPr/>
            </a:pPr>
            <a:fld id="{1DF77EF0-7038-4933-AE6D-656358EBD9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38" r:id="rId6"/>
    <p:sldLayoutId id="2147483746" r:id="rId7"/>
    <p:sldLayoutId id="2147483739" r:id="rId8"/>
    <p:sldLayoutId id="2147483747" r:id="rId9"/>
    <p:sldLayoutId id="2147483740" r:id="rId10"/>
    <p:sldLayoutId id="2147483748" r:id="rId11"/>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2362200" y="3732213"/>
            <a:ext cx="3098412" cy="1959511"/>
          </a:xfrm>
        </p:spPr>
        <p:txBody>
          <a:bodyPr wrap="none" lIns="63500" tIns="25400" rIns="63500" bIns="25400" anchor="t">
            <a:spAutoFit/>
          </a:bodyPr>
          <a:lstStyle/>
          <a:p>
            <a:pPr eaLnBrk="1" hangingPunct="1"/>
            <a:r>
              <a:rPr lang="en-US" altLang="zh-TW" cap="none" dirty="0" smtClean="0">
                <a:ea typeface="PMingLiU" pitchFamily="18" charset="-120"/>
              </a:rPr>
              <a:t/>
            </a:r>
            <a:br>
              <a:rPr lang="en-US" altLang="zh-TW" cap="none" dirty="0" smtClean="0">
                <a:ea typeface="PMingLiU" pitchFamily="18" charset="-120"/>
              </a:rPr>
            </a:br>
            <a:r>
              <a:rPr lang="en-US" altLang="zh-TW" sz="4000" cap="none" dirty="0" smtClean="0">
                <a:ea typeface="PMingLiU" pitchFamily="18" charset="-120"/>
              </a:rPr>
              <a:t>LECTURE</a:t>
            </a:r>
            <a:r>
              <a:rPr lang="en-US" altLang="zh-TW" sz="4000" cap="none" dirty="0" smtClean="0">
                <a:ea typeface="PMingLiU" pitchFamily="18" charset="-120"/>
              </a:rPr>
              <a:t/>
            </a:r>
            <a:br>
              <a:rPr lang="en-US" altLang="zh-TW" sz="4000" cap="none" dirty="0" smtClean="0">
                <a:ea typeface="PMingLiU" pitchFamily="18" charset="-120"/>
              </a:rPr>
            </a:br>
            <a:r>
              <a:rPr lang="en-US" altLang="zh-TW" sz="4000" cap="none" dirty="0" smtClean="0">
                <a:ea typeface="PMingLiU" pitchFamily="18" charset="-120"/>
              </a:rPr>
              <a:t>Class Diagram</a:t>
            </a:r>
            <a:endParaRPr lang="en-US" altLang="zh-TW" sz="1400" cap="none" dirty="0" smtClean="0">
              <a:solidFill>
                <a:schemeClr val="tx1"/>
              </a:solidFill>
              <a:latin typeface="Arial" pitchFamily="34" charset="0"/>
              <a:ea typeface="PMingLiU" pitchFamily="18" charset="-120"/>
            </a:endParaRPr>
          </a:p>
        </p:txBody>
      </p:sp>
      <p:sp>
        <p:nvSpPr>
          <p:cNvPr id="10243" name="Subtitle 4"/>
          <p:cNvSpPr>
            <a:spLocks noGrp="1"/>
          </p:cNvSpPr>
          <p:nvPr>
            <p:ph type="subTitle" idx="1"/>
          </p:nvPr>
        </p:nvSpPr>
        <p:spPr>
          <a:xfrm>
            <a:off x="2362200" y="6049963"/>
            <a:ext cx="6705600" cy="685800"/>
          </a:xfrm>
        </p:spPr>
        <p:txBody>
          <a:bodyPr/>
          <a:lstStyle/>
          <a:p>
            <a:pPr eaLnBrk="1" hangingPunct="1"/>
            <a:r>
              <a:rPr lang="en-US" smtClean="0"/>
              <a:t>Waris Ali</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Class Diagram Hints</a:t>
            </a:r>
          </a:p>
        </p:txBody>
      </p:sp>
      <p:sp>
        <p:nvSpPr>
          <p:cNvPr id="13315" name="Rectangle 3"/>
          <p:cNvSpPr>
            <a:spLocks noGrp="1" noChangeArrowheads="1"/>
          </p:cNvSpPr>
          <p:nvPr>
            <p:ph type="body" idx="1"/>
          </p:nvPr>
        </p:nvSpPr>
        <p:spPr/>
        <p:txBody>
          <a:bodyPr/>
          <a:lstStyle/>
          <a:p>
            <a:r>
              <a:rPr lang="en-US" altLang="en-US" dirty="0"/>
              <a:t>Provide abstraction of problem domain</a:t>
            </a:r>
          </a:p>
          <a:p>
            <a:r>
              <a:rPr lang="en-US" altLang="en-US" dirty="0"/>
              <a:t>Embodies small set of well-defined responsibilities</a:t>
            </a:r>
          </a:p>
          <a:p>
            <a:r>
              <a:rPr lang="en-US" altLang="en-US" dirty="0"/>
              <a:t>Clear separation between specification and implementation</a:t>
            </a:r>
          </a:p>
          <a:p>
            <a:r>
              <a:rPr lang="en-US" altLang="en-US" dirty="0"/>
              <a:t>Understandable and simple</a:t>
            </a:r>
          </a:p>
          <a:p>
            <a:r>
              <a:rPr lang="en-US" altLang="en-US" dirty="0"/>
              <a:t>Show only important properties</a:t>
            </a:r>
          </a:p>
        </p:txBody>
      </p:sp>
    </p:spTree>
    <p:extLst>
      <p:ext uri="{BB962C8B-B14F-4D97-AF65-F5344CB8AC3E}">
        <p14:creationId xmlns:p14="http://schemas.microsoft.com/office/powerpoint/2010/main" val="349394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Class Hints</a:t>
            </a:r>
          </a:p>
        </p:txBody>
      </p:sp>
      <p:sp>
        <p:nvSpPr>
          <p:cNvPr id="15363" name="Rectangle 3"/>
          <p:cNvSpPr>
            <a:spLocks noGrp="1" noChangeArrowheads="1"/>
          </p:cNvSpPr>
          <p:nvPr>
            <p:ph type="body" idx="1"/>
          </p:nvPr>
        </p:nvSpPr>
        <p:spPr/>
        <p:txBody>
          <a:bodyPr/>
          <a:lstStyle/>
          <a:p>
            <a:r>
              <a:rPr lang="en-US" altLang="en-US"/>
              <a:t>Organize similar classes into packages</a:t>
            </a:r>
          </a:p>
          <a:p>
            <a:r>
              <a:rPr lang="en-US" altLang="en-US"/>
              <a:t>Beware of cyclical generalization</a:t>
            </a:r>
          </a:p>
          <a:p>
            <a:r>
              <a:rPr lang="en-US" altLang="en-US"/>
              <a:t>Use associations where there are structural relationships</a:t>
            </a:r>
          </a:p>
          <a:p>
            <a:r>
              <a:rPr lang="en-US" altLang="en-US"/>
              <a:t>Associations are NOT comm pipes!!!!!!!</a:t>
            </a:r>
          </a:p>
          <a:p>
            <a:r>
              <a:rPr lang="en-US" altLang="en-US"/>
              <a:t>Start with Analysis, then refine details</a:t>
            </a:r>
          </a:p>
          <a:p>
            <a:endParaRPr lang="en-US" altLang="en-US"/>
          </a:p>
          <a:p>
            <a:endParaRPr lang="en-US" altLang="en-US"/>
          </a:p>
        </p:txBody>
      </p:sp>
    </p:spTree>
    <p:extLst>
      <p:ext uri="{BB962C8B-B14F-4D97-AF65-F5344CB8AC3E}">
        <p14:creationId xmlns:p14="http://schemas.microsoft.com/office/powerpoint/2010/main" val="195827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8229600" cy="1143000"/>
          </a:xfrm>
          <a:noFill/>
        </p:spPr>
        <p:txBody>
          <a:bodyPr/>
          <a:lstStyle/>
          <a:p>
            <a:r>
              <a:rPr lang="en-US" smtClean="0"/>
              <a:t>Identifying Associations</a:t>
            </a:r>
          </a:p>
        </p:txBody>
      </p:sp>
      <p:sp>
        <p:nvSpPr>
          <p:cNvPr id="19459" name="Rectangle 34"/>
          <p:cNvSpPr>
            <a:spLocks noGrp="1" noChangeArrowheads="1"/>
          </p:cNvSpPr>
          <p:nvPr>
            <p:ph idx="1"/>
          </p:nvPr>
        </p:nvSpPr>
        <p:spPr>
          <a:xfrm>
            <a:off x="685800" y="1481137"/>
            <a:ext cx="7772400" cy="1414463"/>
          </a:xfrm>
        </p:spPr>
        <p:txBody>
          <a:bodyPr/>
          <a:lstStyle/>
          <a:p>
            <a:pPr>
              <a:lnSpc>
                <a:spcPct val="90000"/>
              </a:lnSpc>
              <a:spcBef>
                <a:spcPts val="400"/>
              </a:spcBef>
            </a:pPr>
            <a:r>
              <a:rPr lang="en-US" sz="2400" dirty="0" smtClean="0"/>
              <a:t>Association </a:t>
            </a:r>
          </a:p>
          <a:p>
            <a:pPr lvl="1">
              <a:lnSpc>
                <a:spcPct val="90000"/>
              </a:lnSpc>
              <a:spcBef>
                <a:spcPts val="400"/>
              </a:spcBef>
            </a:pPr>
            <a:r>
              <a:rPr lang="en-US" sz="2400" dirty="0" smtClean="0"/>
              <a:t>Relationship between  two or more classes</a:t>
            </a:r>
          </a:p>
          <a:p>
            <a:pPr>
              <a:lnSpc>
                <a:spcPct val="90000"/>
              </a:lnSpc>
              <a:spcBef>
                <a:spcPts val="400"/>
              </a:spcBef>
            </a:pPr>
            <a:r>
              <a:rPr lang="en-US" sz="2400" dirty="0" smtClean="0"/>
              <a:t>One</a:t>
            </a:r>
            <a:r>
              <a:rPr lang="en-US" sz="2400" b="1" dirty="0" smtClean="0">
                <a:solidFill>
                  <a:srgbClr val="000000"/>
                </a:solidFill>
                <a:latin typeface="Times"/>
              </a:rPr>
              <a:t>-to-many association</a:t>
            </a:r>
          </a:p>
          <a:p>
            <a:pPr lvl="1">
              <a:lnSpc>
                <a:spcPct val="90000"/>
              </a:lnSpc>
              <a:spcBef>
                <a:spcPts val="400"/>
              </a:spcBef>
            </a:pPr>
            <a:r>
              <a:rPr lang="en-US" sz="2400" dirty="0" smtClean="0"/>
              <a:t>An example of association between the </a:t>
            </a:r>
            <a:r>
              <a:rPr lang="en-US" sz="2400" dirty="0" err="1" smtClean="0">
                <a:latin typeface="Lucida Sans Typewriter" pitchFamily="49" charset="0"/>
              </a:rPr>
              <a:t>EmergencyReport</a:t>
            </a:r>
            <a:r>
              <a:rPr lang="en-US" sz="2400" dirty="0" smtClean="0"/>
              <a:t> and the </a:t>
            </a:r>
            <a:r>
              <a:rPr lang="en-US" sz="2400" dirty="0" err="1" smtClean="0">
                <a:latin typeface="Lucida Sans Typewriter" pitchFamily="49" charset="0"/>
              </a:rPr>
              <a:t>FieldOfficer</a:t>
            </a:r>
            <a:r>
              <a:rPr lang="en-US" sz="2400" dirty="0" smtClean="0"/>
              <a:t> classes.</a:t>
            </a:r>
          </a:p>
          <a:p>
            <a:pPr>
              <a:lnSpc>
                <a:spcPct val="90000"/>
              </a:lnSpc>
              <a:spcBef>
                <a:spcPts val="400"/>
              </a:spcBef>
            </a:pPr>
            <a:endParaRPr lang="en-US" sz="2400" dirty="0" smtClean="0"/>
          </a:p>
          <a:p>
            <a:pPr lvl="1">
              <a:lnSpc>
                <a:spcPct val="90000"/>
              </a:lnSpc>
              <a:spcBef>
                <a:spcPts val="400"/>
              </a:spcBef>
            </a:pPr>
            <a:endParaRPr lang="en-US" sz="2400" dirty="0" smtClean="0"/>
          </a:p>
          <a:p>
            <a:pPr>
              <a:lnSpc>
                <a:spcPct val="90000"/>
              </a:lnSpc>
              <a:spcBef>
                <a:spcPts val="400"/>
              </a:spcBef>
            </a:pPr>
            <a:endParaRPr lang="en-US" sz="2400" dirty="0" smtClean="0">
              <a:solidFill>
                <a:schemeClr val="hlink"/>
              </a:solidFill>
            </a:endParaRPr>
          </a:p>
        </p:txBody>
      </p:sp>
      <p:sp>
        <p:nvSpPr>
          <p:cNvPr id="19460" name="Rectangle 14"/>
          <p:cNvSpPr>
            <a:spLocks noChangeArrowheads="1"/>
          </p:cNvSpPr>
          <p:nvPr/>
        </p:nvSpPr>
        <p:spPr bwMode="auto">
          <a:xfrm>
            <a:off x="1101725" y="4111625"/>
            <a:ext cx="1819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FieldOfficer</a:t>
            </a:r>
          </a:p>
        </p:txBody>
      </p:sp>
      <p:grpSp>
        <p:nvGrpSpPr>
          <p:cNvPr id="19461" name="Group 16"/>
          <p:cNvGrpSpPr>
            <a:grpSpLocks/>
          </p:cNvGrpSpPr>
          <p:nvPr/>
        </p:nvGrpSpPr>
        <p:grpSpPr bwMode="auto">
          <a:xfrm>
            <a:off x="990600" y="3802063"/>
            <a:ext cx="1847850" cy="1676400"/>
            <a:chOff x="872" y="2264"/>
            <a:chExt cx="688" cy="1056"/>
          </a:xfrm>
        </p:grpSpPr>
        <p:sp>
          <p:nvSpPr>
            <p:cNvPr id="19472" name="Rectangle 17"/>
            <p:cNvSpPr>
              <a:spLocks noChangeArrowheads="1"/>
            </p:cNvSpPr>
            <p:nvPr/>
          </p:nvSpPr>
          <p:spPr bwMode="auto">
            <a:xfrm>
              <a:off x="872" y="2264"/>
              <a:ext cx="688" cy="105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73" name="Line 18"/>
            <p:cNvSpPr>
              <a:spLocks noChangeShapeType="1"/>
            </p:cNvSpPr>
            <p:nvPr/>
          </p:nvSpPr>
          <p:spPr bwMode="auto">
            <a:xfrm>
              <a:off x="880" y="2676"/>
              <a:ext cx="6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19"/>
            <p:cNvSpPr>
              <a:spLocks noChangeShapeType="1"/>
            </p:cNvSpPr>
            <p:nvPr/>
          </p:nvSpPr>
          <p:spPr bwMode="auto">
            <a:xfrm>
              <a:off x="880" y="2916"/>
              <a:ext cx="6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62" name="Line 20"/>
          <p:cNvSpPr>
            <a:spLocks noChangeShapeType="1"/>
          </p:cNvSpPr>
          <p:nvPr/>
        </p:nvSpPr>
        <p:spPr bwMode="auto">
          <a:xfrm flipH="1">
            <a:off x="2820988" y="4640263"/>
            <a:ext cx="27416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Rectangle 21"/>
          <p:cNvSpPr>
            <a:spLocks noChangeArrowheads="1"/>
          </p:cNvSpPr>
          <p:nvPr/>
        </p:nvSpPr>
        <p:spPr bwMode="auto">
          <a:xfrm>
            <a:off x="5653088" y="3895725"/>
            <a:ext cx="22288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EmergencyReport</a:t>
            </a:r>
          </a:p>
        </p:txBody>
      </p:sp>
      <p:sp>
        <p:nvSpPr>
          <p:cNvPr id="19464" name="Rectangle 24"/>
          <p:cNvSpPr>
            <a:spLocks noChangeArrowheads="1"/>
          </p:cNvSpPr>
          <p:nvPr/>
        </p:nvSpPr>
        <p:spPr bwMode="auto">
          <a:xfrm>
            <a:off x="5553075" y="3598863"/>
            <a:ext cx="2676525" cy="20828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5" name="Line 25"/>
          <p:cNvSpPr>
            <a:spLocks noChangeShapeType="1"/>
          </p:cNvSpPr>
          <p:nvPr/>
        </p:nvSpPr>
        <p:spPr bwMode="auto">
          <a:xfrm>
            <a:off x="5538788" y="4322763"/>
            <a:ext cx="2676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26"/>
          <p:cNvSpPr>
            <a:spLocks noChangeShapeType="1"/>
          </p:cNvSpPr>
          <p:nvPr/>
        </p:nvSpPr>
        <p:spPr bwMode="auto">
          <a:xfrm>
            <a:off x="5538788" y="4894263"/>
            <a:ext cx="2676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27"/>
          <p:cNvSpPr>
            <a:spLocks noChangeArrowheads="1"/>
          </p:cNvSpPr>
          <p:nvPr/>
        </p:nvSpPr>
        <p:spPr bwMode="auto">
          <a:xfrm>
            <a:off x="5181600" y="4322763"/>
            <a:ext cx="3175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Courier New" pitchFamily="49" charset="0"/>
              </a:rPr>
              <a:t>*</a:t>
            </a:r>
          </a:p>
        </p:txBody>
      </p:sp>
      <p:sp>
        <p:nvSpPr>
          <p:cNvPr id="19468" name="Rectangle 50"/>
          <p:cNvSpPr>
            <a:spLocks noChangeArrowheads="1"/>
          </p:cNvSpPr>
          <p:nvPr/>
        </p:nvSpPr>
        <p:spPr bwMode="auto">
          <a:xfrm>
            <a:off x="2882900" y="4284663"/>
            <a:ext cx="3175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Courier New" pitchFamily="49" charset="0"/>
              </a:rPr>
              <a:t>1</a:t>
            </a:r>
          </a:p>
        </p:txBody>
      </p:sp>
      <p:sp>
        <p:nvSpPr>
          <p:cNvPr id="19469" name="Rectangle 51"/>
          <p:cNvSpPr>
            <a:spLocks noChangeArrowheads="1"/>
          </p:cNvSpPr>
          <p:nvPr/>
        </p:nvSpPr>
        <p:spPr bwMode="auto">
          <a:xfrm>
            <a:off x="3810000" y="4284663"/>
            <a:ext cx="1000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Courier New" pitchFamily="49" charset="0"/>
              </a:rPr>
              <a:t>writes</a:t>
            </a:r>
          </a:p>
        </p:txBody>
      </p:sp>
      <p:sp>
        <p:nvSpPr>
          <p:cNvPr id="19470" name="Rectangle 52"/>
          <p:cNvSpPr>
            <a:spLocks noChangeArrowheads="1"/>
          </p:cNvSpPr>
          <p:nvPr/>
        </p:nvSpPr>
        <p:spPr bwMode="auto">
          <a:xfrm>
            <a:off x="4343400" y="5368925"/>
            <a:ext cx="1273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Courier New" pitchFamily="49" charset="0"/>
              </a:rPr>
              <a:t>document</a:t>
            </a:r>
          </a:p>
        </p:txBody>
      </p:sp>
      <p:sp>
        <p:nvSpPr>
          <p:cNvPr id="19471" name="Rectangle 53"/>
          <p:cNvSpPr>
            <a:spLocks noChangeArrowheads="1"/>
          </p:cNvSpPr>
          <p:nvPr/>
        </p:nvSpPr>
        <p:spPr bwMode="auto">
          <a:xfrm>
            <a:off x="2743200" y="5427663"/>
            <a:ext cx="1000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Courier New" pitchFamily="49" charset="0"/>
              </a:rPr>
              <a:t>author</a:t>
            </a:r>
          </a:p>
        </p:txBody>
      </p:sp>
    </p:spTree>
    <p:extLst>
      <p:ext uri="{BB962C8B-B14F-4D97-AF65-F5344CB8AC3E}">
        <p14:creationId xmlns:p14="http://schemas.microsoft.com/office/powerpoint/2010/main" val="363399456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a:noFill/>
        </p:spPr>
        <p:txBody>
          <a:bodyPr/>
          <a:lstStyle/>
          <a:p>
            <a:r>
              <a:rPr lang="en-US" smtClean="0"/>
              <a:t>Identifying Aggregation</a:t>
            </a:r>
          </a:p>
        </p:txBody>
      </p:sp>
      <p:sp>
        <p:nvSpPr>
          <p:cNvPr id="20483" name="Rectangle 3"/>
          <p:cNvSpPr>
            <a:spLocks noGrp="1" noChangeArrowheads="1"/>
          </p:cNvSpPr>
          <p:nvPr>
            <p:ph idx="1"/>
          </p:nvPr>
        </p:nvSpPr>
        <p:spPr>
          <a:xfrm>
            <a:off x="685800" y="1981200"/>
            <a:ext cx="7467600" cy="3603625"/>
          </a:xfrm>
        </p:spPr>
        <p:txBody>
          <a:bodyPr/>
          <a:lstStyle/>
          <a:p>
            <a:r>
              <a:rPr lang="en-US" sz="1800" smtClean="0"/>
              <a:t>Models "part of" hierarchy</a:t>
            </a:r>
          </a:p>
          <a:p>
            <a:r>
              <a:rPr lang="en-US" sz="1800" smtClean="0"/>
              <a:t>Useful for modeling the breakdown of a product into its component parts</a:t>
            </a:r>
          </a:p>
          <a:p>
            <a:r>
              <a:rPr lang="en-US" sz="1800" smtClean="0"/>
              <a:t>UML notation: uses a small diamond to indicate the assembly end of the relationship.</a:t>
            </a:r>
          </a:p>
        </p:txBody>
      </p:sp>
      <p:pic>
        <p:nvPicPr>
          <p:cNvPr id="2048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4279900"/>
            <a:ext cx="4140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6469226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594100" y="1084263"/>
            <a:ext cx="1955800" cy="2859087"/>
            <a:chOff x="2316" y="683"/>
            <a:chExt cx="1232" cy="1801"/>
          </a:xfrm>
        </p:grpSpPr>
        <p:sp>
          <p:nvSpPr>
            <p:cNvPr id="21568" name="Rectangle 3"/>
            <p:cNvSpPr>
              <a:spLocks noChangeAspect="1" noChangeArrowheads="1"/>
            </p:cNvSpPr>
            <p:nvPr/>
          </p:nvSpPr>
          <p:spPr bwMode="auto">
            <a:xfrm>
              <a:off x="2316" y="1680"/>
              <a:ext cx="6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weight</a:t>
              </a:r>
            </a:p>
          </p:txBody>
        </p:sp>
        <p:sp>
          <p:nvSpPr>
            <p:cNvPr id="21569" name="Rectangle 4"/>
            <p:cNvSpPr>
              <a:spLocks noChangeAspect="1" noChangeArrowheads="1"/>
            </p:cNvSpPr>
            <p:nvPr/>
          </p:nvSpPr>
          <p:spPr bwMode="auto">
            <a:xfrm>
              <a:off x="2463" y="695"/>
              <a:ext cx="9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Automobile</a:t>
              </a:r>
            </a:p>
          </p:txBody>
        </p:sp>
        <p:sp>
          <p:nvSpPr>
            <p:cNvPr id="21570" name="Rectangle 5"/>
            <p:cNvSpPr>
              <a:spLocks noChangeAspect="1" noChangeArrowheads="1"/>
            </p:cNvSpPr>
            <p:nvPr/>
          </p:nvSpPr>
          <p:spPr bwMode="auto">
            <a:xfrm>
              <a:off x="2316" y="935"/>
              <a:ext cx="123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serial number</a:t>
              </a:r>
            </a:p>
          </p:txBody>
        </p:sp>
        <p:sp>
          <p:nvSpPr>
            <p:cNvPr id="21571" name="Rectangle 6"/>
            <p:cNvSpPr>
              <a:spLocks noChangeAspect="1" noChangeArrowheads="1"/>
            </p:cNvSpPr>
            <p:nvPr/>
          </p:nvSpPr>
          <p:spPr bwMode="auto">
            <a:xfrm>
              <a:off x="2316" y="1091"/>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year</a:t>
              </a:r>
            </a:p>
          </p:txBody>
        </p:sp>
        <p:sp>
          <p:nvSpPr>
            <p:cNvPr id="21572" name="Rectangle 7"/>
            <p:cNvSpPr>
              <a:spLocks noChangeAspect="1" noChangeArrowheads="1"/>
            </p:cNvSpPr>
            <p:nvPr/>
          </p:nvSpPr>
          <p:spPr bwMode="auto">
            <a:xfrm>
              <a:off x="2316" y="1235"/>
              <a:ext cx="11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manufacturer</a:t>
              </a:r>
            </a:p>
          </p:txBody>
        </p:sp>
        <p:sp>
          <p:nvSpPr>
            <p:cNvPr id="21573" name="Rectangle 8"/>
            <p:cNvSpPr>
              <a:spLocks noChangeAspect="1" noChangeArrowheads="1"/>
            </p:cNvSpPr>
            <p:nvPr/>
          </p:nvSpPr>
          <p:spPr bwMode="auto">
            <a:xfrm>
              <a:off x="2316" y="1379"/>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model</a:t>
              </a:r>
            </a:p>
          </p:txBody>
        </p:sp>
        <p:sp>
          <p:nvSpPr>
            <p:cNvPr id="21574" name="Rectangle 9"/>
            <p:cNvSpPr>
              <a:spLocks noChangeAspect="1" noChangeArrowheads="1"/>
            </p:cNvSpPr>
            <p:nvPr/>
          </p:nvSpPr>
          <p:spPr bwMode="auto">
            <a:xfrm>
              <a:off x="2316" y="1535"/>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color</a:t>
              </a:r>
            </a:p>
          </p:txBody>
        </p:sp>
        <p:sp>
          <p:nvSpPr>
            <p:cNvPr id="21575" name="Rectangle 10"/>
            <p:cNvSpPr>
              <a:spLocks noChangeAspect="1" noChangeArrowheads="1"/>
            </p:cNvSpPr>
            <p:nvPr/>
          </p:nvSpPr>
          <p:spPr bwMode="auto">
            <a:xfrm>
              <a:off x="2316" y="1920"/>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drive</a:t>
              </a:r>
            </a:p>
          </p:txBody>
        </p:sp>
        <p:sp>
          <p:nvSpPr>
            <p:cNvPr id="21576" name="Rectangle 11"/>
            <p:cNvSpPr>
              <a:spLocks noChangeAspect="1" noChangeArrowheads="1"/>
            </p:cNvSpPr>
            <p:nvPr/>
          </p:nvSpPr>
          <p:spPr bwMode="auto">
            <a:xfrm>
              <a:off x="2316" y="2088"/>
              <a:ext cx="8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purchase</a:t>
              </a:r>
            </a:p>
          </p:txBody>
        </p:sp>
        <p:grpSp>
          <p:nvGrpSpPr>
            <p:cNvPr id="21577" name="Group 12"/>
            <p:cNvGrpSpPr>
              <a:grpSpLocks/>
            </p:cNvGrpSpPr>
            <p:nvPr/>
          </p:nvGrpSpPr>
          <p:grpSpPr bwMode="auto">
            <a:xfrm>
              <a:off x="2330" y="683"/>
              <a:ext cx="1216" cy="1801"/>
              <a:chOff x="2330" y="868"/>
              <a:chExt cx="1216" cy="1801"/>
            </a:xfrm>
          </p:grpSpPr>
          <p:sp>
            <p:nvSpPr>
              <p:cNvPr id="21578" name="Rectangle 13"/>
              <p:cNvSpPr>
                <a:spLocks noChangeAspect="1" noChangeArrowheads="1"/>
              </p:cNvSpPr>
              <p:nvPr/>
            </p:nvSpPr>
            <p:spPr bwMode="auto">
              <a:xfrm>
                <a:off x="2330" y="868"/>
                <a:ext cx="1216" cy="180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9" name="Line 14"/>
              <p:cNvSpPr>
                <a:spLocks noChangeAspect="1" noChangeShapeType="1"/>
              </p:cNvSpPr>
              <p:nvPr/>
            </p:nvSpPr>
            <p:spPr bwMode="auto">
              <a:xfrm>
                <a:off x="2339" y="2105"/>
                <a:ext cx="12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0" name="Line 15"/>
              <p:cNvSpPr>
                <a:spLocks noChangeAspect="1" noChangeShapeType="1"/>
              </p:cNvSpPr>
              <p:nvPr/>
            </p:nvSpPr>
            <p:spPr bwMode="auto">
              <a:xfrm>
                <a:off x="2330" y="1109"/>
                <a:ext cx="120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07" name="Line 17"/>
          <p:cNvSpPr>
            <a:spLocks noChangeShapeType="1"/>
          </p:cNvSpPr>
          <p:nvPr/>
        </p:nvSpPr>
        <p:spPr bwMode="auto">
          <a:xfrm flipH="1">
            <a:off x="2076450" y="1685925"/>
            <a:ext cx="1447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08" name="Group 18"/>
          <p:cNvGrpSpPr>
            <a:grpSpLocks noChangeAspect="1"/>
          </p:cNvGrpSpPr>
          <p:nvPr/>
        </p:nvGrpSpPr>
        <p:grpSpPr bwMode="auto">
          <a:xfrm>
            <a:off x="528638" y="1316038"/>
            <a:ext cx="1544637" cy="1697037"/>
            <a:chOff x="775" y="1052"/>
            <a:chExt cx="648" cy="712"/>
          </a:xfrm>
        </p:grpSpPr>
        <p:sp>
          <p:nvSpPr>
            <p:cNvPr id="21559" name="Rectangle 19"/>
            <p:cNvSpPr>
              <a:spLocks noChangeAspect="1" noChangeArrowheads="1"/>
            </p:cNvSpPr>
            <p:nvPr/>
          </p:nvSpPr>
          <p:spPr bwMode="auto">
            <a:xfrm>
              <a:off x="891" y="1084"/>
              <a:ext cx="419"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Engine</a:t>
              </a:r>
            </a:p>
          </p:txBody>
        </p:sp>
        <p:sp>
          <p:nvSpPr>
            <p:cNvPr id="21560" name="Rectangle 20"/>
            <p:cNvSpPr>
              <a:spLocks noChangeAspect="1" noChangeArrowheads="1"/>
            </p:cNvSpPr>
            <p:nvPr/>
          </p:nvSpPr>
          <p:spPr bwMode="auto">
            <a:xfrm>
              <a:off x="775" y="1244"/>
              <a:ext cx="64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horsepower</a:t>
              </a:r>
            </a:p>
          </p:txBody>
        </p:sp>
        <p:sp>
          <p:nvSpPr>
            <p:cNvPr id="21561" name="Rectangle 21"/>
            <p:cNvSpPr>
              <a:spLocks noChangeAspect="1" noChangeArrowheads="1"/>
            </p:cNvSpPr>
            <p:nvPr/>
          </p:nvSpPr>
          <p:spPr bwMode="auto">
            <a:xfrm>
              <a:off x="775" y="1356"/>
              <a:ext cx="41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volume</a:t>
              </a:r>
            </a:p>
          </p:txBody>
        </p:sp>
        <p:sp>
          <p:nvSpPr>
            <p:cNvPr id="21562" name="Rectangle 22"/>
            <p:cNvSpPr>
              <a:spLocks noChangeAspect="1" noChangeArrowheads="1"/>
            </p:cNvSpPr>
            <p:nvPr/>
          </p:nvSpPr>
          <p:spPr bwMode="auto">
            <a:xfrm>
              <a:off x="775" y="1516"/>
              <a:ext cx="19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on</a:t>
              </a:r>
            </a:p>
          </p:txBody>
        </p:sp>
        <p:sp>
          <p:nvSpPr>
            <p:cNvPr id="21563" name="Rectangle 23"/>
            <p:cNvSpPr>
              <a:spLocks noChangeAspect="1" noChangeArrowheads="1"/>
            </p:cNvSpPr>
            <p:nvPr/>
          </p:nvSpPr>
          <p:spPr bwMode="auto">
            <a:xfrm>
              <a:off x="775" y="1612"/>
              <a:ext cx="24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off</a:t>
              </a:r>
            </a:p>
          </p:txBody>
        </p:sp>
        <p:grpSp>
          <p:nvGrpSpPr>
            <p:cNvPr id="21564" name="Group 24"/>
            <p:cNvGrpSpPr>
              <a:grpSpLocks noChangeAspect="1"/>
            </p:cNvGrpSpPr>
            <p:nvPr/>
          </p:nvGrpSpPr>
          <p:grpSpPr bwMode="auto">
            <a:xfrm>
              <a:off x="796" y="1052"/>
              <a:ext cx="623" cy="704"/>
              <a:chOff x="796" y="1052"/>
              <a:chExt cx="512" cy="704"/>
            </a:xfrm>
          </p:grpSpPr>
          <p:sp>
            <p:nvSpPr>
              <p:cNvPr id="21565" name="Rectangle 25"/>
              <p:cNvSpPr>
                <a:spLocks noChangeAspect="1" noChangeArrowheads="1"/>
              </p:cNvSpPr>
              <p:nvPr/>
            </p:nvSpPr>
            <p:spPr bwMode="auto">
              <a:xfrm>
                <a:off x="796" y="1052"/>
                <a:ext cx="512" cy="70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6" name="Line 26"/>
              <p:cNvSpPr>
                <a:spLocks noChangeAspect="1" noChangeShapeType="1"/>
              </p:cNvSpPr>
              <p:nvPr/>
            </p:nvSpPr>
            <p:spPr bwMode="auto">
              <a:xfrm>
                <a:off x="796" y="1236"/>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7" name="Line 27"/>
              <p:cNvSpPr>
                <a:spLocks noChangeAspect="1" noChangeShapeType="1"/>
              </p:cNvSpPr>
              <p:nvPr/>
            </p:nvSpPr>
            <p:spPr bwMode="auto">
              <a:xfrm>
                <a:off x="796" y="1524"/>
                <a:ext cx="5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09" name="Line 28"/>
          <p:cNvSpPr>
            <a:spLocks noChangeShapeType="1"/>
          </p:cNvSpPr>
          <p:nvPr/>
        </p:nvSpPr>
        <p:spPr bwMode="auto">
          <a:xfrm flipH="1">
            <a:off x="2324100" y="2571750"/>
            <a:ext cx="129222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29"/>
          <p:cNvSpPr>
            <a:spLocks noChangeShapeType="1"/>
          </p:cNvSpPr>
          <p:nvPr/>
        </p:nvSpPr>
        <p:spPr bwMode="auto">
          <a:xfrm>
            <a:off x="2324100" y="2597150"/>
            <a:ext cx="0" cy="1920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Rectangle 30"/>
          <p:cNvSpPr>
            <a:spLocks noChangeAspect="1" noChangeArrowheads="1"/>
          </p:cNvSpPr>
          <p:nvPr/>
        </p:nvSpPr>
        <p:spPr bwMode="auto">
          <a:xfrm>
            <a:off x="1371600" y="4038600"/>
            <a:ext cx="863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3,4,5</a:t>
            </a:r>
          </a:p>
        </p:txBody>
      </p:sp>
      <p:grpSp>
        <p:nvGrpSpPr>
          <p:cNvPr id="21512" name="Group 31"/>
          <p:cNvGrpSpPr>
            <a:grpSpLocks/>
          </p:cNvGrpSpPr>
          <p:nvPr/>
        </p:nvGrpSpPr>
        <p:grpSpPr bwMode="auto">
          <a:xfrm>
            <a:off x="331788" y="4521200"/>
            <a:ext cx="2228850" cy="1185863"/>
            <a:chOff x="209" y="2848"/>
            <a:chExt cx="1404" cy="747"/>
          </a:xfrm>
        </p:grpSpPr>
        <p:sp>
          <p:nvSpPr>
            <p:cNvPr id="21552" name="Rectangle 32"/>
            <p:cNvSpPr>
              <a:spLocks noChangeAspect="1" noChangeArrowheads="1"/>
            </p:cNvSpPr>
            <p:nvPr/>
          </p:nvSpPr>
          <p:spPr bwMode="auto">
            <a:xfrm>
              <a:off x="613" y="2908"/>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Wheel</a:t>
              </a:r>
            </a:p>
          </p:txBody>
        </p:sp>
        <p:sp>
          <p:nvSpPr>
            <p:cNvPr id="21553" name="Rectangle 33"/>
            <p:cNvSpPr>
              <a:spLocks noChangeAspect="1" noChangeArrowheads="1"/>
            </p:cNvSpPr>
            <p:nvPr/>
          </p:nvSpPr>
          <p:spPr bwMode="auto">
            <a:xfrm>
              <a:off x="209" y="3149"/>
              <a:ext cx="8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diameter</a:t>
              </a:r>
            </a:p>
          </p:txBody>
        </p:sp>
        <p:sp>
          <p:nvSpPr>
            <p:cNvPr id="21554" name="Rectangle 34"/>
            <p:cNvSpPr>
              <a:spLocks noChangeAspect="1" noChangeArrowheads="1"/>
            </p:cNvSpPr>
            <p:nvPr/>
          </p:nvSpPr>
          <p:spPr bwMode="auto">
            <a:xfrm>
              <a:off x="209" y="3294"/>
              <a:ext cx="140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number of bolts</a:t>
              </a:r>
            </a:p>
          </p:txBody>
        </p:sp>
        <p:grpSp>
          <p:nvGrpSpPr>
            <p:cNvPr id="21555" name="Group 35"/>
            <p:cNvGrpSpPr>
              <a:grpSpLocks noChangeAspect="1"/>
            </p:cNvGrpSpPr>
            <p:nvPr/>
          </p:nvGrpSpPr>
          <p:grpSpPr bwMode="auto">
            <a:xfrm>
              <a:off x="218" y="2848"/>
              <a:ext cx="1361" cy="747"/>
              <a:chOff x="1056" y="2764"/>
              <a:chExt cx="656" cy="496"/>
            </a:xfrm>
          </p:grpSpPr>
          <p:sp>
            <p:nvSpPr>
              <p:cNvPr id="21556" name="Rectangle 36"/>
              <p:cNvSpPr>
                <a:spLocks noChangeAspect="1" noChangeArrowheads="1"/>
              </p:cNvSpPr>
              <p:nvPr/>
            </p:nvSpPr>
            <p:spPr bwMode="auto">
              <a:xfrm>
                <a:off x="1056" y="2764"/>
                <a:ext cx="656" cy="49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7" name="Line 37"/>
              <p:cNvSpPr>
                <a:spLocks noChangeAspect="1" noChangeShapeType="1"/>
              </p:cNvSpPr>
              <p:nvPr/>
            </p:nvSpPr>
            <p:spPr bwMode="auto">
              <a:xfrm>
                <a:off x="1060" y="3192"/>
                <a:ext cx="6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8" name="Line 38"/>
              <p:cNvSpPr>
                <a:spLocks noChangeAspect="1" noChangeShapeType="1"/>
              </p:cNvSpPr>
              <p:nvPr/>
            </p:nvSpPr>
            <p:spPr bwMode="auto">
              <a:xfrm>
                <a:off x="1060" y="2940"/>
                <a:ext cx="6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13" name="Rectangle 39"/>
          <p:cNvSpPr>
            <a:spLocks noChangeAspect="1" noChangeArrowheads="1"/>
          </p:cNvSpPr>
          <p:nvPr/>
        </p:nvSpPr>
        <p:spPr bwMode="auto">
          <a:xfrm>
            <a:off x="5486400" y="4114800"/>
            <a:ext cx="5905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2,4</a:t>
            </a:r>
          </a:p>
        </p:txBody>
      </p:sp>
      <p:grpSp>
        <p:nvGrpSpPr>
          <p:cNvPr id="21514" name="Group 40"/>
          <p:cNvGrpSpPr>
            <a:grpSpLocks/>
          </p:cNvGrpSpPr>
          <p:nvPr/>
        </p:nvGrpSpPr>
        <p:grpSpPr bwMode="auto">
          <a:xfrm>
            <a:off x="5167313" y="4521200"/>
            <a:ext cx="895350" cy="1239838"/>
            <a:chOff x="3255" y="3104"/>
            <a:chExt cx="564" cy="781"/>
          </a:xfrm>
        </p:grpSpPr>
        <p:sp>
          <p:nvSpPr>
            <p:cNvPr id="21545" name="Rectangle 41"/>
            <p:cNvSpPr>
              <a:spLocks noChangeAspect="1" noChangeArrowheads="1"/>
            </p:cNvSpPr>
            <p:nvPr/>
          </p:nvSpPr>
          <p:spPr bwMode="auto">
            <a:xfrm>
              <a:off x="3304" y="3152"/>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Door</a:t>
              </a:r>
            </a:p>
          </p:txBody>
        </p:sp>
        <p:sp>
          <p:nvSpPr>
            <p:cNvPr id="21546" name="Rectangle 42"/>
            <p:cNvSpPr>
              <a:spLocks noChangeAspect="1" noChangeArrowheads="1"/>
            </p:cNvSpPr>
            <p:nvPr/>
          </p:nvSpPr>
          <p:spPr bwMode="auto">
            <a:xfrm>
              <a:off x="3255" y="348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open</a:t>
              </a:r>
            </a:p>
          </p:txBody>
        </p:sp>
        <p:sp>
          <p:nvSpPr>
            <p:cNvPr id="21547" name="Rectangle 43"/>
            <p:cNvSpPr>
              <a:spLocks noChangeAspect="1" noChangeArrowheads="1"/>
            </p:cNvSpPr>
            <p:nvPr/>
          </p:nvSpPr>
          <p:spPr bwMode="auto">
            <a:xfrm>
              <a:off x="3255" y="3656"/>
              <a:ext cx="5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close</a:t>
              </a:r>
            </a:p>
          </p:txBody>
        </p:sp>
        <p:grpSp>
          <p:nvGrpSpPr>
            <p:cNvPr id="21548" name="Group 44"/>
            <p:cNvGrpSpPr>
              <a:grpSpLocks noChangeAspect="1"/>
            </p:cNvGrpSpPr>
            <p:nvPr/>
          </p:nvGrpSpPr>
          <p:grpSpPr bwMode="auto">
            <a:xfrm>
              <a:off x="3282" y="3104"/>
              <a:ext cx="537" cy="756"/>
              <a:chOff x="3052" y="2748"/>
              <a:chExt cx="272" cy="504"/>
            </a:xfrm>
          </p:grpSpPr>
          <p:sp>
            <p:nvSpPr>
              <p:cNvPr id="21549" name="Rectangle 45"/>
              <p:cNvSpPr>
                <a:spLocks noChangeAspect="1" noChangeArrowheads="1"/>
              </p:cNvSpPr>
              <p:nvPr/>
            </p:nvSpPr>
            <p:spPr bwMode="auto">
              <a:xfrm>
                <a:off x="3052" y="2748"/>
                <a:ext cx="272" cy="50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0" name="Line 46"/>
              <p:cNvSpPr>
                <a:spLocks noChangeAspect="1" noChangeShapeType="1"/>
              </p:cNvSpPr>
              <p:nvPr/>
            </p:nvSpPr>
            <p:spPr bwMode="auto">
              <a:xfrm>
                <a:off x="3052" y="2940"/>
                <a:ext cx="2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47"/>
              <p:cNvSpPr>
                <a:spLocks noChangeAspect="1" noChangeShapeType="1"/>
              </p:cNvSpPr>
              <p:nvPr/>
            </p:nvSpPr>
            <p:spPr bwMode="auto">
              <a:xfrm>
                <a:off x="3052" y="3024"/>
                <a:ext cx="2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15" name="Line 48"/>
          <p:cNvSpPr>
            <a:spLocks noChangeShapeType="1"/>
          </p:cNvSpPr>
          <p:nvPr/>
        </p:nvSpPr>
        <p:spPr bwMode="auto">
          <a:xfrm flipH="1">
            <a:off x="3903663" y="4210050"/>
            <a:ext cx="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16" name="Group 49"/>
          <p:cNvGrpSpPr>
            <a:grpSpLocks noChangeAspect="1"/>
          </p:cNvGrpSpPr>
          <p:nvPr/>
        </p:nvGrpSpPr>
        <p:grpSpPr bwMode="auto">
          <a:xfrm>
            <a:off x="6586538" y="4521200"/>
            <a:ext cx="1411287" cy="1698625"/>
            <a:chOff x="3485" y="2732"/>
            <a:chExt cx="592" cy="713"/>
          </a:xfrm>
        </p:grpSpPr>
        <p:sp>
          <p:nvSpPr>
            <p:cNvPr id="21536" name="Rectangle 50"/>
            <p:cNvSpPr>
              <a:spLocks noChangeAspect="1" noChangeArrowheads="1"/>
            </p:cNvSpPr>
            <p:nvPr/>
          </p:nvSpPr>
          <p:spPr bwMode="auto">
            <a:xfrm>
              <a:off x="3543" y="2772"/>
              <a:ext cx="47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Battery</a:t>
              </a:r>
            </a:p>
          </p:txBody>
        </p:sp>
        <p:sp>
          <p:nvSpPr>
            <p:cNvPr id="21537" name="Rectangle 51"/>
            <p:cNvSpPr>
              <a:spLocks noChangeAspect="1" noChangeArrowheads="1"/>
            </p:cNvSpPr>
            <p:nvPr/>
          </p:nvSpPr>
          <p:spPr bwMode="auto">
            <a:xfrm>
              <a:off x="3485" y="2932"/>
              <a:ext cx="30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amps</a:t>
              </a:r>
            </a:p>
          </p:txBody>
        </p:sp>
        <p:sp>
          <p:nvSpPr>
            <p:cNvPr id="21538" name="Rectangle 52"/>
            <p:cNvSpPr>
              <a:spLocks noChangeAspect="1" noChangeArrowheads="1"/>
            </p:cNvSpPr>
            <p:nvPr/>
          </p:nvSpPr>
          <p:spPr bwMode="auto">
            <a:xfrm>
              <a:off x="3485" y="3028"/>
              <a:ext cx="3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volts</a:t>
              </a:r>
            </a:p>
          </p:txBody>
        </p:sp>
        <p:sp>
          <p:nvSpPr>
            <p:cNvPr id="21539" name="Rectangle 53"/>
            <p:cNvSpPr>
              <a:spLocks noChangeAspect="1" noChangeArrowheads="1"/>
            </p:cNvSpPr>
            <p:nvPr/>
          </p:nvSpPr>
          <p:spPr bwMode="auto">
            <a:xfrm>
              <a:off x="3485" y="3196"/>
              <a:ext cx="42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charge</a:t>
              </a:r>
            </a:p>
          </p:txBody>
        </p:sp>
        <p:sp>
          <p:nvSpPr>
            <p:cNvPr id="21540" name="Rectangle 54"/>
            <p:cNvSpPr>
              <a:spLocks noChangeAspect="1" noChangeArrowheads="1"/>
            </p:cNvSpPr>
            <p:nvPr/>
          </p:nvSpPr>
          <p:spPr bwMode="auto">
            <a:xfrm>
              <a:off x="3485" y="3292"/>
              <a:ext cx="59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discharge</a:t>
              </a:r>
            </a:p>
          </p:txBody>
        </p:sp>
        <p:grpSp>
          <p:nvGrpSpPr>
            <p:cNvPr id="21541" name="Group 55"/>
            <p:cNvGrpSpPr>
              <a:grpSpLocks noChangeAspect="1"/>
            </p:cNvGrpSpPr>
            <p:nvPr/>
          </p:nvGrpSpPr>
          <p:grpSpPr bwMode="auto">
            <a:xfrm>
              <a:off x="3496" y="2732"/>
              <a:ext cx="580" cy="704"/>
              <a:chOff x="3496" y="2732"/>
              <a:chExt cx="460" cy="704"/>
            </a:xfrm>
          </p:grpSpPr>
          <p:sp>
            <p:nvSpPr>
              <p:cNvPr id="21542" name="Rectangle 56"/>
              <p:cNvSpPr>
                <a:spLocks noChangeAspect="1" noChangeArrowheads="1"/>
              </p:cNvSpPr>
              <p:nvPr/>
            </p:nvSpPr>
            <p:spPr bwMode="auto">
              <a:xfrm>
                <a:off x="3500" y="2732"/>
                <a:ext cx="456" cy="70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43" name="Line 57"/>
              <p:cNvSpPr>
                <a:spLocks noChangeAspect="1" noChangeShapeType="1"/>
              </p:cNvSpPr>
              <p:nvPr/>
            </p:nvSpPr>
            <p:spPr bwMode="auto">
              <a:xfrm>
                <a:off x="3496" y="2928"/>
                <a:ext cx="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4" name="Line 58"/>
              <p:cNvSpPr>
                <a:spLocks noChangeAspect="1" noChangeShapeType="1"/>
              </p:cNvSpPr>
              <p:nvPr/>
            </p:nvSpPr>
            <p:spPr bwMode="auto">
              <a:xfrm>
                <a:off x="3496" y="3180"/>
                <a:ext cx="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17" name="Rectangle 59"/>
          <p:cNvSpPr>
            <a:spLocks noChangeAspect="1" noChangeArrowheads="1"/>
          </p:cNvSpPr>
          <p:nvPr/>
        </p:nvSpPr>
        <p:spPr bwMode="auto">
          <a:xfrm>
            <a:off x="2057400" y="1371600"/>
            <a:ext cx="3397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r>
              <a:rPr lang="en-US">
                <a:solidFill>
                  <a:srgbClr val="000000"/>
                </a:solidFill>
                <a:latin typeface="Courier New" pitchFamily="49" charset="0"/>
              </a:rPr>
              <a:t>1</a:t>
            </a:r>
          </a:p>
        </p:txBody>
      </p:sp>
      <p:grpSp>
        <p:nvGrpSpPr>
          <p:cNvPr id="21518" name="Group 60"/>
          <p:cNvGrpSpPr>
            <a:grpSpLocks/>
          </p:cNvGrpSpPr>
          <p:nvPr/>
        </p:nvGrpSpPr>
        <p:grpSpPr bwMode="auto">
          <a:xfrm>
            <a:off x="3146425" y="4521200"/>
            <a:ext cx="1555750" cy="1468438"/>
            <a:chOff x="1982" y="3010"/>
            <a:chExt cx="980" cy="925"/>
          </a:xfrm>
        </p:grpSpPr>
        <p:sp>
          <p:nvSpPr>
            <p:cNvPr id="21529" name="Rectangle 61"/>
            <p:cNvSpPr>
              <a:spLocks noChangeAspect="1" noChangeArrowheads="1"/>
            </p:cNvSpPr>
            <p:nvPr/>
          </p:nvSpPr>
          <p:spPr bwMode="auto">
            <a:xfrm>
              <a:off x="1988" y="3058"/>
              <a:ext cx="9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Brakelight</a:t>
              </a:r>
            </a:p>
          </p:txBody>
        </p:sp>
        <p:sp>
          <p:nvSpPr>
            <p:cNvPr id="21530" name="Rectangle 62"/>
            <p:cNvSpPr>
              <a:spLocks noChangeAspect="1" noChangeArrowheads="1"/>
            </p:cNvSpPr>
            <p:nvPr/>
          </p:nvSpPr>
          <p:spPr bwMode="auto">
            <a:xfrm>
              <a:off x="1982" y="3562"/>
              <a:ext cx="2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on</a:t>
              </a:r>
            </a:p>
          </p:txBody>
        </p:sp>
        <p:sp>
          <p:nvSpPr>
            <p:cNvPr id="21531" name="Rectangle 63"/>
            <p:cNvSpPr>
              <a:spLocks noChangeAspect="1" noChangeArrowheads="1"/>
            </p:cNvSpPr>
            <p:nvPr/>
          </p:nvSpPr>
          <p:spPr bwMode="auto">
            <a:xfrm>
              <a:off x="1982" y="3706"/>
              <a:ext cx="3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solidFill>
                    <a:srgbClr val="000000"/>
                  </a:solidFill>
                  <a:latin typeface="Courier New" pitchFamily="49" charset="0"/>
                </a:rPr>
                <a:t>off</a:t>
              </a:r>
            </a:p>
          </p:txBody>
        </p:sp>
        <p:grpSp>
          <p:nvGrpSpPr>
            <p:cNvPr id="21532" name="Group 64"/>
            <p:cNvGrpSpPr>
              <a:grpSpLocks noChangeAspect="1"/>
            </p:cNvGrpSpPr>
            <p:nvPr/>
          </p:nvGrpSpPr>
          <p:grpSpPr bwMode="auto">
            <a:xfrm>
              <a:off x="2021" y="3010"/>
              <a:ext cx="900" cy="900"/>
              <a:chOff x="2404" y="2748"/>
              <a:chExt cx="296" cy="600"/>
            </a:xfrm>
          </p:grpSpPr>
          <p:sp>
            <p:nvSpPr>
              <p:cNvPr id="21533" name="Rectangle 65"/>
              <p:cNvSpPr>
                <a:spLocks noChangeAspect="1" noChangeArrowheads="1"/>
              </p:cNvSpPr>
              <p:nvPr/>
            </p:nvSpPr>
            <p:spPr bwMode="auto">
              <a:xfrm>
                <a:off x="2404" y="2748"/>
                <a:ext cx="296" cy="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4" name="Line 66"/>
              <p:cNvSpPr>
                <a:spLocks noChangeAspect="1" noChangeShapeType="1"/>
              </p:cNvSpPr>
              <p:nvPr/>
            </p:nvSpPr>
            <p:spPr bwMode="auto">
              <a:xfrm>
                <a:off x="2404" y="3072"/>
                <a:ext cx="2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67"/>
              <p:cNvSpPr>
                <a:spLocks noChangeAspect="1" noChangeShapeType="1"/>
              </p:cNvSpPr>
              <p:nvPr/>
            </p:nvSpPr>
            <p:spPr bwMode="auto">
              <a:xfrm>
                <a:off x="2405" y="3138"/>
                <a:ext cx="2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19" name="AutoShape 68"/>
          <p:cNvSpPr>
            <a:spLocks noChangeAspect="1" noChangeArrowheads="1"/>
          </p:cNvSpPr>
          <p:nvPr/>
        </p:nvSpPr>
        <p:spPr bwMode="auto">
          <a:xfrm>
            <a:off x="3359150" y="1609725"/>
            <a:ext cx="266700" cy="1524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21520" name="AutoShape 69"/>
          <p:cNvSpPr>
            <a:spLocks noChangeAspect="1" noChangeArrowheads="1"/>
          </p:cNvSpPr>
          <p:nvPr/>
        </p:nvSpPr>
        <p:spPr bwMode="auto">
          <a:xfrm>
            <a:off x="3333750" y="2498725"/>
            <a:ext cx="266700" cy="1524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21521" name="AutoShape 70"/>
          <p:cNvSpPr>
            <a:spLocks noChangeAspect="1" noChangeArrowheads="1"/>
          </p:cNvSpPr>
          <p:nvPr/>
        </p:nvSpPr>
        <p:spPr bwMode="auto">
          <a:xfrm rot="-5400000">
            <a:off x="3770313" y="4000500"/>
            <a:ext cx="266700" cy="1524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21522" name="AutoShape 71"/>
          <p:cNvSpPr>
            <a:spLocks noChangeAspect="1" noChangeArrowheads="1"/>
          </p:cNvSpPr>
          <p:nvPr/>
        </p:nvSpPr>
        <p:spPr bwMode="auto">
          <a:xfrm rot="-5400000">
            <a:off x="5203825" y="4000500"/>
            <a:ext cx="266700" cy="152400"/>
          </a:xfrm>
          <a:prstGeom prst="diamond">
            <a:avLst/>
          </a:prstGeom>
          <a:solidFill>
            <a:schemeClr val="bg1"/>
          </a:solidFill>
          <a:ln w="12700">
            <a:solidFill>
              <a:schemeClr val="tx1"/>
            </a:solidFill>
            <a:miter lim="800000"/>
            <a:headEnd/>
            <a:tailEnd/>
          </a:ln>
        </p:spPr>
        <p:txBody>
          <a:bodyPr wrap="none" anchor="ctr"/>
          <a:lstStyle/>
          <a:p>
            <a:endParaRPr lang="en-US"/>
          </a:p>
        </p:txBody>
      </p:sp>
      <p:cxnSp>
        <p:nvCxnSpPr>
          <p:cNvPr id="21523" name="AutoShape 72"/>
          <p:cNvCxnSpPr>
            <a:cxnSpLocks noChangeShapeType="1"/>
            <a:stCxn id="21578" idx="3"/>
            <a:endCxn id="21542" idx="0"/>
          </p:cNvCxnSpPr>
          <p:nvPr/>
        </p:nvCxnSpPr>
        <p:spPr bwMode="auto">
          <a:xfrm>
            <a:off x="5546725" y="2514600"/>
            <a:ext cx="1763713" cy="2006600"/>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21524" name="AutoShape 73"/>
          <p:cNvSpPr>
            <a:spLocks noChangeAspect="1" noChangeArrowheads="1"/>
          </p:cNvSpPr>
          <p:nvPr/>
        </p:nvSpPr>
        <p:spPr bwMode="auto">
          <a:xfrm>
            <a:off x="5549900" y="2436813"/>
            <a:ext cx="266700" cy="1524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21525" name="Line 74"/>
          <p:cNvSpPr>
            <a:spLocks noChangeShapeType="1"/>
          </p:cNvSpPr>
          <p:nvPr/>
        </p:nvSpPr>
        <p:spPr bwMode="auto">
          <a:xfrm flipH="1">
            <a:off x="5337175" y="4206875"/>
            <a:ext cx="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Rectangle 75"/>
          <p:cNvSpPr>
            <a:spLocks noChangeAspect="1" noChangeArrowheads="1"/>
          </p:cNvSpPr>
          <p:nvPr/>
        </p:nvSpPr>
        <p:spPr bwMode="auto">
          <a:xfrm>
            <a:off x="3505200" y="4191000"/>
            <a:ext cx="3397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r>
              <a:rPr lang="en-US">
                <a:solidFill>
                  <a:srgbClr val="000000"/>
                </a:solidFill>
                <a:latin typeface="Courier New" pitchFamily="49" charset="0"/>
              </a:rPr>
              <a:t>*</a:t>
            </a:r>
          </a:p>
        </p:txBody>
      </p:sp>
      <p:sp>
        <p:nvSpPr>
          <p:cNvPr id="21527" name="Rectangle 76"/>
          <p:cNvSpPr>
            <a:spLocks noChangeAspect="1" noChangeArrowheads="1"/>
          </p:cNvSpPr>
          <p:nvPr/>
        </p:nvSpPr>
        <p:spPr bwMode="auto">
          <a:xfrm>
            <a:off x="7315200" y="4114800"/>
            <a:ext cx="3397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r>
              <a:rPr lang="en-US">
                <a:solidFill>
                  <a:srgbClr val="000000"/>
                </a:solidFill>
                <a:latin typeface="Courier New" pitchFamily="49" charset="0"/>
              </a:rPr>
              <a:t>1</a:t>
            </a:r>
          </a:p>
        </p:txBody>
      </p:sp>
      <p:sp>
        <p:nvSpPr>
          <p:cNvPr id="21528" name="Rectangle 78"/>
          <p:cNvSpPr>
            <a:spLocks noGrp="1" noChangeArrowheads="1"/>
          </p:cNvSpPr>
          <p:nvPr>
            <p:ph type="title"/>
          </p:nvPr>
        </p:nvSpPr>
        <p:spPr>
          <a:noFill/>
        </p:spPr>
        <p:txBody>
          <a:bodyPr/>
          <a:lstStyle/>
          <a:p>
            <a:r>
              <a:rPr lang="en-US" smtClean="0"/>
              <a:t>Identifying Aggregation</a:t>
            </a:r>
          </a:p>
        </p:txBody>
      </p:sp>
    </p:spTree>
    <p:extLst>
      <p:ext uri="{BB962C8B-B14F-4D97-AF65-F5344CB8AC3E}">
        <p14:creationId xmlns:p14="http://schemas.microsoft.com/office/powerpoint/2010/main" val="397334484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a:noFill/>
        </p:spPr>
        <p:txBody>
          <a:bodyPr/>
          <a:lstStyle/>
          <a:p>
            <a:r>
              <a:rPr lang="en-US" smtClean="0"/>
              <a:t>Identifying Aggregation</a:t>
            </a:r>
          </a:p>
        </p:txBody>
      </p:sp>
      <p:sp>
        <p:nvSpPr>
          <p:cNvPr id="22531" name="Rectangle 70"/>
          <p:cNvSpPr>
            <a:spLocks noGrp="1" noChangeArrowheads="1"/>
          </p:cNvSpPr>
          <p:nvPr>
            <p:ph idx="1"/>
          </p:nvPr>
        </p:nvSpPr>
        <p:spPr>
          <a:xfrm>
            <a:off x="685800" y="762000"/>
            <a:ext cx="8229600" cy="1414463"/>
          </a:xfrm>
        </p:spPr>
        <p:txBody>
          <a:bodyPr/>
          <a:lstStyle/>
          <a:p>
            <a:pPr>
              <a:lnSpc>
                <a:spcPct val="90000"/>
              </a:lnSpc>
              <a:spcBef>
                <a:spcPts val="400"/>
              </a:spcBef>
            </a:pPr>
            <a:r>
              <a:rPr lang="en-US" smtClean="0"/>
              <a:t>Aggregation</a:t>
            </a:r>
          </a:p>
          <a:p>
            <a:pPr lvl="1">
              <a:lnSpc>
                <a:spcPct val="90000"/>
              </a:lnSpc>
              <a:spcBef>
                <a:spcPts val="400"/>
              </a:spcBef>
            </a:pPr>
            <a:r>
              <a:rPr lang="en-US" sz="2000" smtClean="0"/>
              <a:t>Special types of associations; whole-part relationship</a:t>
            </a:r>
          </a:p>
          <a:p>
            <a:pPr>
              <a:lnSpc>
                <a:spcPct val="90000"/>
              </a:lnSpc>
              <a:spcBef>
                <a:spcPts val="400"/>
              </a:spcBef>
            </a:pPr>
            <a:r>
              <a:rPr lang="en-US" smtClean="0"/>
              <a:t>Composition Aggregation</a:t>
            </a:r>
          </a:p>
          <a:p>
            <a:pPr lvl="1">
              <a:lnSpc>
                <a:spcPct val="90000"/>
              </a:lnSpc>
              <a:spcBef>
                <a:spcPts val="400"/>
              </a:spcBef>
            </a:pPr>
            <a:r>
              <a:rPr lang="en-US" smtClean="0"/>
              <a:t>Existence of the parts depends on the whole</a:t>
            </a:r>
          </a:p>
          <a:p>
            <a:pPr>
              <a:lnSpc>
                <a:spcPct val="90000"/>
              </a:lnSpc>
              <a:spcBef>
                <a:spcPts val="400"/>
              </a:spcBef>
            </a:pPr>
            <a:r>
              <a:rPr lang="en-US" smtClean="0"/>
              <a:t>Shared Aggregation</a:t>
            </a:r>
          </a:p>
          <a:p>
            <a:pPr>
              <a:lnSpc>
                <a:spcPct val="90000"/>
              </a:lnSpc>
              <a:spcBef>
                <a:spcPts val="400"/>
              </a:spcBef>
            </a:pPr>
            <a:endParaRPr lang="en-US" smtClean="0"/>
          </a:p>
          <a:p>
            <a:pPr lvl="1">
              <a:lnSpc>
                <a:spcPct val="90000"/>
              </a:lnSpc>
              <a:spcBef>
                <a:spcPts val="400"/>
              </a:spcBef>
            </a:pPr>
            <a:endParaRPr lang="en-US" sz="2000" smtClean="0"/>
          </a:p>
          <a:p>
            <a:pPr>
              <a:lnSpc>
                <a:spcPct val="90000"/>
              </a:lnSpc>
              <a:spcBef>
                <a:spcPts val="400"/>
              </a:spcBef>
            </a:pPr>
            <a:endParaRPr lang="en-US" smtClean="0">
              <a:solidFill>
                <a:schemeClr val="hlink"/>
              </a:solidFill>
            </a:endParaRPr>
          </a:p>
        </p:txBody>
      </p:sp>
      <p:grpSp>
        <p:nvGrpSpPr>
          <p:cNvPr id="22532" name="Group 32"/>
          <p:cNvGrpSpPr>
            <a:grpSpLocks/>
          </p:cNvGrpSpPr>
          <p:nvPr/>
        </p:nvGrpSpPr>
        <p:grpSpPr bwMode="auto">
          <a:xfrm>
            <a:off x="379413" y="3289300"/>
            <a:ext cx="2093912" cy="2806700"/>
            <a:chOff x="239" y="1482"/>
            <a:chExt cx="1319" cy="1768"/>
          </a:xfrm>
        </p:grpSpPr>
        <p:grpSp>
          <p:nvGrpSpPr>
            <p:cNvPr id="22557" name="Group 33"/>
            <p:cNvGrpSpPr>
              <a:grpSpLocks/>
            </p:cNvGrpSpPr>
            <p:nvPr/>
          </p:nvGrpSpPr>
          <p:grpSpPr bwMode="auto">
            <a:xfrm>
              <a:off x="239" y="1482"/>
              <a:ext cx="1319" cy="285"/>
              <a:chOff x="239" y="1482"/>
              <a:chExt cx="1319" cy="285"/>
            </a:xfrm>
          </p:grpSpPr>
          <p:sp>
            <p:nvSpPr>
              <p:cNvPr id="22568" name="Rectangle 34"/>
              <p:cNvSpPr>
                <a:spLocks noChangeArrowheads="1"/>
              </p:cNvSpPr>
              <p:nvPr/>
            </p:nvSpPr>
            <p:spPr bwMode="auto">
              <a:xfrm>
                <a:off x="239" y="1482"/>
                <a:ext cx="1319" cy="28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9" name="Rectangle 35"/>
              <p:cNvSpPr>
                <a:spLocks noChangeArrowheads="1"/>
              </p:cNvSpPr>
              <p:nvPr/>
            </p:nvSpPr>
            <p:spPr bwMode="auto">
              <a:xfrm>
                <a:off x="718" y="1553"/>
                <a:ext cx="2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State</a:t>
                </a:r>
                <a:endParaRPr lang="en-US">
                  <a:latin typeface="Lucida Sans Typewriter" pitchFamily="49" charset="0"/>
                </a:endParaRPr>
              </a:p>
            </p:txBody>
          </p:sp>
        </p:grpSp>
        <p:grpSp>
          <p:nvGrpSpPr>
            <p:cNvPr id="22558" name="Group 36"/>
            <p:cNvGrpSpPr>
              <a:grpSpLocks/>
            </p:cNvGrpSpPr>
            <p:nvPr/>
          </p:nvGrpSpPr>
          <p:grpSpPr bwMode="auto">
            <a:xfrm>
              <a:off x="239" y="2231"/>
              <a:ext cx="1319" cy="270"/>
              <a:chOff x="239" y="2231"/>
              <a:chExt cx="1319" cy="270"/>
            </a:xfrm>
          </p:grpSpPr>
          <p:sp>
            <p:nvSpPr>
              <p:cNvPr id="22566" name="Rectangle 37"/>
              <p:cNvSpPr>
                <a:spLocks noChangeArrowheads="1"/>
              </p:cNvSpPr>
              <p:nvPr/>
            </p:nvSpPr>
            <p:spPr bwMode="auto">
              <a:xfrm>
                <a:off x="239" y="2231"/>
                <a:ext cx="1319" cy="270"/>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7" name="Rectangle 38"/>
              <p:cNvSpPr>
                <a:spLocks noChangeArrowheads="1"/>
              </p:cNvSpPr>
              <p:nvPr/>
            </p:nvSpPr>
            <p:spPr bwMode="auto">
              <a:xfrm>
                <a:off x="682" y="2294"/>
                <a:ext cx="3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County</a:t>
                </a:r>
                <a:endParaRPr lang="en-US">
                  <a:latin typeface="Lucida Sans Typewriter" pitchFamily="49" charset="0"/>
                </a:endParaRPr>
              </a:p>
            </p:txBody>
          </p:sp>
        </p:grpSp>
        <p:grpSp>
          <p:nvGrpSpPr>
            <p:cNvPr id="22559" name="Group 39"/>
            <p:cNvGrpSpPr>
              <a:grpSpLocks/>
            </p:cNvGrpSpPr>
            <p:nvPr/>
          </p:nvGrpSpPr>
          <p:grpSpPr bwMode="auto">
            <a:xfrm>
              <a:off x="239" y="2965"/>
              <a:ext cx="1319" cy="285"/>
              <a:chOff x="239" y="2965"/>
              <a:chExt cx="1319" cy="285"/>
            </a:xfrm>
          </p:grpSpPr>
          <p:sp>
            <p:nvSpPr>
              <p:cNvPr id="22564" name="Rectangle 40"/>
              <p:cNvSpPr>
                <a:spLocks noChangeArrowheads="1"/>
              </p:cNvSpPr>
              <p:nvPr/>
            </p:nvSpPr>
            <p:spPr bwMode="auto">
              <a:xfrm>
                <a:off x="239" y="2965"/>
                <a:ext cx="1319" cy="28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5" name="Rectangle 41"/>
              <p:cNvSpPr>
                <a:spLocks noChangeArrowheads="1"/>
              </p:cNvSpPr>
              <p:nvPr/>
            </p:nvSpPr>
            <p:spPr bwMode="auto">
              <a:xfrm>
                <a:off x="610" y="3036"/>
                <a:ext cx="5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Township</a:t>
                </a:r>
                <a:endParaRPr lang="en-US">
                  <a:latin typeface="Lucida Sans Typewriter" pitchFamily="49" charset="0"/>
                </a:endParaRPr>
              </a:p>
            </p:txBody>
          </p:sp>
        </p:grpSp>
        <p:sp>
          <p:nvSpPr>
            <p:cNvPr id="22560" name="Freeform 42"/>
            <p:cNvSpPr>
              <a:spLocks/>
            </p:cNvSpPr>
            <p:nvPr/>
          </p:nvSpPr>
          <p:spPr bwMode="auto">
            <a:xfrm>
              <a:off x="838" y="1752"/>
              <a:ext cx="105" cy="224"/>
            </a:xfrm>
            <a:custGeom>
              <a:avLst/>
              <a:gdLst>
                <a:gd name="T0" fmla="*/ 105 w 105"/>
                <a:gd name="T1" fmla="*/ 105 h 224"/>
                <a:gd name="T2" fmla="*/ 45 w 105"/>
                <a:gd name="T3" fmla="*/ 224 h 224"/>
                <a:gd name="T4" fmla="*/ 0 w 105"/>
                <a:gd name="T5" fmla="*/ 105 h 224"/>
                <a:gd name="T6" fmla="*/ 45 w 105"/>
                <a:gd name="T7" fmla="*/ 0 h 224"/>
                <a:gd name="T8" fmla="*/ 105 w 105"/>
                <a:gd name="T9" fmla="*/ 105 h 224"/>
                <a:gd name="T10" fmla="*/ 0 60000 65536"/>
                <a:gd name="T11" fmla="*/ 0 60000 65536"/>
                <a:gd name="T12" fmla="*/ 0 60000 65536"/>
                <a:gd name="T13" fmla="*/ 0 60000 65536"/>
                <a:gd name="T14" fmla="*/ 0 60000 65536"/>
                <a:gd name="T15" fmla="*/ 0 w 105"/>
                <a:gd name="T16" fmla="*/ 0 h 224"/>
                <a:gd name="T17" fmla="*/ 105 w 105"/>
                <a:gd name="T18" fmla="*/ 224 h 224"/>
              </a:gdLst>
              <a:ahLst/>
              <a:cxnLst>
                <a:cxn ang="T10">
                  <a:pos x="T0" y="T1"/>
                </a:cxn>
                <a:cxn ang="T11">
                  <a:pos x="T2" y="T3"/>
                </a:cxn>
                <a:cxn ang="T12">
                  <a:pos x="T4" y="T5"/>
                </a:cxn>
                <a:cxn ang="T13">
                  <a:pos x="T6" y="T7"/>
                </a:cxn>
                <a:cxn ang="T14">
                  <a:pos x="T8" y="T9"/>
                </a:cxn>
              </a:cxnLst>
              <a:rect l="T15" t="T16" r="T17" b="T18"/>
              <a:pathLst>
                <a:path w="105" h="224">
                  <a:moveTo>
                    <a:pt x="105" y="105"/>
                  </a:moveTo>
                  <a:lnTo>
                    <a:pt x="45" y="224"/>
                  </a:lnTo>
                  <a:lnTo>
                    <a:pt x="0" y="105"/>
                  </a:lnTo>
                  <a:lnTo>
                    <a:pt x="45" y="0"/>
                  </a:lnTo>
                  <a:lnTo>
                    <a:pt x="105" y="105"/>
                  </a:lnTo>
                  <a:close/>
                </a:path>
              </a:pathLst>
            </a:custGeom>
            <a:solidFill>
              <a:srgbClr val="000000"/>
            </a:solidFill>
            <a:ln w="23813">
              <a:solidFill>
                <a:srgbClr val="000000"/>
              </a:solidFill>
              <a:round/>
              <a:headEnd/>
              <a:tailEnd/>
            </a:ln>
          </p:spPr>
          <p:txBody>
            <a:bodyPr/>
            <a:lstStyle/>
            <a:p>
              <a:endParaRPr lang="en-US"/>
            </a:p>
          </p:txBody>
        </p:sp>
        <p:sp>
          <p:nvSpPr>
            <p:cNvPr id="22561" name="Line 43"/>
            <p:cNvSpPr>
              <a:spLocks noChangeShapeType="1"/>
            </p:cNvSpPr>
            <p:nvPr/>
          </p:nvSpPr>
          <p:spPr bwMode="auto">
            <a:xfrm>
              <a:off x="883" y="1976"/>
              <a:ext cx="1" cy="25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Freeform 44"/>
            <p:cNvSpPr>
              <a:spLocks/>
            </p:cNvSpPr>
            <p:nvPr/>
          </p:nvSpPr>
          <p:spPr bwMode="auto">
            <a:xfrm>
              <a:off x="838" y="2486"/>
              <a:ext cx="105" cy="240"/>
            </a:xfrm>
            <a:custGeom>
              <a:avLst/>
              <a:gdLst>
                <a:gd name="T0" fmla="*/ 105 w 105"/>
                <a:gd name="T1" fmla="*/ 120 h 240"/>
                <a:gd name="T2" fmla="*/ 45 w 105"/>
                <a:gd name="T3" fmla="*/ 240 h 240"/>
                <a:gd name="T4" fmla="*/ 0 w 105"/>
                <a:gd name="T5" fmla="*/ 120 h 240"/>
                <a:gd name="T6" fmla="*/ 45 w 105"/>
                <a:gd name="T7" fmla="*/ 0 h 240"/>
                <a:gd name="T8" fmla="*/ 105 w 105"/>
                <a:gd name="T9" fmla="*/ 120 h 240"/>
                <a:gd name="T10" fmla="*/ 0 60000 65536"/>
                <a:gd name="T11" fmla="*/ 0 60000 65536"/>
                <a:gd name="T12" fmla="*/ 0 60000 65536"/>
                <a:gd name="T13" fmla="*/ 0 60000 65536"/>
                <a:gd name="T14" fmla="*/ 0 60000 65536"/>
                <a:gd name="T15" fmla="*/ 0 w 105"/>
                <a:gd name="T16" fmla="*/ 0 h 240"/>
                <a:gd name="T17" fmla="*/ 105 w 105"/>
                <a:gd name="T18" fmla="*/ 240 h 240"/>
              </a:gdLst>
              <a:ahLst/>
              <a:cxnLst>
                <a:cxn ang="T10">
                  <a:pos x="T0" y="T1"/>
                </a:cxn>
                <a:cxn ang="T11">
                  <a:pos x="T2" y="T3"/>
                </a:cxn>
                <a:cxn ang="T12">
                  <a:pos x="T4" y="T5"/>
                </a:cxn>
                <a:cxn ang="T13">
                  <a:pos x="T6" y="T7"/>
                </a:cxn>
                <a:cxn ang="T14">
                  <a:pos x="T8" y="T9"/>
                </a:cxn>
              </a:cxnLst>
              <a:rect l="T15" t="T16" r="T17" b="T18"/>
              <a:pathLst>
                <a:path w="105" h="240">
                  <a:moveTo>
                    <a:pt x="105" y="120"/>
                  </a:moveTo>
                  <a:lnTo>
                    <a:pt x="45" y="240"/>
                  </a:lnTo>
                  <a:lnTo>
                    <a:pt x="0" y="120"/>
                  </a:lnTo>
                  <a:lnTo>
                    <a:pt x="45" y="0"/>
                  </a:lnTo>
                  <a:lnTo>
                    <a:pt x="105" y="120"/>
                  </a:lnTo>
                  <a:close/>
                </a:path>
              </a:pathLst>
            </a:custGeom>
            <a:solidFill>
              <a:srgbClr val="000000"/>
            </a:solidFill>
            <a:ln w="23813">
              <a:solidFill>
                <a:srgbClr val="000000"/>
              </a:solidFill>
              <a:round/>
              <a:headEnd/>
              <a:tailEnd/>
            </a:ln>
          </p:spPr>
          <p:txBody>
            <a:bodyPr/>
            <a:lstStyle/>
            <a:p>
              <a:endParaRPr lang="en-US"/>
            </a:p>
          </p:txBody>
        </p:sp>
        <p:sp>
          <p:nvSpPr>
            <p:cNvPr id="22563" name="Line 45"/>
            <p:cNvSpPr>
              <a:spLocks noChangeShapeType="1"/>
            </p:cNvSpPr>
            <p:nvPr/>
          </p:nvSpPr>
          <p:spPr bwMode="auto">
            <a:xfrm>
              <a:off x="883" y="2711"/>
              <a:ext cx="1" cy="25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533" name="Group 46"/>
          <p:cNvGrpSpPr>
            <a:grpSpLocks/>
          </p:cNvGrpSpPr>
          <p:nvPr/>
        </p:nvGrpSpPr>
        <p:grpSpPr bwMode="auto">
          <a:xfrm>
            <a:off x="3400425" y="3265488"/>
            <a:ext cx="5186363" cy="2473325"/>
            <a:chOff x="2142" y="1467"/>
            <a:chExt cx="3267" cy="1558"/>
          </a:xfrm>
        </p:grpSpPr>
        <p:grpSp>
          <p:nvGrpSpPr>
            <p:cNvPr id="22534" name="Group 47"/>
            <p:cNvGrpSpPr>
              <a:grpSpLocks/>
            </p:cNvGrpSpPr>
            <p:nvPr/>
          </p:nvGrpSpPr>
          <p:grpSpPr bwMode="auto">
            <a:xfrm>
              <a:off x="3116" y="1467"/>
              <a:ext cx="1319" cy="285"/>
              <a:chOff x="3116" y="1482"/>
              <a:chExt cx="1319" cy="285"/>
            </a:xfrm>
          </p:grpSpPr>
          <p:sp>
            <p:nvSpPr>
              <p:cNvPr id="22555" name="Rectangle 48"/>
              <p:cNvSpPr>
                <a:spLocks noChangeArrowheads="1"/>
              </p:cNvSpPr>
              <p:nvPr/>
            </p:nvSpPr>
            <p:spPr bwMode="auto">
              <a:xfrm>
                <a:off x="3116" y="1482"/>
                <a:ext cx="1319" cy="28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6" name="Rectangle 49"/>
              <p:cNvSpPr>
                <a:spLocks noChangeArrowheads="1"/>
              </p:cNvSpPr>
              <p:nvPr/>
            </p:nvSpPr>
            <p:spPr bwMode="auto">
              <a:xfrm>
                <a:off x="3380" y="1553"/>
                <a:ext cx="5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FireStation</a:t>
                </a:r>
                <a:endParaRPr lang="en-US">
                  <a:latin typeface="Lucida Sans Typewriter" pitchFamily="49" charset="0"/>
                </a:endParaRPr>
              </a:p>
            </p:txBody>
          </p:sp>
        </p:grpSp>
        <p:grpSp>
          <p:nvGrpSpPr>
            <p:cNvPr id="22535" name="Group 50"/>
            <p:cNvGrpSpPr>
              <a:grpSpLocks/>
            </p:cNvGrpSpPr>
            <p:nvPr/>
          </p:nvGrpSpPr>
          <p:grpSpPr bwMode="auto">
            <a:xfrm>
              <a:off x="2142" y="2366"/>
              <a:ext cx="1334" cy="285"/>
              <a:chOff x="2142" y="2366"/>
              <a:chExt cx="1334" cy="285"/>
            </a:xfrm>
          </p:grpSpPr>
          <p:sp>
            <p:nvSpPr>
              <p:cNvPr id="22553" name="Rectangle 51"/>
              <p:cNvSpPr>
                <a:spLocks noChangeArrowheads="1"/>
              </p:cNvSpPr>
              <p:nvPr/>
            </p:nvSpPr>
            <p:spPr bwMode="auto">
              <a:xfrm>
                <a:off x="2142" y="2366"/>
                <a:ext cx="1334" cy="28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4" name="Rectangle 52"/>
              <p:cNvSpPr>
                <a:spLocks noChangeArrowheads="1"/>
              </p:cNvSpPr>
              <p:nvPr/>
            </p:nvSpPr>
            <p:spPr bwMode="auto">
              <a:xfrm>
                <a:off x="2413" y="2437"/>
                <a:ext cx="5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FireFighter</a:t>
                </a:r>
                <a:endParaRPr lang="en-US">
                  <a:latin typeface="Lucida Sans Typewriter" pitchFamily="49" charset="0"/>
                </a:endParaRPr>
              </a:p>
            </p:txBody>
          </p:sp>
        </p:grpSp>
        <p:grpSp>
          <p:nvGrpSpPr>
            <p:cNvPr id="22536" name="Group 53"/>
            <p:cNvGrpSpPr>
              <a:grpSpLocks/>
            </p:cNvGrpSpPr>
            <p:nvPr/>
          </p:nvGrpSpPr>
          <p:grpSpPr bwMode="auto">
            <a:xfrm>
              <a:off x="2397" y="2741"/>
              <a:ext cx="1334" cy="284"/>
              <a:chOff x="2397" y="2741"/>
              <a:chExt cx="1334" cy="284"/>
            </a:xfrm>
          </p:grpSpPr>
          <p:sp>
            <p:nvSpPr>
              <p:cNvPr id="22551" name="Rectangle 54"/>
              <p:cNvSpPr>
                <a:spLocks noChangeArrowheads="1"/>
              </p:cNvSpPr>
              <p:nvPr/>
            </p:nvSpPr>
            <p:spPr bwMode="auto">
              <a:xfrm>
                <a:off x="2397" y="2741"/>
                <a:ext cx="1334" cy="28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2" name="Rectangle 55"/>
              <p:cNvSpPr>
                <a:spLocks noChangeArrowheads="1"/>
              </p:cNvSpPr>
              <p:nvPr/>
            </p:nvSpPr>
            <p:spPr bwMode="auto">
              <a:xfrm>
                <a:off x="2704" y="2811"/>
                <a:ext cx="58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FireEngine</a:t>
                </a:r>
                <a:endParaRPr lang="en-US">
                  <a:latin typeface="Lucida Sans Typewriter" pitchFamily="49" charset="0"/>
                </a:endParaRPr>
              </a:p>
            </p:txBody>
          </p:sp>
        </p:grpSp>
        <p:grpSp>
          <p:nvGrpSpPr>
            <p:cNvPr id="22537" name="Group 56"/>
            <p:cNvGrpSpPr>
              <a:grpSpLocks/>
            </p:cNvGrpSpPr>
            <p:nvPr/>
          </p:nvGrpSpPr>
          <p:grpSpPr bwMode="auto">
            <a:xfrm>
              <a:off x="4090" y="2366"/>
              <a:ext cx="1319" cy="285"/>
              <a:chOff x="4090" y="2366"/>
              <a:chExt cx="1319" cy="285"/>
            </a:xfrm>
          </p:grpSpPr>
          <p:sp>
            <p:nvSpPr>
              <p:cNvPr id="22549" name="Rectangle 57"/>
              <p:cNvSpPr>
                <a:spLocks noChangeArrowheads="1"/>
              </p:cNvSpPr>
              <p:nvPr/>
            </p:nvSpPr>
            <p:spPr bwMode="auto">
              <a:xfrm>
                <a:off x="4090" y="2366"/>
                <a:ext cx="1319" cy="285"/>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Rectangle 58"/>
              <p:cNvSpPr>
                <a:spLocks noChangeArrowheads="1"/>
              </p:cNvSpPr>
              <p:nvPr/>
            </p:nvSpPr>
            <p:spPr bwMode="auto">
              <a:xfrm>
                <a:off x="4497" y="2437"/>
                <a:ext cx="4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LeadCar</a:t>
                </a:r>
                <a:endParaRPr lang="en-US">
                  <a:latin typeface="Lucida Sans Typewriter" pitchFamily="49" charset="0"/>
                </a:endParaRPr>
              </a:p>
            </p:txBody>
          </p:sp>
        </p:grpSp>
        <p:grpSp>
          <p:nvGrpSpPr>
            <p:cNvPr id="22538" name="Group 59"/>
            <p:cNvGrpSpPr>
              <a:grpSpLocks/>
            </p:cNvGrpSpPr>
            <p:nvPr/>
          </p:nvGrpSpPr>
          <p:grpSpPr bwMode="auto">
            <a:xfrm>
              <a:off x="3836" y="2741"/>
              <a:ext cx="1318" cy="284"/>
              <a:chOff x="3836" y="2741"/>
              <a:chExt cx="1318" cy="284"/>
            </a:xfrm>
          </p:grpSpPr>
          <p:sp>
            <p:nvSpPr>
              <p:cNvPr id="22547" name="Rectangle 60"/>
              <p:cNvSpPr>
                <a:spLocks noChangeArrowheads="1"/>
              </p:cNvSpPr>
              <p:nvPr/>
            </p:nvSpPr>
            <p:spPr bwMode="auto">
              <a:xfrm>
                <a:off x="3836" y="2741"/>
                <a:ext cx="1318" cy="28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8" name="Rectangle 61"/>
              <p:cNvSpPr>
                <a:spLocks noChangeArrowheads="1"/>
              </p:cNvSpPr>
              <p:nvPr/>
            </p:nvSpPr>
            <p:spPr bwMode="auto">
              <a:xfrm>
                <a:off x="4171" y="2811"/>
                <a:ext cx="6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Lucida Sans Typewriter" pitchFamily="49" charset="0"/>
                  </a:rPr>
                  <a:t>Ambulance</a:t>
                </a:r>
                <a:endParaRPr lang="en-US">
                  <a:latin typeface="Lucida Sans Typewriter" pitchFamily="49" charset="0"/>
                </a:endParaRPr>
              </a:p>
            </p:txBody>
          </p:sp>
        </p:grpSp>
        <p:sp>
          <p:nvSpPr>
            <p:cNvPr id="22539" name="Freeform 62"/>
            <p:cNvSpPr>
              <a:spLocks/>
            </p:cNvSpPr>
            <p:nvPr/>
          </p:nvSpPr>
          <p:spPr bwMode="auto">
            <a:xfrm>
              <a:off x="3865" y="1752"/>
              <a:ext cx="105" cy="224"/>
            </a:xfrm>
            <a:custGeom>
              <a:avLst/>
              <a:gdLst>
                <a:gd name="T0" fmla="*/ 105 w 105"/>
                <a:gd name="T1" fmla="*/ 120 h 224"/>
                <a:gd name="T2" fmla="*/ 60 w 105"/>
                <a:gd name="T3" fmla="*/ 224 h 224"/>
                <a:gd name="T4" fmla="*/ 0 w 105"/>
                <a:gd name="T5" fmla="*/ 120 h 224"/>
                <a:gd name="T6" fmla="*/ 60 w 105"/>
                <a:gd name="T7" fmla="*/ 0 h 224"/>
                <a:gd name="T8" fmla="*/ 105 w 105"/>
                <a:gd name="T9" fmla="*/ 120 h 224"/>
                <a:gd name="T10" fmla="*/ 0 60000 65536"/>
                <a:gd name="T11" fmla="*/ 0 60000 65536"/>
                <a:gd name="T12" fmla="*/ 0 60000 65536"/>
                <a:gd name="T13" fmla="*/ 0 60000 65536"/>
                <a:gd name="T14" fmla="*/ 0 60000 65536"/>
                <a:gd name="T15" fmla="*/ 0 w 105"/>
                <a:gd name="T16" fmla="*/ 0 h 224"/>
                <a:gd name="T17" fmla="*/ 105 w 105"/>
                <a:gd name="T18" fmla="*/ 224 h 224"/>
              </a:gdLst>
              <a:ahLst/>
              <a:cxnLst>
                <a:cxn ang="T10">
                  <a:pos x="T0" y="T1"/>
                </a:cxn>
                <a:cxn ang="T11">
                  <a:pos x="T2" y="T3"/>
                </a:cxn>
                <a:cxn ang="T12">
                  <a:pos x="T4" y="T5"/>
                </a:cxn>
                <a:cxn ang="T13">
                  <a:pos x="T6" y="T7"/>
                </a:cxn>
                <a:cxn ang="T14">
                  <a:pos x="T8" y="T9"/>
                </a:cxn>
              </a:cxnLst>
              <a:rect l="T15" t="T16" r="T17" b="T18"/>
              <a:pathLst>
                <a:path w="105" h="224">
                  <a:moveTo>
                    <a:pt x="105" y="120"/>
                  </a:moveTo>
                  <a:lnTo>
                    <a:pt x="60" y="224"/>
                  </a:lnTo>
                  <a:lnTo>
                    <a:pt x="0" y="120"/>
                  </a:lnTo>
                  <a:lnTo>
                    <a:pt x="60" y="0"/>
                  </a:lnTo>
                  <a:lnTo>
                    <a:pt x="105" y="120"/>
                  </a:lnTo>
                  <a:close/>
                </a:path>
              </a:pathLst>
            </a:custGeom>
            <a:solidFill>
              <a:srgbClr val="FFFFFF"/>
            </a:solidFill>
            <a:ln w="23813">
              <a:solidFill>
                <a:srgbClr val="000000"/>
              </a:solidFill>
              <a:round/>
              <a:headEnd/>
              <a:tailEnd/>
            </a:ln>
          </p:spPr>
          <p:txBody>
            <a:bodyPr/>
            <a:lstStyle/>
            <a:p>
              <a:endParaRPr lang="en-US"/>
            </a:p>
          </p:txBody>
        </p:sp>
        <p:sp>
          <p:nvSpPr>
            <p:cNvPr id="22540" name="Line 63"/>
            <p:cNvSpPr>
              <a:spLocks noChangeShapeType="1"/>
            </p:cNvSpPr>
            <p:nvPr/>
          </p:nvSpPr>
          <p:spPr bwMode="auto">
            <a:xfrm>
              <a:off x="3925" y="1976"/>
              <a:ext cx="1" cy="76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Freeform 64"/>
            <p:cNvSpPr>
              <a:spLocks/>
            </p:cNvSpPr>
            <p:nvPr/>
          </p:nvSpPr>
          <p:spPr bwMode="auto">
            <a:xfrm>
              <a:off x="3281" y="1752"/>
              <a:ext cx="105" cy="224"/>
            </a:xfrm>
            <a:custGeom>
              <a:avLst/>
              <a:gdLst>
                <a:gd name="T0" fmla="*/ 105 w 105"/>
                <a:gd name="T1" fmla="*/ 120 h 224"/>
                <a:gd name="T2" fmla="*/ 45 w 105"/>
                <a:gd name="T3" fmla="*/ 224 h 224"/>
                <a:gd name="T4" fmla="*/ 0 w 105"/>
                <a:gd name="T5" fmla="*/ 120 h 224"/>
                <a:gd name="T6" fmla="*/ 45 w 105"/>
                <a:gd name="T7" fmla="*/ 0 h 224"/>
                <a:gd name="T8" fmla="*/ 105 w 105"/>
                <a:gd name="T9" fmla="*/ 120 h 224"/>
                <a:gd name="T10" fmla="*/ 0 60000 65536"/>
                <a:gd name="T11" fmla="*/ 0 60000 65536"/>
                <a:gd name="T12" fmla="*/ 0 60000 65536"/>
                <a:gd name="T13" fmla="*/ 0 60000 65536"/>
                <a:gd name="T14" fmla="*/ 0 60000 65536"/>
                <a:gd name="T15" fmla="*/ 0 w 105"/>
                <a:gd name="T16" fmla="*/ 0 h 224"/>
                <a:gd name="T17" fmla="*/ 105 w 105"/>
                <a:gd name="T18" fmla="*/ 224 h 224"/>
              </a:gdLst>
              <a:ahLst/>
              <a:cxnLst>
                <a:cxn ang="T10">
                  <a:pos x="T0" y="T1"/>
                </a:cxn>
                <a:cxn ang="T11">
                  <a:pos x="T2" y="T3"/>
                </a:cxn>
                <a:cxn ang="T12">
                  <a:pos x="T4" y="T5"/>
                </a:cxn>
                <a:cxn ang="T13">
                  <a:pos x="T6" y="T7"/>
                </a:cxn>
                <a:cxn ang="T14">
                  <a:pos x="T8" y="T9"/>
                </a:cxn>
              </a:cxnLst>
              <a:rect l="T15" t="T16" r="T17" b="T18"/>
              <a:pathLst>
                <a:path w="105" h="224">
                  <a:moveTo>
                    <a:pt x="105" y="120"/>
                  </a:moveTo>
                  <a:lnTo>
                    <a:pt x="45" y="224"/>
                  </a:lnTo>
                  <a:lnTo>
                    <a:pt x="0" y="120"/>
                  </a:lnTo>
                  <a:lnTo>
                    <a:pt x="45" y="0"/>
                  </a:lnTo>
                  <a:lnTo>
                    <a:pt x="105" y="120"/>
                  </a:lnTo>
                  <a:close/>
                </a:path>
              </a:pathLst>
            </a:custGeom>
            <a:solidFill>
              <a:srgbClr val="FFFFFF"/>
            </a:solidFill>
            <a:ln w="23813">
              <a:solidFill>
                <a:srgbClr val="000000"/>
              </a:solidFill>
              <a:round/>
              <a:headEnd/>
              <a:tailEnd/>
            </a:ln>
          </p:spPr>
          <p:txBody>
            <a:bodyPr/>
            <a:lstStyle/>
            <a:p>
              <a:endParaRPr lang="en-US"/>
            </a:p>
          </p:txBody>
        </p:sp>
        <p:sp>
          <p:nvSpPr>
            <p:cNvPr id="22542" name="Line 65"/>
            <p:cNvSpPr>
              <a:spLocks noChangeShapeType="1"/>
            </p:cNvSpPr>
            <p:nvPr/>
          </p:nvSpPr>
          <p:spPr bwMode="auto">
            <a:xfrm>
              <a:off x="3326" y="1976"/>
              <a:ext cx="1" cy="39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Freeform 66"/>
            <p:cNvSpPr>
              <a:spLocks/>
            </p:cNvSpPr>
            <p:nvPr/>
          </p:nvSpPr>
          <p:spPr bwMode="auto">
            <a:xfrm>
              <a:off x="3566" y="1752"/>
              <a:ext cx="105" cy="224"/>
            </a:xfrm>
            <a:custGeom>
              <a:avLst/>
              <a:gdLst>
                <a:gd name="T0" fmla="*/ 105 w 105"/>
                <a:gd name="T1" fmla="*/ 120 h 224"/>
                <a:gd name="T2" fmla="*/ 60 w 105"/>
                <a:gd name="T3" fmla="*/ 224 h 224"/>
                <a:gd name="T4" fmla="*/ 0 w 105"/>
                <a:gd name="T5" fmla="*/ 120 h 224"/>
                <a:gd name="T6" fmla="*/ 60 w 105"/>
                <a:gd name="T7" fmla="*/ 0 h 224"/>
                <a:gd name="T8" fmla="*/ 105 w 105"/>
                <a:gd name="T9" fmla="*/ 120 h 224"/>
                <a:gd name="T10" fmla="*/ 0 60000 65536"/>
                <a:gd name="T11" fmla="*/ 0 60000 65536"/>
                <a:gd name="T12" fmla="*/ 0 60000 65536"/>
                <a:gd name="T13" fmla="*/ 0 60000 65536"/>
                <a:gd name="T14" fmla="*/ 0 60000 65536"/>
                <a:gd name="T15" fmla="*/ 0 w 105"/>
                <a:gd name="T16" fmla="*/ 0 h 224"/>
                <a:gd name="T17" fmla="*/ 105 w 105"/>
                <a:gd name="T18" fmla="*/ 224 h 224"/>
              </a:gdLst>
              <a:ahLst/>
              <a:cxnLst>
                <a:cxn ang="T10">
                  <a:pos x="T0" y="T1"/>
                </a:cxn>
                <a:cxn ang="T11">
                  <a:pos x="T2" y="T3"/>
                </a:cxn>
                <a:cxn ang="T12">
                  <a:pos x="T4" y="T5"/>
                </a:cxn>
                <a:cxn ang="T13">
                  <a:pos x="T6" y="T7"/>
                </a:cxn>
                <a:cxn ang="T14">
                  <a:pos x="T8" y="T9"/>
                </a:cxn>
              </a:cxnLst>
              <a:rect l="T15" t="T16" r="T17" b="T18"/>
              <a:pathLst>
                <a:path w="105" h="224">
                  <a:moveTo>
                    <a:pt x="105" y="120"/>
                  </a:moveTo>
                  <a:lnTo>
                    <a:pt x="60" y="224"/>
                  </a:lnTo>
                  <a:lnTo>
                    <a:pt x="0" y="120"/>
                  </a:lnTo>
                  <a:lnTo>
                    <a:pt x="60" y="0"/>
                  </a:lnTo>
                  <a:lnTo>
                    <a:pt x="105" y="120"/>
                  </a:lnTo>
                  <a:close/>
                </a:path>
              </a:pathLst>
            </a:custGeom>
            <a:solidFill>
              <a:srgbClr val="FFFFFF"/>
            </a:solidFill>
            <a:ln w="23813">
              <a:solidFill>
                <a:srgbClr val="000000"/>
              </a:solidFill>
              <a:round/>
              <a:headEnd/>
              <a:tailEnd/>
            </a:ln>
          </p:spPr>
          <p:txBody>
            <a:bodyPr/>
            <a:lstStyle/>
            <a:p>
              <a:endParaRPr lang="en-US"/>
            </a:p>
          </p:txBody>
        </p:sp>
        <p:sp>
          <p:nvSpPr>
            <p:cNvPr id="22544" name="Line 67"/>
            <p:cNvSpPr>
              <a:spLocks noChangeShapeType="1"/>
            </p:cNvSpPr>
            <p:nvPr/>
          </p:nvSpPr>
          <p:spPr bwMode="auto">
            <a:xfrm>
              <a:off x="3626" y="1976"/>
              <a:ext cx="1" cy="76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Freeform 68"/>
            <p:cNvSpPr>
              <a:spLocks/>
            </p:cNvSpPr>
            <p:nvPr/>
          </p:nvSpPr>
          <p:spPr bwMode="auto">
            <a:xfrm>
              <a:off x="4165" y="1752"/>
              <a:ext cx="105" cy="224"/>
            </a:xfrm>
            <a:custGeom>
              <a:avLst/>
              <a:gdLst>
                <a:gd name="T0" fmla="*/ 105 w 105"/>
                <a:gd name="T1" fmla="*/ 120 h 224"/>
                <a:gd name="T2" fmla="*/ 45 w 105"/>
                <a:gd name="T3" fmla="*/ 224 h 224"/>
                <a:gd name="T4" fmla="*/ 0 w 105"/>
                <a:gd name="T5" fmla="*/ 120 h 224"/>
                <a:gd name="T6" fmla="*/ 45 w 105"/>
                <a:gd name="T7" fmla="*/ 0 h 224"/>
                <a:gd name="T8" fmla="*/ 105 w 105"/>
                <a:gd name="T9" fmla="*/ 120 h 224"/>
                <a:gd name="T10" fmla="*/ 0 60000 65536"/>
                <a:gd name="T11" fmla="*/ 0 60000 65536"/>
                <a:gd name="T12" fmla="*/ 0 60000 65536"/>
                <a:gd name="T13" fmla="*/ 0 60000 65536"/>
                <a:gd name="T14" fmla="*/ 0 60000 65536"/>
                <a:gd name="T15" fmla="*/ 0 w 105"/>
                <a:gd name="T16" fmla="*/ 0 h 224"/>
                <a:gd name="T17" fmla="*/ 105 w 105"/>
                <a:gd name="T18" fmla="*/ 224 h 224"/>
              </a:gdLst>
              <a:ahLst/>
              <a:cxnLst>
                <a:cxn ang="T10">
                  <a:pos x="T0" y="T1"/>
                </a:cxn>
                <a:cxn ang="T11">
                  <a:pos x="T2" y="T3"/>
                </a:cxn>
                <a:cxn ang="T12">
                  <a:pos x="T4" y="T5"/>
                </a:cxn>
                <a:cxn ang="T13">
                  <a:pos x="T6" y="T7"/>
                </a:cxn>
                <a:cxn ang="T14">
                  <a:pos x="T8" y="T9"/>
                </a:cxn>
              </a:cxnLst>
              <a:rect l="T15" t="T16" r="T17" b="T18"/>
              <a:pathLst>
                <a:path w="105" h="224">
                  <a:moveTo>
                    <a:pt x="105" y="120"/>
                  </a:moveTo>
                  <a:lnTo>
                    <a:pt x="45" y="224"/>
                  </a:lnTo>
                  <a:lnTo>
                    <a:pt x="0" y="120"/>
                  </a:lnTo>
                  <a:lnTo>
                    <a:pt x="45" y="0"/>
                  </a:lnTo>
                  <a:lnTo>
                    <a:pt x="105" y="120"/>
                  </a:lnTo>
                  <a:close/>
                </a:path>
              </a:pathLst>
            </a:custGeom>
            <a:solidFill>
              <a:srgbClr val="FFFFFF"/>
            </a:solidFill>
            <a:ln w="23813">
              <a:solidFill>
                <a:srgbClr val="000000"/>
              </a:solidFill>
              <a:round/>
              <a:headEnd/>
              <a:tailEnd/>
            </a:ln>
          </p:spPr>
          <p:txBody>
            <a:bodyPr/>
            <a:lstStyle/>
            <a:p>
              <a:endParaRPr lang="en-US"/>
            </a:p>
          </p:txBody>
        </p:sp>
        <p:sp>
          <p:nvSpPr>
            <p:cNvPr id="22546" name="Line 69"/>
            <p:cNvSpPr>
              <a:spLocks noChangeShapeType="1"/>
            </p:cNvSpPr>
            <p:nvPr/>
          </p:nvSpPr>
          <p:spPr bwMode="auto">
            <a:xfrm>
              <a:off x="4210" y="1976"/>
              <a:ext cx="1" cy="39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894098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US" smtClean="0"/>
              <a:t>Identifying Attribute </a:t>
            </a:r>
          </a:p>
        </p:txBody>
      </p:sp>
      <p:sp>
        <p:nvSpPr>
          <p:cNvPr id="23555" name="Rectangle 43"/>
          <p:cNvSpPr>
            <a:spLocks noGrp="1" noChangeArrowheads="1"/>
          </p:cNvSpPr>
          <p:nvPr>
            <p:ph idx="1"/>
          </p:nvPr>
        </p:nvSpPr>
        <p:spPr>
          <a:xfrm>
            <a:off x="685800" y="1371600"/>
            <a:ext cx="8229600" cy="1414463"/>
          </a:xfrm>
        </p:spPr>
        <p:txBody>
          <a:bodyPr/>
          <a:lstStyle/>
          <a:p>
            <a:pPr>
              <a:lnSpc>
                <a:spcPct val="90000"/>
              </a:lnSpc>
              <a:spcBef>
                <a:spcPts val="400"/>
              </a:spcBef>
            </a:pPr>
            <a:r>
              <a:rPr lang="en-US" sz="2400" smtClean="0"/>
              <a:t>Attributes</a:t>
            </a:r>
          </a:p>
          <a:p>
            <a:pPr lvl="1">
              <a:lnSpc>
                <a:spcPct val="90000"/>
              </a:lnSpc>
              <a:spcBef>
                <a:spcPts val="400"/>
              </a:spcBef>
            </a:pPr>
            <a:r>
              <a:rPr lang="en-US" sz="2400" smtClean="0"/>
              <a:t>Proprieties of individual objects</a:t>
            </a:r>
          </a:p>
          <a:p>
            <a:pPr lvl="1">
              <a:lnSpc>
                <a:spcPct val="90000"/>
              </a:lnSpc>
              <a:spcBef>
                <a:spcPts val="400"/>
              </a:spcBef>
            </a:pPr>
            <a:endParaRPr lang="en-US" sz="2400" smtClean="0"/>
          </a:p>
          <a:p>
            <a:pPr>
              <a:lnSpc>
                <a:spcPct val="90000"/>
              </a:lnSpc>
              <a:spcBef>
                <a:spcPts val="400"/>
              </a:spcBef>
            </a:pPr>
            <a:r>
              <a:rPr lang="en-US" sz="2400" smtClean="0"/>
              <a:t>Attributes</a:t>
            </a:r>
          </a:p>
          <a:p>
            <a:pPr lvl="1">
              <a:lnSpc>
                <a:spcPct val="90000"/>
              </a:lnSpc>
              <a:spcBef>
                <a:spcPts val="400"/>
              </a:spcBef>
            </a:pPr>
            <a:r>
              <a:rPr lang="en-US" sz="2000" smtClean="0"/>
              <a:t>Name</a:t>
            </a:r>
          </a:p>
          <a:p>
            <a:pPr lvl="1">
              <a:lnSpc>
                <a:spcPct val="90000"/>
              </a:lnSpc>
              <a:spcBef>
                <a:spcPts val="400"/>
              </a:spcBef>
            </a:pPr>
            <a:r>
              <a:rPr lang="en-US" sz="2000" smtClean="0"/>
              <a:t>A brief description</a:t>
            </a:r>
          </a:p>
          <a:p>
            <a:pPr lvl="1">
              <a:lnSpc>
                <a:spcPct val="90000"/>
              </a:lnSpc>
              <a:spcBef>
                <a:spcPts val="400"/>
              </a:spcBef>
            </a:pPr>
            <a:r>
              <a:rPr lang="en-US" sz="2000" smtClean="0"/>
              <a:t>Type; legal values </a:t>
            </a:r>
          </a:p>
        </p:txBody>
      </p:sp>
      <p:grpSp>
        <p:nvGrpSpPr>
          <p:cNvPr id="23556" name="Group 32"/>
          <p:cNvGrpSpPr>
            <a:grpSpLocks/>
          </p:cNvGrpSpPr>
          <p:nvPr/>
        </p:nvGrpSpPr>
        <p:grpSpPr bwMode="auto">
          <a:xfrm>
            <a:off x="2362200" y="4343400"/>
            <a:ext cx="4386263" cy="2286000"/>
            <a:chOff x="1693" y="1374"/>
            <a:chExt cx="2763" cy="1013"/>
          </a:xfrm>
        </p:grpSpPr>
        <p:grpSp>
          <p:nvGrpSpPr>
            <p:cNvPr id="23557" name="Group 33"/>
            <p:cNvGrpSpPr>
              <a:grpSpLocks/>
            </p:cNvGrpSpPr>
            <p:nvPr/>
          </p:nvGrpSpPr>
          <p:grpSpPr bwMode="auto">
            <a:xfrm>
              <a:off x="1693" y="1374"/>
              <a:ext cx="2763" cy="267"/>
              <a:chOff x="1693" y="1377"/>
              <a:chExt cx="2763" cy="267"/>
            </a:xfrm>
          </p:grpSpPr>
          <p:sp>
            <p:nvSpPr>
              <p:cNvPr id="23565" name="Rectangle 34"/>
              <p:cNvSpPr>
                <a:spLocks noChangeArrowheads="1"/>
              </p:cNvSpPr>
              <p:nvPr/>
            </p:nvSpPr>
            <p:spPr bwMode="auto">
              <a:xfrm>
                <a:off x="1693" y="1377"/>
                <a:ext cx="2763" cy="26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6" name="Rectangle 35"/>
              <p:cNvSpPr>
                <a:spLocks noChangeArrowheads="1"/>
              </p:cNvSpPr>
              <p:nvPr/>
            </p:nvSpPr>
            <p:spPr bwMode="auto">
              <a:xfrm>
                <a:off x="2497" y="1434"/>
                <a:ext cx="128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Lucida Sans Typewriter" pitchFamily="49" charset="0"/>
                  </a:rPr>
                  <a:t>EmergencyReport</a:t>
                </a:r>
                <a:endParaRPr lang="en-US" sz="2000">
                  <a:latin typeface="Lucida Sans Typewriter" pitchFamily="49" charset="0"/>
                </a:endParaRPr>
              </a:p>
            </p:txBody>
          </p:sp>
        </p:grpSp>
        <p:sp>
          <p:nvSpPr>
            <p:cNvPr id="23558" name="Rectangle 36"/>
            <p:cNvSpPr>
              <a:spLocks noChangeArrowheads="1"/>
            </p:cNvSpPr>
            <p:nvPr/>
          </p:nvSpPr>
          <p:spPr bwMode="auto">
            <a:xfrm>
              <a:off x="1693" y="2217"/>
              <a:ext cx="2763" cy="17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3559" name="Group 37"/>
            <p:cNvGrpSpPr>
              <a:grpSpLocks/>
            </p:cNvGrpSpPr>
            <p:nvPr/>
          </p:nvGrpSpPr>
          <p:grpSpPr bwMode="auto">
            <a:xfrm>
              <a:off x="1693" y="1641"/>
              <a:ext cx="2763" cy="576"/>
              <a:chOff x="1693" y="1641"/>
              <a:chExt cx="2763" cy="576"/>
            </a:xfrm>
          </p:grpSpPr>
          <p:sp>
            <p:nvSpPr>
              <p:cNvPr id="23560" name="Rectangle 38"/>
              <p:cNvSpPr>
                <a:spLocks noChangeArrowheads="1"/>
              </p:cNvSpPr>
              <p:nvPr/>
            </p:nvSpPr>
            <p:spPr bwMode="auto">
              <a:xfrm>
                <a:off x="1693" y="1641"/>
                <a:ext cx="2763" cy="57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3561" name="Group 39"/>
              <p:cNvGrpSpPr>
                <a:grpSpLocks/>
              </p:cNvGrpSpPr>
              <p:nvPr/>
            </p:nvGrpSpPr>
            <p:grpSpPr bwMode="auto">
              <a:xfrm>
                <a:off x="1765" y="1741"/>
                <a:ext cx="2361" cy="359"/>
                <a:chOff x="1736" y="1747"/>
                <a:chExt cx="2361" cy="359"/>
              </a:xfrm>
            </p:grpSpPr>
            <p:sp>
              <p:nvSpPr>
                <p:cNvPr id="23562" name="Rectangle 40"/>
                <p:cNvSpPr>
                  <a:spLocks noChangeArrowheads="1"/>
                </p:cNvSpPr>
                <p:nvPr/>
              </p:nvSpPr>
              <p:spPr bwMode="auto">
                <a:xfrm>
                  <a:off x="1736" y="1747"/>
                  <a:ext cx="2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Lucida Sans Typewriter" pitchFamily="49" charset="0"/>
                    </a:rPr>
                    <a:t>emergencyType:{fire,traffic,other}</a:t>
                  </a:r>
                  <a:endParaRPr lang="en-US" sz="2000">
                    <a:latin typeface="Lucida Sans Typewriter" pitchFamily="49" charset="0"/>
                  </a:endParaRPr>
                </a:p>
              </p:txBody>
            </p:sp>
            <p:sp>
              <p:nvSpPr>
                <p:cNvPr id="23563" name="Rectangle 41"/>
                <p:cNvSpPr>
                  <a:spLocks noChangeArrowheads="1"/>
                </p:cNvSpPr>
                <p:nvPr/>
              </p:nvSpPr>
              <p:spPr bwMode="auto">
                <a:xfrm>
                  <a:off x="1736" y="1859"/>
                  <a:ext cx="101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Lucida Sans Typewriter" pitchFamily="49" charset="0"/>
                    </a:rPr>
                    <a:t>location:String</a:t>
                  </a:r>
                  <a:endParaRPr lang="en-US" sz="2000">
                    <a:latin typeface="Lucida Sans Typewriter" pitchFamily="49" charset="0"/>
                  </a:endParaRPr>
                </a:p>
              </p:txBody>
            </p:sp>
            <p:sp>
              <p:nvSpPr>
                <p:cNvPr id="23564" name="Rectangle 42"/>
                <p:cNvSpPr>
                  <a:spLocks noChangeArrowheads="1"/>
                </p:cNvSpPr>
                <p:nvPr/>
              </p:nvSpPr>
              <p:spPr bwMode="auto">
                <a:xfrm>
                  <a:off x="1736" y="1971"/>
                  <a:ext cx="123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latin typeface="Lucida Sans Typewriter" pitchFamily="49" charset="0"/>
                    </a:rPr>
                    <a:t>description:String</a:t>
                  </a:r>
                  <a:endParaRPr lang="en-US" sz="2000">
                    <a:latin typeface="Lucida Sans Typewriter" pitchFamily="49" charset="0"/>
                  </a:endParaRPr>
                </a:p>
              </p:txBody>
            </p:sp>
          </p:grpSp>
        </p:grpSp>
      </p:grpSp>
    </p:spTree>
    <p:extLst>
      <p:ext uri="{BB962C8B-B14F-4D97-AF65-F5344CB8AC3E}">
        <p14:creationId xmlns:p14="http://schemas.microsoft.com/office/powerpoint/2010/main" val="7517667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smtClean="0"/>
              <a:t>Class Diagram</a:t>
            </a:r>
          </a:p>
        </p:txBody>
      </p:sp>
      <p:sp>
        <p:nvSpPr>
          <p:cNvPr id="24579" name="Rectangle 3"/>
          <p:cNvSpPr>
            <a:spLocks noGrp="1" noChangeArrowheads="1"/>
          </p:cNvSpPr>
          <p:nvPr>
            <p:ph idx="1"/>
          </p:nvPr>
        </p:nvSpPr>
        <p:spPr>
          <a:xfrm>
            <a:off x="304800" y="1371600"/>
            <a:ext cx="8255000" cy="4921250"/>
          </a:xfrm>
        </p:spPr>
        <p:txBody>
          <a:bodyPr/>
          <a:lstStyle/>
          <a:p>
            <a:pPr marL="285750" indent="-285750">
              <a:spcBef>
                <a:spcPct val="5000"/>
              </a:spcBef>
            </a:pPr>
            <a:r>
              <a:rPr lang="en-US" smtClean="0"/>
              <a:t>Main goal: Find the important </a:t>
            </a:r>
            <a:r>
              <a:rPr lang="en-US" smtClean="0">
                <a:solidFill>
                  <a:srgbClr val="FF0000"/>
                </a:solidFill>
              </a:rPr>
              <a:t>abstractions</a:t>
            </a:r>
          </a:p>
          <a:p>
            <a:pPr marL="285750" indent="-285750">
              <a:spcBef>
                <a:spcPct val="5000"/>
              </a:spcBef>
            </a:pPr>
            <a:r>
              <a:rPr lang="en-US" smtClean="0"/>
              <a:t>What happens if we find the wrong abstractions?</a:t>
            </a:r>
          </a:p>
          <a:p>
            <a:pPr marL="685800" lvl="1" indent="-228600">
              <a:spcBef>
                <a:spcPct val="5000"/>
              </a:spcBef>
            </a:pPr>
            <a:r>
              <a:rPr lang="en-US" sz="2000" smtClean="0"/>
              <a:t>Iterate and correct the model</a:t>
            </a:r>
          </a:p>
          <a:p>
            <a:pPr marL="285750" indent="-285750">
              <a:spcBef>
                <a:spcPct val="5000"/>
              </a:spcBef>
            </a:pPr>
            <a:r>
              <a:rPr lang="en-US" smtClean="0"/>
              <a:t>Steps </a:t>
            </a:r>
          </a:p>
          <a:p>
            <a:pPr marL="685800" lvl="1" indent="-228600">
              <a:spcBef>
                <a:spcPct val="5000"/>
              </a:spcBef>
            </a:pPr>
            <a:r>
              <a:rPr lang="en-US" sz="2000" smtClean="0"/>
              <a:t>1. Class identification</a:t>
            </a:r>
          </a:p>
          <a:p>
            <a:pPr lvl="2">
              <a:spcBef>
                <a:spcPct val="5000"/>
              </a:spcBef>
            </a:pPr>
            <a:r>
              <a:rPr lang="en-US" sz="2000" smtClean="0"/>
              <a:t>Based on the fundamental assumption that we can find abstractions</a:t>
            </a:r>
          </a:p>
          <a:p>
            <a:pPr marL="685800" lvl="1" indent="-228600">
              <a:spcBef>
                <a:spcPct val="5000"/>
              </a:spcBef>
            </a:pPr>
            <a:r>
              <a:rPr lang="en-US" sz="2000" smtClean="0"/>
              <a:t>2. Find the attributes</a:t>
            </a:r>
          </a:p>
          <a:p>
            <a:pPr marL="685800" lvl="1" indent="-228600">
              <a:spcBef>
                <a:spcPct val="5000"/>
              </a:spcBef>
            </a:pPr>
            <a:r>
              <a:rPr lang="en-US" sz="2000" smtClean="0"/>
              <a:t>3. Find the methods</a:t>
            </a:r>
          </a:p>
          <a:p>
            <a:pPr marL="685800" lvl="1" indent="-228600">
              <a:spcBef>
                <a:spcPct val="5000"/>
              </a:spcBef>
            </a:pPr>
            <a:r>
              <a:rPr lang="en-US" sz="2000" smtClean="0"/>
              <a:t>4. Find the associations between classes</a:t>
            </a:r>
          </a:p>
        </p:txBody>
      </p:sp>
    </p:spTree>
    <p:extLst>
      <p:ext uri="{BB962C8B-B14F-4D97-AF65-F5344CB8AC3E}">
        <p14:creationId xmlns:p14="http://schemas.microsoft.com/office/powerpoint/2010/main" val="37318905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t>Pieces</a:t>
            </a:r>
          </a:p>
        </p:txBody>
      </p:sp>
      <p:sp>
        <p:nvSpPr>
          <p:cNvPr id="1357827" name="Rectangle 3"/>
          <p:cNvSpPr>
            <a:spLocks noGrp="1" noChangeArrowheads="1"/>
          </p:cNvSpPr>
          <p:nvPr>
            <p:ph idx="1"/>
          </p:nvPr>
        </p:nvSpPr>
        <p:spPr>
          <a:xfrm>
            <a:off x="304800" y="1524000"/>
            <a:ext cx="8255000" cy="4921250"/>
          </a:xfrm>
        </p:spPr>
        <p:txBody>
          <a:bodyPr rtlCol="0">
            <a:normAutofit/>
          </a:bodyPr>
          <a:lstStyle/>
          <a:p>
            <a:pPr marL="285750" indent="-285750" fontAlgn="auto">
              <a:spcBef>
                <a:spcPct val="5000"/>
              </a:spcBef>
              <a:spcAft>
                <a:spcPts val="0"/>
              </a:spcAft>
              <a:buFont typeface="Arial" charset="0"/>
              <a:buChar char="•"/>
              <a:defRPr/>
            </a:pPr>
            <a:r>
              <a:rPr lang="en-US" dirty="0" smtClean="0"/>
              <a:t>Classes</a:t>
            </a:r>
          </a:p>
          <a:p>
            <a:pPr marL="285750" indent="-285750" fontAlgn="auto">
              <a:spcBef>
                <a:spcPct val="5000"/>
              </a:spcBef>
              <a:spcAft>
                <a:spcPts val="0"/>
              </a:spcAft>
              <a:buFont typeface="Arial" charset="0"/>
              <a:buChar char="•"/>
              <a:defRPr/>
            </a:pPr>
            <a:r>
              <a:rPr lang="en-US" dirty="0" smtClean="0"/>
              <a:t>Associations (Relations)</a:t>
            </a:r>
          </a:p>
          <a:p>
            <a:pPr lvl="2" fontAlgn="auto">
              <a:spcBef>
                <a:spcPct val="5000"/>
              </a:spcBef>
              <a:spcAft>
                <a:spcPts val="0"/>
              </a:spcAft>
              <a:buFont typeface="Arial" charset="0"/>
              <a:buChar char="•"/>
              <a:defRPr/>
            </a:pPr>
            <a:r>
              <a:rPr lang="en-US" sz="2000" dirty="0" smtClean="0"/>
              <a:t>Part of- Hierarchy (Aggregation)</a:t>
            </a:r>
          </a:p>
          <a:p>
            <a:pPr lvl="2" fontAlgn="auto">
              <a:spcBef>
                <a:spcPct val="5000"/>
              </a:spcBef>
              <a:spcAft>
                <a:spcPts val="0"/>
              </a:spcAft>
              <a:buFont typeface="Arial" charset="0"/>
              <a:buChar char="•"/>
              <a:defRPr/>
            </a:pPr>
            <a:r>
              <a:rPr lang="en-US" sz="2000" dirty="0" smtClean="0"/>
              <a:t>Kind of-Hierarchy (Generalization)</a:t>
            </a:r>
          </a:p>
          <a:p>
            <a:pPr marL="285750" indent="-285750" fontAlgn="auto">
              <a:spcBef>
                <a:spcPct val="5000"/>
              </a:spcBef>
              <a:spcAft>
                <a:spcPts val="0"/>
              </a:spcAft>
              <a:buFont typeface="Arial" charset="0"/>
              <a:buChar char="•"/>
              <a:defRPr/>
            </a:pPr>
            <a:r>
              <a:rPr lang="en-US" dirty="0" smtClean="0"/>
              <a:t>Attributes</a:t>
            </a:r>
          </a:p>
          <a:p>
            <a:pPr marL="685800" lvl="1" indent="-228600" fontAlgn="auto">
              <a:spcBef>
                <a:spcPct val="5000"/>
              </a:spcBef>
              <a:spcAft>
                <a:spcPts val="0"/>
              </a:spcAft>
              <a:buFont typeface="Arial" charset="0"/>
              <a:buChar char="–"/>
              <a:defRPr/>
            </a:pPr>
            <a:r>
              <a:rPr lang="en-US" sz="2000" dirty="0" smtClean="0"/>
              <a:t>Detection of attributes</a:t>
            </a:r>
          </a:p>
          <a:p>
            <a:pPr marL="685800" lvl="1" indent="-228600" fontAlgn="auto">
              <a:spcBef>
                <a:spcPct val="5000"/>
              </a:spcBef>
              <a:spcAft>
                <a:spcPts val="0"/>
              </a:spcAft>
              <a:buFont typeface="Arial" charset="0"/>
              <a:buChar char="–"/>
              <a:defRPr/>
            </a:pPr>
            <a:r>
              <a:rPr lang="en-US" sz="2000" dirty="0" smtClean="0"/>
              <a:t>Application specific</a:t>
            </a:r>
          </a:p>
          <a:p>
            <a:pPr marL="685800" lvl="1" indent="-228600" fontAlgn="auto">
              <a:spcBef>
                <a:spcPct val="5000"/>
              </a:spcBef>
              <a:spcAft>
                <a:spcPts val="0"/>
              </a:spcAft>
              <a:buFont typeface="Arial" charset="0"/>
              <a:buChar char="–"/>
              <a:defRPr/>
            </a:pPr>
            <a:r>
              <a:rPr lang="en-US" sz="2000" dirty="0" smtClean="0"/>
              <a:t>Attributes in one system can be classes in another system</a:t>
            </a:r>
          </a:p>
          <a:p>
            <a:pPr marL="685800" lvl="1" indent="-228600" fontAlgn="auto">
              <a:spcBef>
                <a:spcPct val="5000"/>
              </a:spcBef>
              <a:spcAft>
                <a:spcPts val="0"/>
              </a:spcAft>
              <a:buFont typeface="Arial" charset="0"/>
              <a:buChar char="–"/>
              <a:defRPr/>
            </a:pPr>
            <a:r>
              <a:rPr lang="en-US" sz="2000" dirty="0" smtClean="0"/>
              <a:t>Turning attributes to classes</a:t>
            </a:r>
          </a:p>
          <a:p>
            <a:pPr marL="285750" indent="-285750" fontAlgn="auto">
              <a:spcBef>
                <a:spcPct val="5000"/>
              </a:spcBef>
              <a:spcAft>
                <a:spcPts val="0"/>
              </a:spcAft>
              <a:buFont typeface="Arial" charset="0"/>
              <a:buChar char="•"/>
              <a:defRPr/>
            </a:pPr>
            <a:r>
              <a:rPr lang="en-US" dirty="0" smtClean="0"/>
              <a:t>Operations</a:t>
            </a:r>
          </a:p>
          <a:p>
            <a:pPr marL="685800" lvl="1" indent="-228600" fontAlgn="auto">
              <a:spcBef>
                <a:spcPct val="5000"/>
              </a:spcBef>
              <a:spcAft>
                <a:spcPts val="0"/>
              </a:spcAft>
              <a:buFont typeface="Arial" charset="0"/>
              <a:buChar char="–"/>
              <a:defRPr/>
            </a:pPr>
            <a:r>
              <a:rPr lang="en-US" sz="2000" dirty="0" smtClean="0"/>
              <a:t>Detection of operations</a:t>
            </a:r>
          </a:p>
          <a:p>
            <a:pPr marL="685800" lvl="1" indent="-228600" fontAlgn="auto">
              <a:spcBef>
                <a:spcPct val="5000"/>
              </a:spcBef>
              <a:spcAft>
                <a:spcPts val="0"/>
              </a:spcAft>
              <a:buFont typeface="Arial" charset="0"/>
              <a:buChar char="–"/>
              <a:defRPr/>
            </a:pPr>
            <a:r>
              <a:rPr lang="en-US" sz="2000" dirty="0" smtClean="0"/>
              <a:t>Generic operations: Get/Set, General world knowledge, design patterns</a:t>
            </a:r>
          </a:p>
          <a:p>
            <a:pPr marL="685800" lvl="1" indent="-228600" fontAlgn="auto">
              <a:spcBef>
                <a:spcPct val="5000"/>
              </a:spcBef>
              <a:spcAft>
                <a:spcPts val="0"/>
              </a:spcAft>
              <a:buFont typeface="Arial" charset="0"/>
              <a:buChar char="–"/>
              <a:defRPr/>
            </a:pPr>
            <a:r>
              <a:rPr lang="en-US" sz="2000" dirty="0" smtClean="0"/>
              <a:t>Domain operations: Dynamic model, Functional model</a:t>
            </a:r>
          </a:p>
        </p:txBody>
      </p:sp>
    </p:spTree>
    <p:extLst>
      <p:ext uri="{BB962C8B-B14F-4D97-AF65-F5344CB8AC3E}">
        <p14:creationId xmlns:p14="http://schemas.microsoft.com/office/powerpoint/2010/main" val="303235535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How to find classes?</a:t>
            </a:r>
          </a:p>
        </p:txBody>
      </p:sp>
      <p:sp>
        <p:nvSpPr>
          <p:cNvPr id="26627" name="Rectangle 3"/>
          <p:cNvSpPr>
            <a:spLocks noGrp="1" noChangeArrowheads="1"/>
          </p:cNvSpPr>
          <p:nvPr>
            <p:ph idx="1"/>
          </p:nvPr>
        </p:nvSpPr>
        <p:spPr>
          <a:xfrm>
            <a:off x="304800" y="1555750"/>
            <a:ext cx="8509000" cy="4921250"/>
          </a:xfrm>
        </p:spPr>
        <p:txBody>
          <a:bodyPr/>
          <a:lstStyle/>
          <a:p>
            <a:pPr>
              <a:lnSpc>
                <a:spcPct val="80000"/>
              </a:lnSpc>
            </a:pPr>
            <a:r>
              <a:rPr lang="en-US" sz="3200" dirty="0" smtClean="0"/>
              <a:t>Finding Classes is the main theme</a:t>
            </a:r>
          </a:p>
          <a:p>
            <a:pPr lvl="1">
              <a:lnSpc>
                <a:spcPct val="80000"/>
              </a:lnSpc>
            </a:pPr>
            <a:r>
              <a:rPr lang="en-US" sz="2400" dirty="0" smtClean="0"/>
              <a:t>Learn about problem domain: Observe your client</a:t>
            </a:r>
          </a:p>
          <a:p>
            <a:pPr lvl="1">
              <a:lnSpc>
                <a:spcPct val="80000"/>
              </a:lnSpc>
            </a:pPr>
            <a:r>
              <a:rPr lang="en-US" sz="2400" dirty="0" smtClean="0"/>
              <a:t>Apply general world knowledge and intuition</a:t>
            </a:r>
          </a:p>
          <a:p>
            <a:pPr lvl="1">
              <a:lnSpc>
                <a:spcPct val="80000"/>
              </a:lnSpc>
            </a:pPr>
            <a:r>
              <a:rPr lang="en-US" sz="2400" dirty="0" smtClean="0">
                <a:solidFill>
                  <a:srgbClr val="FC0128"/>
                </a:solidFill>
              </a:rPr>
              <a:t>Take the flow of events and find participating objects in use cases</a:t>
            </a:r>
          </a:p>
          <a:p>
            <a:pPr lvl="1">
              <a:lnSpc>
                <a:spcPct val="80000"/>
              </a:lnSpc>
            </a:pPr>
            <a:r>
              <a:rPr lang="en-US" sz="2400" dirty="0" smtClean="0"/>
              <a:t>Try to establish a taxonomy</a:t>
            </a:r>
          </a:p>
          <a:p>
            <a:pPr lvl="1">
              <a:lnSpc>
                <a:spcPct val="80000"/>
              </a:lnSpc>
            </a:pPr>
            <a:r>
              <a:rPr lang="en-US" sz="2400" dirty="0" smtClean="0">
                <a:solidFill>
                  <a:srgbClr val="FC0128"/>
                </a:solidFill>
              </a:rPr>
              <a:t>Do a syntactic analysis</a:t>
            </a:r>
            <a:r>
              <a:rPr lang="en-US" sz="2400" dirty="0" smtClean="0"/>
              <a:t> of </a:t>
            </a:r>
            <a:r>
              <a:rPr lang="en-US" sz="2400" i="1" dirty="0" smtClean="0"/>
              <a:t>problem statement</a:t>
            </a:r>
            <a:r>
              <a:rPr lang="en-US" sz="2400" dirty="0" smtClean="0"/>
              <a:t>,  </a:t>
            </a:r>
            <a:r>
              <a:rPr lang="en-US" sz="2400" i="1" dirty="0" smtClean="0"/>
              <a:t>scenario </a:t>
            </a:r>
            <a:r>
              <a:rPr lang="en-US" sz="2400" dirty="0" smtClean="0"/>
              <a:t> or </a:t>
            </a:r>
            <a:r>
              <a:rPr lang="en-US" sz="2400" i="1" dirty="0" smtClean="0"/>
              <a:t>flow of events</a:t>
            </a:r>
            <a:r>
              <a:rPr lang="en-US" sz="2400" dirty="0" smtClean="0"/>
              <a:t> </a:t>
            </a:r>
          </a:p>
          <a:p>
            <a:pPr lvl="1">
              <a:lnSpc>
                <a:spcPct val="80000"/>
              </a:lnSpc>
            </a:pPr>
            <a:r>
              <a:rPr lang="en-US" sz="2400" dirty="0" smtClean="0"/>
              <a:t>Abbott Textual Analysis, 1983, also called noun-verb analysis</a:t>
            </a:r>
          </a:p>
          <a:p>
            <a:pPr lvl="2">
              <a:lnSpc>
                <a:spcPct val="80000"/>
              </a:lnSpc>
            </a:pPr>
            <a:r>
              <a:rPr lang="en-US" sz="2400" dirty="0" smtClean="0"/>
              <a:t>Nouns are good candidates for classes </a:t>
            </a:r>
          </a:p>
          <a:p>
            <a:pPr lvl="2">
              <a:lnSpc>
                <a:spcPct val="80000"/>
              </a:lnSpc>
            </a:pPr>
            <a:r>
              <a:rPr lang="en-US" sz="2400" dirty="0" smtClean="0"/>
              <a:t>Verbs are good candidates for operations</a:t>
            </a:r>
          </a:p>
          <a:p>
            <a:pPr lvl="1">
              <a:lnSpc>
                <a:spcPct val="80000"/>
              </a:lnSpc>
            </a:pPr>
            <a:endParaRPr lang="en-US" sz="2400" dirty="0" smtClean="0"/>
          </a:p>
        </p:txBody>
      </p:sp>
    </p:spTree>
    <p:extLst>
      <p:ext uri="{BB962C8B-B14F-4D97-AF65-F5344CB8AC3E}">
        <p14:creationId xmlns:p14="http://schemas.microsoft.com/office/powerpoint/2010/main" val="17751627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ltLang="en-US"/>
              <a:t>Class Diagrams</a:t>
            </a:r>
          </a:p>
        </p:txBody>
      </p:sp>
      <p:sp>
        <p:nvSpPr>
          <p:cNvPr id="6147" name="Rectangle 1027"/>
          <p:cNvSpPr>
            <a:spLocks noGrp="1" noChangeArrowheads="1"/>
          </p:cNvSpPr>
          <p:nvPr>
            <p:ph type="body" idx="1"/>
          </p:nvPr>
        </p:nvSpPr>
        <p:spPr>
          <a:xfrm>
            <a:off x="381000" y="2057400"/>
            <a:ext cx="8077200" cy="4343400"/>
          </a:xfrm>
        </p:spPr>
        <p:txBody>
          <a:bodyPr/>
          <a:lstStyle/>
          <a:p>
            <a:pPr>
              <a:lnSpc>
                <a:spcPct val="90000"/>
              </a:lnSpc>
            </a:pPr>
            <a:r>
              <a:rPr lang="en-US" altLang="en-US"/>
              <a:t>A class diagram shows:</a:t>
            </a:r>
          </a:p>
          <a:p>
            <a:pPr lvl="1">
              <a:lnSpc>
                <a:spcPct val="90000"/>
              </a:lnSpc>
            </a:pPr>
            <a:r>
              <a:rPr lang="en-US" altLang="en-US"/>
              <a:t>Classes</a:t>
            </a:r>
          </a:p>
          <a:p>
            <a:pPr lvl="2">
              <a:lnSpc>
                <a:spcPct val="90000"/>
              </a:lnSpc>
            </a:pPr>
            <a:r>
              <a:rPr lang="en-US" altLang="en-US"/>
              <a:t>Attributes</a:t>
            </a:r>
          </a:p>
          <a:p>
            <a:pPr lvl="2">
              <a:lnSpc>
                <a:spcPct val="90000"/>
              </a:lnSpc>
            </a:pPr>
            <a:r>
              <a:rPr lang="en-US" altLang="en-US"/>
              <a:t>Methods</a:t>
            </a:r>
          </a:p>
          <a:p>
            <a:pPr lvl="1">
              <a:lnSpc>
                <a:spcPct val="90000"/>
              </a:lnSpc>
            </a:pPr>
            <a:r>
              <a:rPr lang="en-US" altLang="en-US"/>
              <a:t>Interfaces</a:t>
            </a:r>
          </a:p>
          <a:p>
            <a:pPr lvl="1">
              <a:lnSpc>
                <a:spcPct val="90000"/>
              </a:lnSpc>
            </a:pPr>
            <a:r>
              <a:rPr lang="en-US" altLang="en-US"/>
              <a:t>Collaborations</a:t>
            </a:r>
          </a:p>
          <a:p>
            <a:pPr lvl="1">
              <a:lnSpc>
                <a:spcPct val="90000"/>
              </a:lnSpc>
            </a:pPr>
            <a:r>
              <a:rPr lang="en-US" altLang="en-US"/>
              <a:t>Dependency, Generalization, Relationships</a:t>
            </a:r>
          </a:p>
          <a:p>
            <a:pPr>
              <a:lnSpc>
                <a:spcPct val="90000"/>
              </a:lnSpc>
            </a:pPr>
            <a:r>
              <a:rPr lang="en-US" altLang="en-US"/>
              <a:t>A class diagram is a STATIC view of system</a:t>
            </a:r>
          </a:p>
        </p:txBody>
      </p:sp>
    </p:spTree>
    <p:extLst>
      <p:ext uri="{BB962C8B-B14F-4D97-AF65-F5344CB8AC3E}">
        <p14:creationId xmlns:p14="http://schemas.microsoft.com/office/powerpoint/2010/main" val="1981168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Example</a:t>
            </a:r>
          </a:p>
        </p:txBody>
      </p:sp>
      <p:sp>
        <p:nvSpPr>
          <p:cNvPr id="1492995" name="Rectangle 3"/>
          <p:cNvSpPr>
            <a:spLocks noGrp="1" noChangeArrowheads="1"/>
          </p:cNvSpPr>
          <p:nvPr>
            <p:ph idx="1"/>
          </p:nvPr>
        </p:nvSpPr>
        <p:spPr>
          <a:xfrm>
            <a:off x="685800" y="1554163"/>
            <a:ext cx="7772400" cy="4359275"/>
          </a:xfrm>
        </p:spPr>
        <p:txBody>
          <a:bodyPr rtlCol="0">
            <a:normAutofit fontScale="92500" lnSpcReduction="10000"/>
          </a:bodyPr>
          <a:lstStyle/>
          <a:p>
            <a:pPr fontAlgn="auto">
              <a:spcAft>
                <a:spcPts val="0"/>
              </a:spcAft>
              <a:buFont typeface="Arial" charset="0"/>
              <a:buChar char="•"/>
              <a:defRPr/>
            </a:pPr>
            <a:r>
              <a:rPr lang="en-US" dirty="0" smtClean="0"/>
              <a:t>Ahmad enters a store with the intention of buying a toy for his 6 year old child. He has to buy a toy which her daughter likes.</a:t>
            </a:r>
          </a:p>
          <a:p>
            <a:pPr fontAlgn="auto">
              <a:spcAft>
                <a:spcPts val="0"/>
              </a:spcAft>
              <a:buFont typeface="Arial" charset="0"/>
              <a:buChar char="•"/>
              <a:defRPr/>
            </a:pPr>
            <a:r>
              <a:rPr lang="en-US" dirty="0" smtClean="0"/>
              <a:t>The store owner gives advice to the customer. The advice depends on the age range of the child and the attributes of the toy. </a:t>
            </a:r>
          </a:p>
          <a:p>
            <a:pPr fontAlgn="auto">
              <a:spcAft>
                <a:spcPts val="0"/>
              </a:spcAft>
              <a:buFont typeface="Arial" charset="0"/>
              <a:buChar char="•"/>
              <a:defRPr/>
            </a:pPr>
            <a:r>
              <a:rPr lang="en-US" dirty="0" smtClean="0"/>
              <a:t>Ahmad selects a toy which is unsuitable for the child.</a:t>
            </a:r>
          </a:p>
          <a:p>
            <a:pPr fontAlgn="auto">
              <a:spcAft>
                <a:spcPts val="0"/>
              </a:spcAft>
              <a:buFont typeface="Arial" charset="0"/>
              <a:buChar char="•"/>
              <a:defRPr/>
            </a:pPr>
            <a:r>
              <a:rPr lang="en-US" dirty="0" smtClean="0"/>
              <a:t>The store owner recommends a safer doll. </a:t>
            </a:r>
          </a:p>
          <a:p>
            <a:pPr fontAlgn="auto">
              <a:spcAft>
                <a:spcPts val="0"/>
              </a:spcAft>
              <a:buFont typeface="Arial" charset="0"/>
              <a:buChar char="•"/>
              <a:defRPr/>
            </a:pPr>
            <a:r>
              <a:rPr lang="en-US" dirty="0" smtClean="0"/>
              <a:t>Note: Help must be available within less than one minute. </a:t>
            </a:r>
          </a:p>
        </p:txBody>
      </p:sp>
    </p:spTree>
    <p:extLst>
      <p:ext uri="{BB962C8B-B14F-4D97-AF65-F5344CB8AC3E}">
        <p14:creationId xmlns:p14="http://schemas.microsoft.com/office/powerpoint/2010/main" val="8936240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Abbot’s Heuristics</a:t>
            </a:r>
          </a:p>
        </p:txBody>
      </p:sp>
      <p:grpSp>
        <p:nvGrpSpPr>
          <p:cNvPr id="28675" name="Group 3"/>
          <p:cNvGrpSpPr>
            <a:grpSpLocks/>
          </p:cNvGrpSpPr>
          <p:nvPr/>
        </p:nvGrpSpPr>
        <p:grpSpPr bwMode="auto">
          <a:xfrm>
            <a:off x="609600" y="1295400"/>
            <a:ext cx="8232775" cy="5160963"/>
            <a:chOff x="470" y="733"/>
            <a:chExt cx="5186" cy="3251"/>
          </a:xfrm>
        </p:grpSpPr>
        <p:sp>
          <p:nvSpPr>
            <p:cNvPr id="28676" name="Rectangle 4"/>
            <p:cNvSpPr>
              <a:spLocks noChangeArrowheads="1"/>
            </p:cNvSpPr>
            <p:nvPr/>
          </p:nvSpPr>
          <p:spPr bwMode="auto">
            <a:xfrm>
              <a:off x="470" y="73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677" name="Rectangle 5"/>
            <p:cNvSpPr>
              <a:spLocks noChangeArrowheads="1"/>
            </p:cNvSpPr>
            <p:nvPr/>
          </p:nvSpPr>
          <p:spPr bwMode="auto">
            <a:xfrm>
              <a:off x="544" y="733"/>
              <a:ext cx="99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rPr>
                <a:t>Part of speech</a:t>
              </a:r>
              <a:endParaRPr lang="en-US" b="1"/>
            </a:p>
          </p:txBody>
        </p:sp>
        <p:sp>
          <p:nvSpPr>
            <p:cNvPr id="28678" name="Rectangle 6"/>
            <p:cNvSpPr>
              <a:spLocks noChangeArrowheads="1"/>
            </p:cNvSpPr>
            <p:nvPr/>
          </p:nvSpPr>
          <p:spPr bwMode="auto">
            <a:xfrm>
              <a:off x="1514"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79" name="Rectangle 7"/>
            <p:cNvSpPr>
              <a:spLocks noChangeArrowheads="1"/>
            </p:cNvSpPr>
            <p:nvPr/>
          </p:nvSpPr>
          <p:spPr bwMode="auto">
            <a:xfrm>
              <a:off x="1532"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0" name="Rectangle 8"/>
            <p:cNvSpPr>
              <a:spLocks noChangeArrowheads="1"/>
            </p:cNvSpPr>
            <p:nvPr/>
          </p:nvSpPr>
          <p:spPr bwMode="auto">
            <a:xfrm>
              <a:off x="1861"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1" name="Rectangle 9"/>
            <p:cNvSpPr>
              <a:spLocks noChangeArrowheads="1"/>
            </p:cNvSpPr>
            <p:nvPr/>
          </p:nvSpPr>
          <p:spPr bwMode="auto">
            <a:xfrm>
              <a:off x="2191" y="733"/>
              <a:ext cx="12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rPr>
                <a:t>Model component</a:t>
              </a:r>
              <a:endParaRPr lang="en-US" b="1"/>
            </a:p>
          </p:txBody>
        </p:sp>
        <p:sp>
          <p:nvSpPr>
            <p:cNvPr id="28682" name="Rectangle 10"/>
            <p:cNvSpPr>
              <a:spLocks noChangeArrowheads="1"/>
            </p:cNvSpPr>
            <p:nvPr/>
          </p:nvSpPr>
          <p:spPr bwMode="auto">
            <a:xfrm>
              <a:off x="3408"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3" name="Rectangle 11"/>
            <p:cNvSpPr>
              <a:spLocks noChangeArrowheads="1"/>
            </p:cNvSpPr>
            <p:nvPr/>
          </p:nvSpPr>
          <p:spPr bwMode="auto">
            <a:xfrm>
              <a:off x="3838"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4" name="Rectangle 12"/>
            <p:cNvSpPr>
              <a:spLocks noChangeArrowheads="1"/>
            </p:cNvSpPr>
            <p:nvPr/>
          </p:nvSpPr>
          <p:spPr bwMode="auto">
            <a:xfrm>
              <a:off x="4497" y="733"/>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b="1" i="1">
                  <a:solidFill>
                    <a:srgbClr val="000000"/>
                  </a:solidFill>
                </a:rPr>
                <a:t>Example</a:t>
              </a:r>
              <a:endParaRPr lang="en-US" b="1"/>
            </a:p>
          </p:txBody>
        </p:sp>
        <p:sp>
          <p:nvSpPr>
            <p:cNvPr id="28685" name="Rectangle 13"/>
            <p:cNvSpPr>
              <a:spLocks noChangeArrowheads="1"/>
            </p:cNvSpPr>
            <p:nvPr/>
          </p:nvSpPr>
          <p:spPr bwMode="auto">
            <a:xfrm>
              <a:off x="5101" y="733"/>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6" name="Rectangle 14"/>
            <p:cNvSpPr>
              <a:spLocks noChangeArrowheads="1"/>
            </p:cNvSpPr>
            <p:nvPr/>
          </p:nvSpPr>
          <p:spPr bwMode="auto">
            <a:xfrm>
              <a:off x="470" y="1055"/>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687" name="Rectangle 15"/>
            <p:cNvSpPr>
              <a:spLocks noChangeArrowheads="1"/>
            </p:cNvSpPr>
            <p:nvPr/>
          </p:nvSpPr>
          <p:spPr bwMode="auto">
            <a:xfrm>
              <a:off x="544" y="1055"/>
              <a:ext cx="82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Proper noun</a:t>
              </a:r>
              <a:endParaRPr lang="en-US" b="1"/>
            </a:p>
          </p:txBody>
        </p:sp>
        <p:sp>
          <p:nvSpPr>
            <p:cNvPr id="28688" name="Rectangle 16"/>
            <p:cNvSpPr>
              <a:spLocks noChangeArrowheads="1"/>
            </p:cNvSpPr>
            <p:nvPr/>
          </p:nvSpPr>
          <p:spPr bwMode="auto">
            <a:xfrm>
              <a:off x="1349"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89" name="Rectangle 17"/>
            <p:cNvSpPr>
              <a:spLocks noChangeArrowheads="1"/>
            </p:cNvSpPr>
            <p:nvPr/>
          </p:nvSpPr>
          <p:spPr bwMode="auto">
            <a:xfrm>
              <a:off x="1532"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0" name="Rectangle 18"/>
            <p:cNvSpPr>
              <a:spLocks noChangeArrowheads="1"/>
            </p:cNvSpPr>
            <p:nvPr/>
          </p:nvSpPr>
          <p:spPr bwMode="auto">
            <a:xfrm>
              <a:off x="1861"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1" name="Rectangle 19"/>
            <p:cNvSpPr>
              <a:spLocks noChangeArrowheads="1"/>
            </p:cNvSpPr>
            <p:nvPr/>
          </p:nvSpPr>
          <p:spPr bwMode="auto">
            <a:xfrm>
              <a:off x="2191" y="1055"/>
              <a:ext cx="4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object</a:t>
              </a:r>
              <a:endParaRPr lang="en-US" b="1"/>
            </a:p>
          </p:txBody>
        </p:sp>
        <p:sp>
          <p:nvSpPr>
            <p:cNvPr id="28692" name="Rectangle 20"/>
            <p:cNvSpPr>
              <a:spLocks noChangeArrowheads="1"/>
            </p:cNvSpPr>
            <p:nvPr/>
          </p:nvSpPr>
          <p:spPr bwMode="auto">
            <a:xfrm>
              <a:off x="2593"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3" name="Rectangle 21"/>
            <p:cNvSpPr>
              <a:spLocks noChangeArrowheads="1"/>
            </p:cNvSpPr>
            <p:nvPr/>
          </p:nvSpPr>
          <p:spPr bwMode="auto">
            <a:xfrm>
              <a:off x="2850"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4" name="Rectangle 22"/>
            <p:cNvSpPr>
              <a:spLocks noChangeArrowheads="1"/>
            </p:cNvSpPr>
            <p:nvPr/>
          </p:nvSpPr>
          <p:spPr bwMode="auto">
            <a:xfrm>
              <a:off x="3179"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5" name="Rectangle 23"/>
            <p:cNvSpPr>
              <a:spLocks noChangeArrowheads="1"/>
            </p:cNvSpPr>
            <p:nvPr/>
          </p:nvSpPr>
          <p:spPr bwMode="auto">
            <a:xfrm>
              <a:off x="3838"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6" name="Rectangle 24"/>
            <p:cNvSpPr>
              <a:spLocks noChangeArrowheads="1"/>
            </p:cNvSpPr>
            <p:nvPr/>
          </p:nvSpPr>
          <p:spPr bwMode="auto">
            <a:xfrm>
              <a:off x="4497" y="1055"/>
              <a:ext cx="4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t>Ahmad</a:t>
              </a:r>
            </a:p>
          </p:txBody>
        </p:sp>
        <p:sp>
          <p:nvSpPr>
            <p:cNvPr id="28697" name="Rectangle 25"/>
            <p:cNvSpPr>
              <a:spLocks noChangeArrowheads="1"/>
            </p:cNvSpPr>
            <p:nvPr/>
          </p:nvSpPr>
          <p:spPr bwMode="auto">
            <a:xfrm>
              <a:off x="5174" y="105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698" name="Rectangle 26"/>
            <p:cNvSpPr>
              <a:spLocks noChangeArrowheads="1"/>
            </p:cNvSpPr>
            <p:nvPr/>
          </p:nvSpPr>
          <p:spPr bwMode="auto">
            <a:xfrm>
              <a:off x="470" y="1377"/>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699" name="Rectangle 27"/>
            <p:cNvSpPr>
              <a:spLocks noChangeArrowheads="1"/>
            </p:cNvSpPr>
            <p:nvPr/>
          </p:nvSpPr>
          <p:spPr bwMode="auto">
            <a:xfrm>
              <a:off x="544" y="1377"/>
              <a:ext cx="100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Improper noun</a:t>
              </a:r>
              <a:endParaRPr lang="en-US" b="1"/>
            </a:p>
          </p:txBody>
        </p:sp>
        <p:sp>
          <p:nvSpPr>
            <p:cNvPr id="28700" name="Rectangle 28"/>
            <p:cNvSpPr>
              <a:spLocks noChangeArrowheads="1"/>
            </p:cNvSpPr>
            <p:nvPr/>
          </p:nvSpPr>
          <p:spPr bwMode="auto">
            <a:xfrm>
              <a:off x="1523"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1" name="Rectangle 29"/>
            <p:cNvSpPr>
              <a:spLocks noChangeArrowheads="1"/>
            </p:cNvSpPr>
            <p:nvPr/>
          </p:nvSpPr>
          <p:spPr bwMode="auto">
            <a:xfrm>
              <a:off x="1532"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2" name="Rectangle 30"/>
            <p:cNvSpPr>
              <a:spLocks noChangeArrowheads="1"/>
            </p:cNvSpPr>
            <p:nvPr/>
          </p:nvSpPr>
          <p:spPr bwMode="auto">
            <a:xfrm>
              <a:off x="1861"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3" name="Rectangle 31"/>
            <p:cNvSpPr>
              <a:spLocks noChangeArrowheads="1"/>
            </p:cNvSpPr>
            <p:nvPr/>
          </p:nvSpPr>
          <p:spPr bwMode="auto">
            <a:xfrm>
              <a:off x="2191" y="1377"/>
              <a:ext cx="3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class</a:t>
              </a:r>
              <a:endParaRPr lang="en-US" b="1"/>
            </a:p>
          </p:txBody>
        </p:sp>
        <p:sp>
          <p:nvSpPr>
            <p:cNvPr id="28704" name="Rectangle 32"/>
            <p:cNvSpPr>
              <a:spLocks noChangeArrowheads="1"/>
            </p:cNvSpPr>
            <p:nvPr/>
          </p:nvSpPr>
          <p:spPr bwMode="auto">
            <a:xfrm>
              <a:off x="2511"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5" name="Rectangle 33"/>
            <p:cNvSpPr>
              <a:spLocks noChangeArrowheads="1"/>
            </p:cNvSpPr>
            <p:nvPr/>
          </p:nvSpPr>
          <p:spPr bwMode="auto">
            <a:xfrm>
              <a:off x="2520"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6" name="Rectangle 34"/>
            <p:cNvSpPr>
              <a:spLocks noChangeArrowheads="1"/>
            </p:cNvSpPr>
            <p:nvPr/>
          </p:nvSpPr>
          <p:spPr bwMode="auto">
            <a:xfrm>
              <a:off x="2850"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7" name="Rectangle 35"/>
            <p:cNvSpPr>
              <a:spLocks noChangeArrowheads="1"/>
            </p:cNvSpPr>
            <p:nvPr/>
          </p:nvSpPr>
          <p:spPr bwMode="auto">
            <a:xfrm>
              <a:off x="3179"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8" name="Rectangle 36"/>
            <p:cNvSpPr>
              <a:spLocks noChangeArrowheads="1"/>
            </p:cNvSpPr>
            <p:nvPr/>
          </p:nvSpPr>
          <p:spPr bwMode="auto">
            <a:xfrm>
              <a:off x="3838" y="1377"/>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09" name="Rectangle 37"/>
            <p:cNvSpPr>
              <a:spLocks noChangeArrowheads="1"/>
            </p:cNvSpPr>
            <p:nvPr/>
          </p:nvSpPr>
          <p:spPr bwMode="auto">
            <a:xfrm>
              <a:off x="4497" y="1377"/>
              <a:ext cx="6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Toy, doll</a:t>
              </a:r>
              <a:endParaRPr lang="en-US" b="1"/>
            </a:p>
          </p:txBody>
        </p:sp>
        <p:sp>
          <p:nvSpPr>
            <p:cNvPr id="28710" name="Rectangle 38"/>
            <p:cNvSpPr>
              <a:spLocks noChangeArrowheads="1"/>
            </p:cNvSpPr>
            <p:nvPr/>
          </p:nvSpPr>
          <p:spPr bwMode="auto">
            <a:xfrm>
              <a:off x="470" y="1699"/>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11" name="Rectangle 39"/>
            <p:cNvSpPr>
              <a:spLocks noChangeArrowheads="1"/>
            </p:cNvSpPr>
            <p:nvPr/>
          </p:nvSpPr>
          <p:spPr bwMode="auto">
            <a:xfrm>
              <a:off x="544" y="1699"/>
              <a:ext cx="76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Doing verb</a:t>
              </a:r>
              <a:endParaRPr lang="en-US" b="1"/>
            </a:p>
          </p:txBody>
        </p:sp>
        <p:sp>
          <p:nvSpPr>
            <p:cNvPr id="28712" name="Rectangle 40"/>
            <p:cNvSpPr>
              <a:spLocks noChangeArrowheads="1"/>
            </p:cNvSpPr>
            <p:nvPr/>
          </p:nvSpPr>
          <p:spPr bwMode="auto">
            <a:xfrm>
              <a:off x="1285"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3" name="Rectangle 41"/>
            <p:cNvSpPr>
              <a:spLocks noChangeArrowheads="1"/>
            </p:cNvSpPr>
            <p:nvPr/>
          </p:nvSpPr>
          <p:spPr bwMode="auto">
            <a:xfrm>
              <a:off x="1532"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4" name="Rectangle 42"/>
            <p:cNvSpPr>
              <a:spLocks noChangeArrowheads="1"/>
            </p:cNvSpPr>
            <p:nvPr/>
          </p:nvSpPr>
          <p:spPr bwMode="auto">
            <a:xfrm>
              <a:off x="1861"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5" name="Rectangle 43"/>
            <p:cNvSpPr>
              <a:spLocks noChangeArrowheads="1"/>
            </p:cNvSpPr>
            <p:nvPr/>
          </p:nvSpPr>
          <p:spPr bwMode="auto">
            <a:xfrm>
              <a:off x="2191" y="1699"/>
              <a:ext cx="5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method</a:t>
              </a:r>
              <a:endParaRPr lang="en-US" b="1"/>
            </a:p>
          </p:txBody>
        </p:sp>
        <p:sp>
          <p:nvSpPr>
            <p:cNvPr id="28716" name="Rectangle 44"/>
            <p:cNvSpPr>
              <a:spLocks noChangeArrowheads="1"/>
            </p:cNvSpPr>
            <p:nvPr/>
          </p:nvSpPr>
          <p:spPr bwMode="auto">
            <a:xfrm>
              <a:off x="2685"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7" name="Rectangle 45"/>
            <p:cNvSpPr>
              <a:spLocks noChangeArrowheads="1"/>
            </p:cNvSpPr>
            <p:nvPr/>
          </p:nvSpPr>
          <p:spPr bwMode="auto">
            <a:xfrm>
              <a:off x="2850"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8" name="Rectangle 46"/>
            <p:cNvSpPr>
              <a:spLocks noChangeArrowheads="1"/>
            </p:cNvSpPr>
            <p:nvPr/>
          </p:nvSpPr>
          <p:spPr bwMode="auto">
            <a:xfrm>
              <a:off x="3179"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19" name="Rectangle 47"/>
            <p:cNvSpPr>
              <a:spLocks noChangeArrowheads="1"/>
            </p:cNvSpPr>
            <p:nvPr/>
          </p:nvSpPr>
          <p:spPr bwMode="auto">
            <a:xfrm>
              <a:off x="3838"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0" name="Rectangle 48"/>
            <p:cNvSpPr>
              <a:spLocks noChangeArrowheads="1"/>
            </p:cNvSpPr>
            <p:nvPr/>
          </p:nvSpPr>
          <p:spPr bwMode="auto">
            <a:xfrm>
              <a:off x="4497" y="1699"/>
              <a:ext cx="11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Buy, recommend</a:t>
              </a:r>
              <a:endParaRPr lang="en-US" b="1"/>
            </a:p>
          </p:txBody>
        </p:sp>
        <p:sp>
          <p:nvSpPr>
            <p:cNvPr id="28721" name="Rectangle 49"/>
            <p:cNvSpPr>
              <a:spLocks noChangeArrowheads="1"/>
            </p:cNvSpPr>
            <p:nvPr/>
          </p:nvSpPr>
          <p:spPr bwMode="auto">
            <a:xfrm>
              <a:off x="4744" y="1699"/>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2" name="Rectangle 50"/>
            <p:cNvSpPr>
              <a:spLocks noChangeArrowheads="1"/>
            </p:cNvSpPr>
            <p:nvPr/>
          </p:nvSpPr>
          <p:spPr bwMode="auto">
            <a:xfrm>
              <a:off x="470" y="2021"/>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23" name="Rectangle 51"/>
            <p:cNvSpPr>
              <a:spLocks noChangeArrowheads="1"/>
            </p:cNvSpPr>
            <p:nvPr/>
          </p:nvSpPr>
          <p:spPr bwMode="auto">
            <a:xfrm>
              <a:off x="544" y="2021"/>
              <a:ext cx="7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being verb</a:t>
              </a:r>
              <a:endParaRPr lang="en-US" b="1"/>
            </a:p>
          </p:txBody>
        </p:sp>
        <p:sp>
          <p:nvSpPr>
            <p:cNvPr id="28724" name="Rectangle 52"/>
            <p:cNvSpPr>
              <a:spLocks noChangeArrowheads="1"/>
            </p:cNvSpPr>
            <p:nvPr/>
          </p:nvSpPr>
          <p:spPr bwMode="auto">
            <a:xfrm>
              <a:off x="1239"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5" name="Rectangle 53"/>
            <p:cNvSpPr>
              <a:spLocks noChangeArrowheads="1"/>
            </p:cNvSpPr>
            <p:nvPr/>
          </p:nvSpPr>
          <p:spPr bwMode="auto">
            <a:xfrm>
              <a:off x="1532"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6" name="Rectangle 54"/>
            <p:cNvSpPr>
              <a:spLocks noChangeArrowheads="1"/>
            </p:cNvSpPr>
            <p:nvPr/>
          </p:nvSpPr>
          <p:spPr bwMode="auto">
            <a:xfrm>
              <a:off x="1861"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7" name="Rectangle 55"/>
            <p:cNvSpPr>
              <a:spLocks noChangeArrowheads="1"/>
            </p:cNvSpPr>
            <p:nvPr/>
          </p:nvSpPr>
          <p:spPr bwMode="auto">
            <a:xfrm>
              <a:off x="2191" y="2021"/>
              <a:ext cx="7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inheritance </a:t>
              </a:r>
              <a:endParaRPr lang="en-US" b="1"/>
            </a:p>
          </p:txBody>
        </p:sp>
        <p:sp>
          <p:nvSpPr>
            <p:cNvPr id="28728" name="Rectangle 56"/>
            <p:cNvSpPr>
              <a:spLocks noChangeArrowheads="1"/>
            </p:cNvSpPr>
            <p:nvPr/>
          </p:nvSpPr>
          <p:spPr bwMode="auto">
            <a:xfrm>
              <a:off x="2960"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29" name="Rectangle 57"/>
            <p:cNvSpPr>
              <a:spLocks noChangeArrowheads="1"/>
            </p:cNvSpPr>
            <p:nvPr/>
          </p:nvSpPr>
          <p:spPr bwMode="auto">
            <a:xfrm>
              <a:off x="3179"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0" name="Rectangle 58"/>
            <p:cNvSpPr>
              <a:spLocks noChangeArrowheads="1"/>
            </p:cNvSpPr>
            <p:nvPr/>
          </p:nvSpPr>
          <p:spPr bwMode="auto">
            <a:xfrm>
              <a:off x="3838"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1" name="Rectangle 59"/>
            <p:cNvSpPr>
              <a:spLocks noChangeArrowheads="1"/>
            </p:cNvSpPr>
            <p:nvPr/>
          </p:nvSpPr>
          <p:spPr bwMode="auto">
            <a:xfrm>
              <a:off x="4497" y="2021"/>
              <a:ext cx="8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is-a (kind-of)</a:t>
              </a:r>
              <a:endParaRPr lang="en-US" b="1"/>
            </a:p>
          </p:txBody>
        </p:sp>
        <p:sp>
          <p:nvSpPr>
            <p:cNvPr id="28732" name="Rectangle 60"/>
            <p:cNvSpPr>
              <a:spLocks noChangeArrowheads="1"/>
            </p:cNvSpPr>
            <p:nvPr/>
          </p:nvSpPr>
          <p:spPr bwMode="auto">
            <a:xfrm>
              <a:off x="5366" y="202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3" name="Rectangle 61"/>
            <p:cNvSpPr>
              <a:spLocks noChangeArrowheads="1"/>
            </p:cNvSpPr>
            <p:nvPr/>
          </p:nvSpPr>
          <p:spPr bwMode="auto">
            <a:xfrm>
              <a:off x="470" y="234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34" name="Rectangle 62"/>
            <p:cNvSpPr>
              <a:spLocks noChangeArrowheads="1"/>
            </p:cNvSpPr>
            <p:nvPr/>
          </p:nvSpPr>
          <p:spPr bwMode="auto">
            <a:xfrm>
              <a:off x="544" y="2342"/>
              <a:ext cx="79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having verb</a:t>
              </a:r>
              <a:endParaRPr lang="en-US" b="1"/>
            </a:p>
          </p:txBody>
        </p:sp>
        <p:sp>
          <p:nvSpPr>
            <p:cNvPr id="28735" name="Rectangle 63"/>
            <p:cNvSpPr>
              <a:spLocks noChangeArrowheads="1"/>
            </p:cNvSpPr>
            <p:nvPr/>
          </p:nvSpPr>
          <p:spPr bwMode="auto">
            <a:xfrm>
              <a:off x="1321"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6" name="Rectangle 64"/>
            <p:cNvSpPr>
              <a:spLocks noChangeArrowheads="1"/>
            </p:cNvSpPr>
            <p:nvPr/>
          </p:nvSpPr>
          <p:spPr bwMode="auto">
            <a:xfrm>
              <a:off x="1532"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7" name="Rectangle 65"/>
            <p:cNvSpPr>
              <a:spLocks noChangeArrowheads="1"/>
            </p:cNvSpPr>
            <p:nvPr/>
          </p:nvSpPr>
          <p:spPr bwMode="auto">
            <a:xfrm>
              <a:off x="1861"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38" name="Rectangle 66"/>
            <p:cNvSpPr>
              <a:spLocks noChangeArrowheads="1"/>
            </p:cNvSpPr>
            <p:nvPr/>
          </p:nvSpPr>
          <p:spPr bwMode="auto">
            <a:xfrm>
              <a:off x="2191" y="2342"/>
              <a:ext cx="79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aggregation</a:t>
              </a:r>
              <a:endParaRPr lang="en-US" b="1"/>
            </a:p>
          </p:txBody>
        </p:sp>
        <p:sp>
          <p:nvSpPr>
            <p:cNvPr id="28739" name="Rectangle 67"/>
            <p:cNvSpPr>
              <a:spLocks noChangeArrowheads="1"/>
            </p:cNvSpPr>
            <p:nvPr/>
          </p:nvSpPr>
          <p:spPr bwMode="auto">
            <a:xfrm>
              <a:off x="2969"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0" name="Rectangle 68"/>
            <p:cNvSpPr>
              <a:spLocks noChangeArrowheads="1"/>
            </p:cNvSpPr>
            <p:nvPr/>
          </p:nvSpPr>
          <p:spPr bwMode="auto">
            <a:xfrm>
              <a:off x="3179"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1" name="Rectangle 69"/>
            <p:cNvSpPr>
              <a:spLocks noChangeArrowheads="1"/>
            </p:cNvSpPr>
            <p:nvPr/>
          </p:nvSpPr>
          <p:spPr bwMode="auto">
            <a:xfrm>
              <a:off x="3838"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2" name="Rectangle 70"/>
            <p:cNvSpPr>
              <a:spLocks noChangeArrowheads="1"/>
            </p:cNvSpPr>
            <p:nvPr/>
          </p:nvSpPr>
          <p:spPr bwMode="auto">
            <a:xfrm>
              <a:off x="4497" y="2342"/>
              <a:ext cx="42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has an</a:t>
              </a:r>
              <a:endParaRPr lang="en-US" b="1"/>
            </a:p>
          </p:txBody>
        </p:sp>
        <p:sp>
          <p:nvSpPr>
            <p:cNvPr id="28743" name="Rectangle 71"/>
            <p:cNvSpPr>
              <a:spLocks noChangeArrowheads="1"/>
            </p:cNvSpPr>
            <p:nvPr/>
          </p:nvSpPr>
          <p:spPr bwMode="auto">
            <a:xfrm>
              <a:off x="4909" y="2342"/>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4" name="Rectangle 72"/>
            <p:cNvSpPr>
              <a:spLocks noChangeArrowheads="1"/>
            </p:cNvSpPr>
            <p:nvPr/>
          </p:nvSpPr>
          <p:spPr bwMode="auto">
            <a:xfrm>
              <a:off x="470" y="2664"/>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45" name="Rectangle 73"/>
            <p:cNvSpPr>
              <a:spLocks noChangeArrowheads="1"/>
            </p:cNvSpPr>
            <p:nvPr/>
          </p:nvSpPr>
          <p:spPr bwMode="auto">
            <a:xfrm>
              <a:off x="544" y="2664"/>
              <a:ext cx="7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modal verb</a:t>
              </a:r>
              <a:endParaRPr lang="en-US" b="1"/>
            </a:p>
          </p:txBody>
        </p:sp>
        <p:sp>
          <p:nvSpPr>
            <p:cNvPr id="28746" name="Rectangle 74"/>
            <p:cNvSpPr>
              <a:spLocks noChangeArrowheads="1"/>
            </p:cNvSpPr>
            <p:nvPr/>
          </p:nvSpPr>
          <p:spPr bwMode="auto">
            <a:xfrm>
              <a:off x="1285"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7" name="Rectangle 75"/>
            <p:cNvSpPr>
              <a:spLocks noChangeArrowheads="1"/>
            </p:cNvSpPr>
            <p:nvPr/>
          </p:nvSpPr>
          <p:spPr bwMode="auto">
            <a:xfrm>
              <a:off x="1532"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8" name="Rectangle 76"/>
            <p:cNvSpPr>
              <a:spLocks noChangeArrowheads="1"/>
            </p:cNvSpPr>
            <p:nvPr/>
          </p:nvSpPr>
          <p:spPr bwMode="auto">
            <a:xfrm>
              <a:off x="1861"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49" name="Rectangle 77"/>
            <p:cNvSpPr>
              <a:spLocks noChangeArrowheads="1"/>
            </p:cNvSpPr>
            <p:nvPr/>
          </p:nvSpPr>
          <p:spPr bwMode="auto">
            <a:xfrm>
              <a:off x="2191" y="2664"/>
              <a:ext cx="66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constraint</a:t>
              </a:r>
              <a:endParaRPr lang="en-US" b="1"/>
            </a:p>
          </p:txBody>
        </p:sp>
        <p:sp>
          <p:nvSpPr>
            <p:cNvPr id="28750" name="Rectangle 78"/>
            <p:cNvSpPr>
              <a:spLocks noChangeArrowheads="1"/>
            </p:cNvSpPr>
            <p:nvPr/>
          </p:nvSpPr>
          <p:spPr bwMode="auto">
            <a:xfrm>
              <a:off x="2841"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1" name="Rectangle 79"/>
            <p:cNvSpPr>
              <a:spLocks noChangeArrowheads="1"/>
            </p:cNvSpPr>
            <p:nvPr/>
          </p:nvSpPr>
          <p:spPr bwMode="auto">
            <a:xfrm>
              <a:off x="2850"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2" name="Rectangle 80"/>
            <p:cNvSpPr>
              <a:spLocks noChangeArrowheads="1"/>
            </p:cNvSpPr>
            <p:nvPr/>
          </p:nvSpPr>
          <p:spPr bwMode="auto">
            <a:xfrm>
              <a:off x="3179"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3" name="Rectangle 81"/>
            <p:cNvSpPr>
              <a:spLocks noChangeArrowheads="1"/>
            </p:cNvSpPr>
            <p:nvPr/>
          </p:nvSpPr>
          <p:spPr bwMode="auto">
            <a:xfrm>
              <a:off x="3838"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4" name="Rectangle 82"/>
            <p:cNvSpPr>
              <a:spLocks noChangeArrowheads="1"/>
            </p:cNvSpPr>
            <p:nvPr/>
          </p:nvSpPr>
          <p:spPr bwMode="auto">
            <a:xfrm>
              <a:off x="4497" y="2664"/>
              <a:ext cx="5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must be</a:t>
              </a:r>
              <a:endParaRPr lang="en-US" b="1"/>
            </a:p>
          </p:txBody>
        </p:sp>
        <p:sp>
          <p:nvSpPr>
            <p:cNvPr id="28755" name="Rectangle 83"/>
            <p:cNvSpPr>
              <a:spLocks noChangeArrowheads="1"/>
            </p:cNvSpPr>
            <p:nvPr/>
          </p:nvSpPr>
          <p:spPr bwMode="auto">
            <a:xfrm>
              <a:off x="5009" y="2664"/>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6" name="Rectangle 84"/>
            <p:cNvSpPr>
              <a:spLocks noChangeArrowheads="1"/>
            </p:cNvSpPr>
            <p:nvPr/>
          </p:nvSpPr>
          <p:spPr bwMode="auto">
            <a:xfrm>
              <a:off x="470" y="2986"/>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57" name="Rectangle 85"/>
            <p:cNvSpPr>
              <a:spLocks noChangeArrowheads="1"/>
            </p:cNvSpPr>
            <p:nvPr/>
          </p:nvSpPr>
          <p:spPr bwMode="auto">
            <a:xfrm>
              <a:off x="544" y="2986"/>
              <a:ext cx="6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adjective</a:t>
              </a:r>
              <a:endParaRPr lang="en-US" b="1"/>
            </a:p>
          </p:txBody>
        </p:sp>
        <p:sp>
          <p:nvSpPr>
            <p:cNvPr id="28758" name="Rectangle 86"/>
            <p:cNvSpPr>
              <a:spLocks noChangeArrowheads="1"/>
            </p:cNvSpPr>
            <p:nvPr/>
          </p:nvSpPr>
          <p:spPr bwMode="auto">
            <a:xfrm>
              <a:off x="1138"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59" name="Rectangle 87"/>
            <p:cNvSpPr>
              <a:spLocks noChangeArrowheads="1"/>
            </p:cNvSpPr>
            <p:nvPr/>
          </p:nvSpPr>
          <p:spPr bwMode="auto">
            <a:xfrm>
              <a:off x="1203"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0" name="Rectangle 88"/>
            <p:cNvSpPr>
              <a:spLocks noChangeArrowheads="1"/>
            </p:cNvSpPr>
            <p:nvPr/>
          </p:nvSpPr>
          <p:spPr bwMode="auto">
            <a:xfrm>
              <a:off x="1532"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1" name="Rectangle 89"/>
            <p:cNvSpPr>
              <a:spLocks noChangeArrowheads="1"/>
            </p:cNvSpPr>
            <p:nvPr/>
          </p:nvSpPr>
          <p:spPr bwMode="auto">
            <a:xfrm>
              <a:off x="1861"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2" name="Rectangle 90"/>
            <p:cNvSpPr>
              <a:spLocks noChangeArrowheads="1"/>
            </p:cNvSpPr>
            <p:nvPr/>
          </p:nvSpPr>
          <p:spPr bwMode="auto">
            <a:xfrm>
              <a:off x="2191" y="2986"/>
              <a:ext cx="5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attribute</a:t>
              </a:r>
              <a:endParaRPr lang="en-US" b="1"/>
            </a:p>
          </p:txBody>
        </p:sp>
        <p:sp>
          <p:nvSpPr>
            <p:cNvPr id="28763" name="Rectangle 91"/>
            <p:cNvSpPr>
              <a:spLocks noChangeArrowheads="1"/>
            </p:cNvSpPr>
            <p:nvPr/>
          </p:nvSpPr>
          <p:spPr bwMode="auto">
            <a:xfrm>
              <a:off x="2740"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4" name="Rectangle 92"/>
            <p:cNvSpPr>
              <a:spLocks noChangeArrowheads="1"/>
            </p:cNvSpPr>
            <p:nvPr/>
          </p:nvSpPr>
          <p:spPr bwMode="auto">
            <a:xfrm>
              <a:off x="2850"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5" name="Rectangle 93"/>
            <p:cNvSpPr>
              <a:spLocks noChangeArrowheads="1"/>
            </p:cNvSpPr>
            <p:nvPr/>
          </p:nvSpPr>
          <p:spPr bwMode="auto">
            <a:xfrm>
              <a:off x="3179"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6" name="Rectangle 94"/>
            <p:cNvSpPr>
              <a:spLocks noChangeArrowheads="1"/>
            </p:cNvSpPr>
            <p:nvPr/>
          </p:nvSpPr>
          <p:spPr bwMode="auto">
            <a:xfrm>
              <a:off x="3838"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7" name="Rectangle 95"/>
            <p:cNvSpPr>
              <a:spLocks noChangeArrowheads="1"/>
            </p:cNvSpPr>
            <p:nvPr/>
          </p:nvSpPr>
          <p:spPr bwMode="auto">
            <a:xfrm>
              <a:off x="4497" y="2986"/>
              <a:ext cx="7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6 years old</a:t>
              </a:r>
              <a:endParaRPr lang="en-US" b="1"/>
            </a:p>
          </p:txBody>
        </p:sp>
        <p:sp>
          <p:nvSpPr>
            <p:cNvPr id="28768" name="Rectangle 96"/>
            <p:cNvSpPr>
              <a:spLocks noChangeArrowheads="1"/>
            </p:cNvSpPr>
            <p:nvPr/>
          </p:nvSpPr>
          <p:spPr bwMode="auto">
            <a:xfrm>
              <a:off x="5220" y="2986"/>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69" name="Rectangle 97"/>
            <p:cNvSpPr>
              <a:spLocks noChangeArrowheads="1"/>
            </p:cNvSpPr>
            <p:nvPr/>
          </p:nvSpPr>
          <p:spPr bwMode="auto">
            <a:xfrm>
              <a:off x="470" y="3308"/>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70" name="Rectangle 98"/>
            <p:cNvSpPr>
              <a:spLocks noChangeArrowheads="1"/>
            </p:cNvSpPr>
            <p:nvPr/>
          </p:nvSpPr>
          <p:spPr bwMode="auto">
            <a:xfrm>
              <a:off x="544" y="3308"/>
              <a:ext cx="9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transitive verb</a:t>
              </a:r>
              <a:endParaRPr lang="en-US" b="1"/>
            </a:p>
          </p:txBody>
        </p:sp>
        <p:sp>
          <p:nvSpPr>
            <p:cNvPr id="28771" name="Rectangle 99"/>
            <p:cNvSpPr>
              <a:spLocks noChangeArrowheads="1"/>
            </p:cNvSpPr>
            <p:nvPr/>
          </p:nvSpPr>
          <p:spPr bwMode="auto">
            <a:xfrm>
              <a:off x="1486"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2" name="Rectangle 100"/>
            <p:cNvSpPr>
              <a:spLocks noChangeArrowheads="1"/>
            </p:cNvSpPr>
            <p:nvPr/>
          </p:nvSpPr>
          <p:spPr bwMode="auto">
            <a:xfrm>
              <a:off x="1532"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3" name="Rectangle 101"/>
            <p:cNvSpPr>
              <a:spLocks noChangeArrowheads="1"/>
            </p:cNvSpPr>
            <p:nvPr/>
          </p:nvSpPr>
          <p:spPr bwMode="auto">
            <a:xfrm>
              <a:off x="1861"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4" name="Rectangle 102"/>
            <p:cNvSpPr>
              <a:spLocks noChangeArrowheads="1"/>
            </p:cNvSpPr>
            <p:nvPr/>
          </p:nvSpPr>
          <p:spPr bwMode="auto">
            <a:xfrm>
              <a:off x="2191" y="3308"/>
              <a:ext cx="50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method</a:t>
              </a:r>
              <a:endParaRPr lang="en-US" b="1"/>
            </a:p>
          </p:txBody>
        </p:sp>
        <p:sp>
          <p:nvSpPr>
            <p:cNvPr id="28775" name="Rectangle 103"/>
            <p:cNvSpPr>
              <a:spLocks noChangeArrowheads="1"/>
            </p:cNvSpPr>
            <p:nvPr/>
          </p:nvSpPr>
          <p:spPr bwMode="auto">
            <a:xfrm>
              <a:off x="2685"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6" name="Rectangle 104"/>
            <p:cNvSpPr>
              <a:spLocks noChangeArrowheads="1"/>
            </p:cNvSpPr>
            <p:nvPr/>
          </p:nvSpPr>
          <p:spPr bwMode="auto">
            <a:xfrm>
              <a:off x="2850"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7" name="Rectangle 105"/>
            <p:cNvSpPr>
              <a:spLocks noChangeArrowheads="1"/>
            </p:cNvSpPr>
            <p:nvPr/>
          </p:nvSpPr>
          <p:spPr bwMode="auto">
            <a:xfrm>
              <a:off x="3179"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8" name="Rectangle 106"/>
            <p:cNvSpPr>
              <a:spLocks noChangeArrowheads="1"/>
            </p:cNvSpPr>
            <p:nvPr/>
          </p:nvSpPr>
          <p:spPr bwMode="auto">
            <a:xfrm>
              <a:off x="3838"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79" name="Rectangle 107"/>
            <p:cNvSpPr>
              <a:spLocks noChangeArrowheads="1"/>
            </p:cNvSpPr>
            <p:nvPr/>
          </p:nvSpPr>
          <p:spPr bwMode="auto">
            <a:xfrm>
              <a:off x="4497" y="3308"/>
              <a:ext cx="33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enter</a:t>
              </a:r>
              <a:endParaRPr lang="en-US" b="1"/>
            </a:p>
          </p:txBody>
        </p:sp>
        <p:sp>
          <p:nvSpPr>
            <p:cNvPr id="28780" name="Rectangle 108"/>
            <p:cNvSpPr>
              <a:spLocks noChangeArrowheads="1"/>
            </p:cNvSpPr>
            <p:nvPr/>
          </p:nvSpPr>
          <p:spPr bwMode="auto">
            <a:xfrm>
              <a:off x="4826" y="3308"/>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81" name="Rectangle 109"/>
            <p:cNvSpPr>
              <a:spLocks noChangeArrowheads="1"/>
            </p:cNvSpPr>
            <p:nvPr/>
          </p:nvSpPr>
          <p:spPr bwMode="auto">
            <a:xfrm>
              <a:off x="470" y="3630"/>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 </a:t>
              </a:r>
              <a:endParaRPr lang="en-US" b="1"/>
            </a:p>
          </p:txBody>
        </p:sp>
        <p:sp>
          <p:nvSpPr>
            <p:cNvPr id="28782" name="Rectangle 110"/>
            <p:cNvSpPr>
              <a:spLocks noChangeArrowheads="1"/>
            </p:cNvSpPr>
            <p:nvPr/>
          </p:nvSpPr>
          <p:spPr bwMode="auto">
            <a:xfrm>
              <a:off x="544" y="3630"/>
              <a:ext cx="109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intransitive verb</a:t>
              </a:r>
              <a:endParaRPr lang="en-US" b="1"/>
            </a:p>
          </p:txBody>
        </p:sp>
        <p:sp>
          <p:nvSpPr>
            <p:cNvPr id="28783" name="Rectangle 111"/>
            <p:cNvSpPr>
              <a:spLocks noChangeArrowheads="1"/>
            </p:cNvSpPr>
            <p:nvPr/>
          </p:nvSpPr>
          <p:spPr bwMode="auto">
            <a:xfrm>
              <a:off x="1614" y="3630"/>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84" name="Rectangle 112"/>
            <p:cNvSpPr>
              <a:spLocks noChangeArrowheads="1"/>
            </p:cNvSpPr>
            <p:nvPr/>
          </p:nvSpPr>
          <p:spPr bwMode="auto">
            <a:xfrm>
              <a:off x="1861" y="3630"/>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85" name="Rectangle 113"/>
            <p:cNvSpPr>
              <a:spLocks noChangeArrowheads="1"/>
            </p:cNvSpPr>
            <p:nvPr/>
          </p:nvSpPr>
          <p:spPr bwMode="auto">
            <a:xfrm>
              <a:off x="2191" y="3630"/>
              <a:ext cx="102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method (event)</a:t>
              </a:r>
              <a:endParaRPr lang="en-US" b="1"/>
            </a:p>
          </p:txBody>
        </p:sp>
        <p:sp>
          <p:nvSpPr>
            <p:cNvPr id="28786" name="Rectangle 114"/>
            <p:cNvSpPr>
              <a:spLocks noChangeArrowheads="1"/>
            </p:cNvSpPr>
            <p:nvPr/>
          </p:nvSpPr>
          <p:spPr bwMode="auto">
            <a:xfrm>
              <a:off x="3188" y="3630"/>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87" name="Rectangle 115"/>
            <p:cNvSpPr>
              <a:spLocks noChangeArrowheads="1"/>
            </p:cNvSpPr>
            <p:nvPr/>
          </p:nvSpPr>
          <p:spPr bwMode="auto">
            <a:xfrm>
              <a:off x="3838" y="3630"/>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sp>
          <p:nvSpPr>
            <p:cNvPr id="28788" name="Rectangle 116"/>
            <p:cNvSpPr>
              <a:spLocks noChangeArrowheads="1"/>
            </p:cNvSpPr>
            <p:nvPr/>
          </p:nvSpPr>
          <p:spPr bwMode="auto">
            <a:xfrm>
              <a:off x="4497" y="3630"/>
              <a:ext cx="76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000000"/>
                  </a:solidFill>
                </a:rPr>
                <a:t>depends on</a:t>
              </a:r>
              <a:endParaRPr lang="en-US" b="1"/>
            </a:p>
          </p:txBody>
        </p:sp>
        <p:sp>
          <p:nvSpPr>
            <p:cNvPr id="28789" name="Rectangle 117"/>
            <p:cNvSpPr>
              <a:spLocks noChangeArrowheads="1"/>
            </p:cNvSpPr>
            <p:nvPr/>
          </p:nvSpPr>
          <p:spPr bwMode="auto">
            <a:xfrm>
              <a:off x="791" y="381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b="1"/>
            </a:p>
          </p:txBody>
        </p:sp>
      </p:grpSp>
    </p:spTree>
    <p:extLst>
      <p:ext uri="{BB962C8B-B14F-4D97-AF65-F5344CB8AC3E}">
        <p14:creationId xmlns:p14="http://schemas.microsoft.com/office/powerpoint/2010/main" val="24230697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52400"/>
            <a:ext cx="8229600" cy="1143000"/>
          </a:xfrm>
        </p:spPr>
        <p:txBody>
          <a:bodyPr/>
          <a:lstStyle/>
          <a:p>
            <a:r>
              <a:rPr lang="de-DE" sz="3600" smtClean="0"/>
              <a:t>Class-diagrams have different types of „users“</a:t>
            </a:r>
          </a:p>
        </p:txBody>
      </p:sp>
      <p:sp>
        <p:nvSpPr>
          <p:cNvPr id="1383427" name="Rectangle 3"/>
          <p:cNvSpPr>
            <a:spLocks noGrp="1" noChangeArrowheads="1"/>
          </p:cNvSpPr>
          <p:nvPr>
            <p:ph idx="1"/>
          </p:nvPr>
        </p:nvSpPr>
        <p:spPr>
          <a:xfrm>
            <a:off x="381000" y="1371600"/>
            <a:ext cx="8255000" cy="4921250"/>
          </a:xfrm>
        </p:spPr>
        <p:txBody>
          <a:bodyPr rtlCol="0">
            <a:normAutofit fontScale="92500" lnSpcReduction="20000"/>
          </a:bodyPr>
          <a:lstStyle/>
          <a:p>
            <a:pPr fontAlgn="auto">
              <a:spcAft>
                <a:spcPts val="0"/>
              </a:spcAft>
              <a:buFont typeface="Arial" charset="0"/>
              <a:buChar char="•"/>
              <a:defRPr/>
            </a:pPr>
            <a:r>
              <a:rPr lang="de-DE" dirty="0" smtClean="0"/>
              <a:t>According to the development activity, the developer plays different roles. </a:t>
            </a:r>
          </a:p>
          <a:p>
            <a:pPr lvl="1" fontAlgn="auto">
              <a:spcAft>
                <a:spcPts val="0"/>
              </a:spcAft>
              <a:buFont typeface="Arial" charset="0"/>
              <a:buChar char="–"/>
              <a:defRPr/>
            </a:pPr>
            <a:r>
              <a:rPr lang="de-DE" b="1" dirty="0" smtClean="0"/>
              <a:t>Analyst</a:t>
            </a:r>
          </a:p>
          <a:p>
            <a:pPr lvl="1" fontAlgn="auto">
              <a:spcAft>
                <a:spcPts val="0"/>
              </a:spcAft>
              <a:buFont typeface="Arial" charset="0"/>
              <a:buChar char="–"/>
              <a:defRPr/>
            </a:pPr>
            <a:r>
              <a:rPr lang="de-DE" b="1" dirty="0" smtClean="0"/>
              <a:t>System-Designer,</a:t>
            </a:r>
          </a:p>
          <a:p>
            <a:pPr lvl="1" fontAlgn="auto">
              <a:spcAft>
                <a:spcPts val="0"/>
              </a:spcAft>
              <a:buFont typeface="Arial" charset="0"/>
              <a:buChar char="–"/>
              <a:defRPr/>
            </a:pPr>
            <a:r>
              <a:rPr lang="de-DE" b="1" dirty="0" smtClean="0"/>
              <a:t>DetailedDesigner</a:t>
            </a:r>
          </a:p>
          <a:p>
            <a:pPr lvl="1" fontAlgn="auto">
              <a:spcAft>
                <a:spcPts val="0"/>
              </a:spcAft>
              <a:buFont typeface="Arial" charset="0"/>
              <a:buChar char="–"/>
              <a:defRPr/>
            </a:pPr>
            <a:r>
              <a:rPr lang="de-DE" b="1" dirty="0" smtClean="0"/>
              <a:t>Implementor</a:t>
            </a:r>
            <a:r>
              <a:rPr lang="de-DE" dirty="0" smtClean="0"/>
              <a:t>.</a:t>
            </a:r>
          </a:p>
          <a:p>
            <a:pPr fontAlgn="auto">
              <a:spcAft>
                <a:spcPts val="0"/>
              </a:spcAft>
              <a:buFont typeface="Arial" charset="0"/>
              <a:buChar char="•"/>
              <a:defRPr/>
            </a:pPr>
            <a:r>
              <a:rPr lang="de-DE" dirty="0" smtClean="0"/>
              <a:t>In small systems some of the roles do not exist or are played by the same person. </a:t>
            </a:r>
          </a:p>
          <a:p>
            <a:pPr fontAlgn="auto">
              <a:spcAft>
                <a:spcPts val="0"/>
              </a:spcAft>
              <a:buFont typeface="Arial" charset="0"/>
              <a:buChar char="•"/>
              <a:defRPr/>
            </a:pPr>
            <a:r>
              <a:rPr lang="de-DE" dirty="0" smtClean="0"/>
              <a:t>Each of these roles has a different view about the models.</a:t>
            </a:r>
          </a:p>
          <a:p>
            <a:pPr fontAlgn="auto">
              <a:spcAft>
                <a:spcPts val="0"/>
              </a:spcAft>
              <a:buFont typeface="Arial" charset="0"/>
              <a:buChar char="•"/>
              <a:defRPr/>
            </a:pPr>
            <a:r>
              <a:rPr lang="de-DE" dirty="0" smtClean="0"/>
              <a:t>Types of classes that appear in class diagrams. </a:t>
            </a:r>
          </a:p>
          <a:p>
            <a:pPr lvl="1" fontAlgn="auto">
              <a:spcAft>
                <a:spcPts val="0"/>
              </a:spcAft>
              <a:buFont typeface="Arial" charset="0"/>
              <a:buChar char="–"/>
              <a:defRPr/>
            </a:pPr>
            <a:r>
              <a:rPr lang="de-DE" dirty="0" smtClean="0"/>
              <a:t>Application domain classes</a:t>
            </a:r>
          </a:p>
          <a:p>
            <a:pPr lvl="1" fontAlgn="auto">
              <a:spcAft>
                <a:spcPts val="0"/>
              </a:spcAft>
              <a:buFont typeface="Arial" charset="0"/>
              <a:buChar char="–"/>
              <a:defRPr/>
            </a:pPr>
            <a:r>
              <a:rPr lang="de-DE" dirty="0" smtClean="0"/>
              <a:t>Solution domain classes</a:t>
            </a:r>
          </a:p>
        </p:txBody>
      </p:sp>
    </p:spTree>
    <p:extLst>
      <p:ext uri="{BB962C8B-B14F-4D97-AF65-F5344CB8AC3E}">
        <p14:creationId xmlns:p14="http://schemas.microsoft.com/office/powerpoint/2010/main" val="314932749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609600"/>
            <a:ext cx="82550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85750" indent="-285750">
              <a:lnSpc>
                <a:spcPct val="90000"/>
              </a:lnSpc>
              <a:spcBef>
                <a:spcPct val="20000"/>
              </a:spcBef>
            </a:pPr>
            <a:r>
              <a:rPr lang="en-US" sz="2200" dirty="0"/>
              <a:t>1.	Introduction</a:t>
            </a:r>
          </a:p>
          <a:p>
            <a:pPr marL="285750" indent="-285750">
              <a:lnSpc>
                <a:spcPct val="90000"/>
              </a:lnSpc>
              <a:spcBef>
                <a:spcPct val="20000"/>
              </a:spcBef>
            </a:pPr>
            <a:r>
              <a:rPr lang="en-US" sz="2200" dirty="0"/>
              <a:t>2.	Current system</a:t>
            </a:r>
          </a:p>
          <a:p>
            <a:pPr marL="285750" indent="-285750">
              <a:lnSpc>
                <a:spcPct val="90000"/>
              </a:lnSpc>
              <a:spcBef>
                <a:spcPct val="20000"/>
              </a:spcBef>
            </a:pPr>
            <a:r>
              <a:rPr lang="en-US" sz="2200" dirty="0"/>
              <a:t>3.	Proposed system</a:t>
            </a:r>
          </a:p>
          <a:p>
            <a:pPr marL="285750" indent="-285750">
              <a:lnSpc>
                <a:spcPct val="90000"/>
              </a:lnSpc>
              <a:spcBef>
                <a:spcPct val="20000"/>
              </a:spcBef>
            </a:pPr>
            <a:r>
              <a:rPr lang="en-US" sz="2200" dirty="0"/>
              <a:t>	3.1	Overview</a:t>
            </a:r>
          </a:p>
          <a:p>
            <a:pPr marL="285750" indent="-285750">
              <a:lnSpc>
                <a:spcPct val="90000"/>
              </a:lnSpc>
              <a:spcBef>
                <a:spcPct val="20000"/>
              </a:spcBef>
            </a:pPr>
            <a:r>
              <a:rPr lang="en-US" sz="2200" dirty="0"/>
              <a:t>	3.2	Functional requirements</a:t>
            </a:r>
          </a:p>
          <a:p>
            <a:pPr marL="285750" indent="-285750">
              <a:lnSpc>
                <a:spcPct val="90000"/>
              </a:lnSpc>
              <a:spcBef>
                <a:spcPct val="20000"/>
              </a:spcBef>
            </a:pPr>
            <a:r>
              <a:rPr lang="en-US" sz="2200" dirty="0"/>
              <a:t>	3.3	Nonfunctional requirements</a:t>
            </a:r>
          </a:p>
          <a:p>
            <a:pPr marL="285750" indent="-285750">
              <a:lnSpc>
                <a:spcPct val="90000"/>
              </a:lnSpc>
              <a:spcBef>
                <a:spcPct val="20000"/>
              </a:spcBef>
            </a:pPr>
            <a:r>
              <a:rPr lang="en-US" sz="2200" dirty="0"/>
              <a:t>	3.4	Constraints (“Pseudo requirements”)  </a:t>
            </a:r>
          </a:p>
          <a:p>
            <a:pPr marL="285750" indent="-285750">
              <a:lnSpc>
                <a:spcPct val="90000"/>
              </a:lnSpc>
              <a:spcBef>
                <a:spcPct val="20000"/>
              </a:spcBef>
            </a:pPr>
            <a:r>
              <a:rPr lang="en-US" sz="2200" dirty="0"/>
              <a:t>	3.5	System models</a:t>
            </a:r>
          </a:p>
          <a:p>
            <a:pPr marL="285750" indent="-285750">
              <a:lnSpc>
                <a:spcPct val="90000"/>
              </a:lnSpc>
              <a:spcBef>
                <a:spcPct val="20000"/>
              </a:spcBef>
            </a:pPr>
            <a:r>
              <a:rPr lang="en-US" sz="2200" dirty="0"/>
              <a:t>		3.5.1 Scenarios</a:t>
            </a:r>
          </a:p>
          <a:p>
            <a:pPr marL="285750" indent="-285750">
              <a:lnSpc>
                <a:spcPct val="90000"/>
              </a:lnSpc>
              <a:spcBef>
                <a:spcPct val="20000"/>
              </a:spcBef>
            </a:pPr>
            <a:r>
              <a:rPr lang="en-US" sz="2200" dirty="0"/>
              <a:t>		3.5.2 Use case model</a:t>
            </a:r>
          </a:p>
          <a:p>
            <a:pPr marL="285750" indent="-285750">
              <a:lnSpc>
                <a:spcPct val="90000"/>
              </a:lnSpc>
              <a:spcBef>
                <a:spcPct val="20000"/>
              </a:spcBef>
            </a:pPr>
            <a:r>
              <a:rPr lang="en-US" sz="2200" dirty="0"/>
              <a:t>		3.5.3 Object model</a:t>
            </a:r>
          </a:p>
          <a:p>
            <a:pPr marL="285750" indent="-285750">
              <a:lnSpc>
                <a:spcPct val="90000"/>
              </a:lnSpc>
              <a:spcBef>
                <a:spcPct val="20000"/>
              </a:spcBef>
            </a:pPr>
            <a:r>
              <a:rPr lang="en-US" sz="2200" dirty="0"/>
              <a:t>		   3.5.3.1 Data dictionary</a:t>
            </a:r>
          </a:p>
          <a:p>
            <a:pPr marL="285750" indent="-285750">
              <a:lnSpc>
                <a:spcPct val="90000"/>
              </a:lnSpc>
              <a:spcBef>
                <a:spcPct val="20000"/>
              </a:spcBef>
            </a:pPr>
            <a:r>
              <a:rPr lang="en-US" sz="2200" dirty="0"/>
              <a:t>		   3.5.3.2 Class diagrams</a:t>
            </a:r>
          </a:p>
          <a:p>
            <a:pPr marL="285750" indent="-285750">
              <a:lnSpc>
                <a:spcPct val="90000"/>
              </a:lnSpc>
              <a:spcBef>
                <a:spcPct val="20000"/>
              </a:spcBef>
            </a:pPr>
            <a:r>
              <a:rPr lang="en-US" sz="2200" dirty="0"/>
              <a:t>		</a:t>
            </a:r>
            <a:r>
              <a:rPr lang="en-US" sz="2200" dirty="0" smtClean="0"/>
              <a:t>3.5.4 </a:t>
            </a:r>
            <a:r>
              <a:rPr lang="en-US" sz="2200" dirty="0"/>
              <a:t>User interface</a:t>
            </a:r>
          </a:p>
          <a:p>
            <a:pPr marL="285750" indent="-285750">
              <a:lnSpc>
                <a:spcPct val="90000"/>
              </a:lnSpc>
              <a:spcBef>
                <a:spcPct val="20000"/>
              </a:spcBef>
            </a:pPr>
            <a:r>
              <a:rPr lang="en-US" sz="2200" dirty="0"/>
              <a:t>4. Glossary</a:t>
            </a:r>
            <a:endParaRPr lang="en-US" sz="2200" b="1" dirty="0"/>
          </a:p>
        </p:txBody>
      </p:sp>
      <p:sp>
        <p:nvSpPr>
          <p:cNvPr id="1471491" name="Rectangle 3"/>
          <p:cNvSpPr>
            <a:spLocks noChangeArrowheads="1"/>
          </p:cNvSpPr>
          <p:nvPr/>
        </p:nvSpPr>
        <p:spPr bwMode="auto">
          <a:xfrm>
            <a:off x="457200" y="0"/>
            <a:ext cx="8153400" cy="755650"/>
          </a:xfrm>
          <a:prstGeom prst="rect">
            <a:avLst/>
          </a:prstGeom>
          <a:noFill/>
          <a:ln w="12700">
            <a:noFill/>
            <a:miter lim="800000"/>
            <a:headEnd/>
            <a:tailEnd/>
          </a:ln>
          <a:effectLst/>
        </p:spPr>
        <p:txBody>
          <a:bodyPr lIns="90487" tIns="44450" rIns="90487" bIns="44450" anchor="ctr"/>
          <a:lstStyle/>
          <a:p>
            <a:pPr>
              <a:tabLst>
                <a:tab pos="7540625" algn="r"/>
              </a:tabLst>
              <a:defRPr/>
            </a:pPr>
            <a:r>
              <a:rPr lang="en-US" b="1">
                <a:solidFill>
                  <a:schemeClr val="accent1"/>
                </a:solidFill>
                <a:effectLst>
                  <a:outerShdw blurRad="38100" dist="38100" dir="2700000" algn="tl">
                    <a:srgbClr val="C0C0C0"/>
                  </a:outerShdw>
                </a:effectLst>
                <a:latin typeface="Arial" charset="0"/>
                <a:cs typeface="Arial" charset="0"/>
              </a:rPr>
              <a:t>Requirements Analysis Document Template</a:t>
            </a:r>
          </a:p>
        </p:txBody>
      </p:sp>
    </p:spTree>
    <p:extLst>
      <p:ext uri="{BB962C8B-B14F-4D97-AF65-F5344CB8AC3E}">
        <p14:creationId xmlns:p14="http://schemas.microsoft.com/office/powerpoint/2010/main" val="4894879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4"/>
          <p:cNvSpPr>
            <a:spLocks noGrp="1"/>
          </p:cNvSpPr>
          <p:nvPr>
            <p:ph type="body" idx="1"/>
          </p:nvPr>
        </p:nvSpPr>
        <p:spPr/>
        <p:txBody>
          <a:bodyPr/>
          <a:lstStyle/>
          <a:p>
            <a:pPr eaLnBrk="1" hangingPunct="1"/>
            <a:endParaRPr lang="en-US" smtClean="0"/>
          </a:p>
        </p:txBody>
      </p:sp>
      <p:sp>
        <p:nvSpPr>
          <p:cNvPr id="45059" name="Title 3"/>
          <p:cNvSpPr>
            <a:spLocks noGrp="1"/>
          </p:cNvSpPr>
          <p:nvPr>
            <p:ph type="title"/>
          </p:nvPr>
        </p:nvSpPr>
        <p:spPr/>
        <p:txBody>
          <a:bodyPr/>
          <a:lstStyle/>
          <a:p>
            <a:pPr eaLnBrk="1" hangingPunct="1"/>
            <a:r>
              <a:rPr lang="en-US" smtClean="0"/>
              <a:t>QUESTIONS ?</a:t>
            </a:r>
          </a:p>
        </p:txBody>
      </p:sp>
      <p:sp>
        <p:nvSpPr>
          <p:cNvPr id="29700" name="Slide Number Placeholder 5"/>
          <p:cNvSpPr>
            <a:spLocks noGrp="1"/>
          </p:cNvSpPr>
          <p:nvPr>
            <p:ph type="sldNum" sz="quarter" idx="11"/>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fld id="{21022A11-6A57-4156-B2BE-1BEC7E8B8575}" type="slidenum">
              <a:rPr lang="en-US" smtClean="0"/>
              <a:pPr fontAlgn="base">
                <a:spcBef>
                  <a:spcPct val="0"/>
                </a:spcBef>
                <a:spcAft>
                  <a:spcPct val="0"/>
                </a:spcAft>
                <a:defRPr/>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Sequence Diagrams</a:t>
            </a:r>
            <a:endParaRPr lang="en-US"/>
          </a:p>
        </p:txBody>
      </p:sp>
      <p:sp>
        <p:nvSpPr>
          <p:cNvPr id="23555" name="Rectangle 3"/>
          <p:cNvSpPr>
            <a:spLocks noGrp="1" noChangeArrowheads="1"/>
          </p:cNvSpPr>
          <p:nvPr>
            <p:ph type="body" idx="1"/>
          </p:nvPr>
        </p:nvSpPr>
        <p:spPr/>
        <p:txBody>
          <a:bodyPr/>
          <a:lstStyle/>
          <a:p>
            <a:r>
              <a:rPr lang="en-US" altLang="en-US" sz="2800"/>
              <a:t>AKA Interaction Diagrams – Semantically equivalent to Collaboration Diagrams</a:t>
            </a:r>
          </a:p>
          <a:p>
            <a:r>
              <a:rPr lang="en-US" altLang="en-US" sz="2800"/>
              <a:t>Dynamic Model relating use cases and class diagrams</a:t>
            </a:r>
          </a:p>
          <a:p>
            <a:r>
              <a:rPr lang="en-US" sz="2800"/>
              <a:t>Illustrates how objects interacts with each other</a:t>
            </a:r>
            <a:endParaRPr lang="en-US" altLang="en-US" sz="2800"/>
          </a:p>
          <a:p>
            <a:r>
              <a:rPr lang="en-US" altLang="en-US" sz="2800"/>
              <a:t>Shows time ordering of interactions</a:t>
            </a:r>
          </a:p>
          <a:p>
            <a:r>
              <a:rPr lang="en-US" altLang="en-US" sz="2800"/>
              <a:t>Generally a set of messages between collaborating objects</a:t>
            </a:r>
          </a:p>
          <a:p>
            <a:r>
              <a:rPr lang="en-US" altLang="en-US" sz="2800"/>
              <a:t>Ordering of objects not significant</a:t>
            </a:r>
          </a:p>
          <a:p>
            <a:endParaRPr lang="en-US" sz="2800"/>
          </a:p>
        </p:txBody>
      </p:sp>
    </p:spTree>
    <p:extLst>
      <p:ext uri="{BB962C8B-B14F-4D97-AF65-F5344CB8AC3E}">
        <p14:creationId xmlns:p14="http://schemas.microsoft.com/office/powerpoint/2010/main" val="255348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Sequence Diagrams</a:t>
            </a:r>
            <a:endParaRPr lang="en-US"/>
          </a:p>
        </p:txBody>
      </p:sp>
      <p:sp>
        <p:nvSpPr>
          <p:cNvPr id="29699" name="Rectangle 3"/>
          <p:cNvSpPr>
            <a:spLocks noGrp="1" noChangeArrowheads="1"/>
          </p:cNvSpPr>
          <p:nvPr>
            <p:ph type="body" idx="1"/>
          </p:nvPr>
        </p:nvSpPr>
        <p:spPr/>
        <p:txBody>
          <a:bodyPr/>
          <a:lstStyle/>
          <a:p>
            <a:r>
              <a:rPr lang="en-US" altLang="en-US"/>
              <a:t>Show only one flow of control</a:t>
            </a:r>
          </a:p>
          <a:p>
            <a:r>
              <a:rPr lang="en-US"/>
              <a:t>Can model simple sequential flow, branching, iteration, recursion and concurrency</a:t>
            </a:r>
            <a:endParaRPr lang="en-US" altLang="en-US"/>
          </a:p>
          <a:p>
            <a:r>
              <a:rPr lang="en-US" altLang="en-US"/>
              <a:t>May need multiple diagrams</a:t>
            </a:r>
          </a:p>
          <a:p>
            <a:pPr lvl="1"/>
            <a:r>
              <a:rPr lang="en-US" altLang="en-US"/>
              <a:t>Primary</a:t>
            </a:r>
          </a:p>
          <a:p>
            <a:pPr lvl="1"/>
            <a:r>
              <a:rPr lang="en-US" altLang="en-US"/>
              <a:t>Variant</a:t>
            </a:r>
          </a:p>
          <a:p>
            <a:pPr lvl="1"/>
            <a:r>
              <a:rPr lang="en-US" altLang="en-US"/>
              <a:t>Exceptions</a:t>
            </a:r>
            <a:endParaRPr lang="en-US"/>
          </a:p>
        </p:txBody>
      </p:sp>
    </p:spTree>
    <p:extLst>
      <p:ext uri="{BB962C8B-B14F-4D97-AF65-F5344CB8AC3E}">
        <p14:creationId xmlns:p14="http://schemas.microsoft.com/office/powerpoint/2010/main" val="3715331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Sequence Diagram (Basic)</a:t>
            </a:r>
            <a:endParaRPr lang="en-US"/>
          </a:p>
        </p:txBody>
      </p:sp>
      <p:sp>
        <p:nvSpPr>
          <p:cNvPr id="30724" name="Rectangle 4"/>
          <p:cNvSpPr>
            <a:spLocks noChangeArrowheads="1"/>
          </p:cNvSpPr>
          <p:nvPr/>
        </p:nvSpPr>
        <p:spPr bwMode="auto">
          <a:xfrm>
            <a:off x="914400" y="2209800"/>
            <a:ext cx="1295400" cy="685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Text Box 5"/>
          <p:cNvSpPr txBox="1">
            <a:spLocks noChangeArrowheads="1"/>
          </p:cNvSpPr>
          <p:nvPr/>
        </p:nvSpPr>
        <p:spPr bwMode="auto">
          <a:xfrm>
            <a:off x="3184525" y="2255838"/>
            <a:ext cx="350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Object : Class or Actor</a:t>
            </a:r>
          </a:p>
        </p:txBody>
      </p:sp>
      <p:sp>
        <p:nvSpPr>
          <p:cNvPr id="30726" name="Line 6"/>
          <p:cNvSpPr>
            <a:spLocks noChangeShapeType="1"/>
          </p:cNvSpPr>
          <p:nvPr/>
        </p:nvSpPr>
        <p:spPr bwMode="auto">
          <a:xfrm flipH="1">
            <a:off x="2362200" y="2514600"/>
            <a:ext cx="762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7" name="Line 7"/>
          <p:cNvSpPr>
            <a:spLocks noChangeShapeType="1"/>
          </p:cNvSpPr>
          <p:nvPr/>
        </p:nvSpPr>
        <p:spPr bwMode="auto">
          <a:xfrm>
            <a:off x="1600200" y="2895600"/>
            <a:ext cx="0" cy="24384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29" name="Line 9"/>
          <p:cNvSpPr>
            <a:spLocks noChangeShapeType="1"/>
          </p:cNvSpPr>
          <p:nvPr/>
        </p:nvSpPr>
        <p:spPr bwMode="auto">
          <a:xfrm>
            <a:off x="5486400" y="3810000"/>
            <a:ext cx="2743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730" name="Group 10"/>
          <p:cNvGrpSpPr>
            <a:grpSpLocks/>
          </p:cNvGrpSpPr>
          <p:nvPr/>
        </p:nvGrpSpPr>
        <p:grpSpPr bwMode="auto">
          <a:xfrm>
            <a:off x="1828800" y="3048000"/>
            <a:ext cx="1698625" cy="457200"/>
            <a:chOff x="1152" y="2333"/>
            <a:chExt cx="1070" cy="288"/>
          </a:xfrm>
        </p:grpSpPr>
        <p:sp>
          <p:nvSpPr>
            <p:cNvPr id="30731" name="Text Box 11"/>
            <p:cNvSpPr txBox="1">
              <a:spLocks noChangeArrowheads="1"/>
            </p:cNvSpPr>
            <p:nvPr/>
          </p:nvSpPr>
          <p:spPr bwMode="auto">
            <a:xfrm>
              <a:off x="1430" y="2333"/>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Lifeline</a:t>
              </a:r>
            </a:p>
          </p:txBody>
        </p:sp>
        <p:sp>
          <p:nvSpPr>
            <p:cNvPr id="30732" name="Line 12"/>
            <p:cNvSpPr>
              <a:spLocks noChangeShapeType="1"/>
            </p:cNvSpPr>
            <p:nvPr/>
          </p:nvSpPr>
          <p:spPr bwMode="auto">
            <a:xfrm flipH="1">
              <a:off x="1152" y="2496"/>
              <a:ext cx="24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733" name="Text Box 13"/>
          <p:cNvSpPr txBox="1">
            <a:spLocks noChangeArrowheads="1"/>
          </p:cNvSpPr>
          <p:nvPr/>
        </p:nvSpPr>
        <p:spPr bwMode="auto">
          <a:xfrm>
            <a:off x="6096000" y="4648200"/>
            <a:ext cx="136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message</a:t>
            </a:r>
          </a:p>
        </p:txBody>
      </p:sp>
      <p:sp>
        <p:nvSpPr>
          <p:cNvPr id="30734" name="Text Box 14"/>
          <p:cNvSpPr txBox="1">
            <a:spLocks noChangeArrowheads="1"/>
          </p:cNvSpPr>
          <p:nvPr/>
        </p:nvSpPr>
        <p:spPr bwMode="auto">
          <a:xfrm>
            <a:off x="6248400" y="3276600"/>
            <a:ext cx="903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name</a:t>
            </a:r>
          </a:p>
        </p:txBody>
      </p:sp>
      <p:sp>
        <p:nvSpPr>
          <p:cNvPr id="30735" name="Line 15"/>
          <p:cNvSpPr>
            <a:spLocks noChangeShapeType="1"/>
          </p:cNvSpPr>
          <p:nvPr/>
        </p:nvSpPr>
        <p:spPr bwMode="auto">
          <a:xfrm flipV="1">
            <a:off x="6705600" y="4114800"/>
            <a:ext cx="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36" name="Rectangle 16"/>
          <p:cNvSpPr>
            <a:spLocks noChangeArrowheads="1"/>
          </p:cNvSpPr>
          <p:nvPr/>
        </p:nvSpPr>
        <p:spPr bwMode="auto">
          <a:xfrm>
            <a:off x="1524000" y="3505200"/>
            <a:ext cx="152400" cy="1066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37" name="Group 17"/>
          <p:cNvGrpSpPr>
            <a:grpSpLocks/>
          </p:cNvGrpSpPr>
          <p:nvPr/>
        </p:nvGrpSpPr>
        <p:grpSpPr bwMode="auto">
          <a:xfrm>
            <a:off x="152400" y="1828800"/>
            <a:ext cx="533400" cy="3581400"/>
            <a:chOff x="96" y="1152"/>
            <a:chExt cx="336" cy="2256"/>
          </a:xfrm>
        </p:grpSpPr>
        <p:grpSp>
          <p:nvGrpSpPr>
            <p:cNvPr id="30738" name="Group 18"/>
            <p:cNvGrpSpPr>
              <a:grpSpLocks/>
            </p:cNvGrpSpPr>
            <p:nvPr/>
          </p:nvGrpSpPr>
          <p:grpSpPr bwMode="auto">
            <a:xfrm>
              <a:off x="96" y="1152"/>
              <a:ext cx="336" cy="768"/>
              <a:chOff x="4656" y="1440"/>
              <a:chExt cx="336" cy="768"/>
            </a:xfrm>
          </p:grpSpPr>
          <p:sp>
            <p:nvSpPr>
              <p:cNvPr id="30739" name="Oval 19"/>
              <p:cNvSpPr>
                <a:spLocks noChangeArrowheads="1"/>
              </p:cNvSpPr>
              <p:nvPr/>
            </p:nvSpPr>
            <p:spPr bwMode="auto">
              <a:xfrm>
                <a:off x="4704" y="1440"/>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Line 20"/>
              <p:cNvSpPr>
                <a:spLocks noChangeShapeType="1"/>
              </p:cNvSpPr>
              <p:nvPr/>
            </p:nvSpPr>
            <p:spPr bwMode="auto">
              <a:xfrm>
                <a:off x="48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1" name="Line 21"/>
              <p:cNvSpPr>
                <a:spLocks noChangeShapeType="1"/>
              </p:cNvSpPr>
              <p:nvPr/>
            </p:nvSpPr>
            <p:spPr bwMode="auto">
              <a:xfrm>
                <a:off x="4656" y="1776"/>
                <a:ext cx="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2" name="Line 22"/>
              <p:cNvSpPr>
                <a:spLocks noChangeShapeType="1"/>
              </p:cNvSpPr>
              <p:nvPr/>
            </p:nvSpPr>
            <p:spPr bwMode="auto">
              <a:xfrm flipH="1">
                <a:off x="4656" y="1968"/>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3" name="Line 23"/>
              <p:cNvSpPr>
                <a:spLocks noChangeShapeType="1"/>
              </p:cNvSpPr>
              <p:nvPr/>
            </p:nvSpPr>
            <p:spPr bwMode="auto">
              <a:xfrm>
                <a:off x="4800" y="1968"/>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744" name="Line 24"/>
            <p:cNvSpPr>
              <a:spLocks noChangeShapeType="1"/>
            </p:cNvSpPr>
            <p:nvPr/>
          </p:nvSpPr>
          <p:spPr bwMode="auto">
            <a:xfrm>
              <a:off x="240" y="1968"/>
              <a:ext cx="0" cy="144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745" name="Text Box 25"/>
          <p:cNvSpPr txBox="1">
            <a:spLocks noChangeArrowheads="1"/>
          </p:cNvSpPr>
          <p:nvPr/>
        </p:nvSpPr>
        <p:spPr bwMode="auto">
          <a:xfrm>
            <a:off x="1447800" y="5257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latin typeface="Comic Sans MS" pitchFamily="66" charset="0"/>
              </a:rPr>
              <a:t>X</a:t>
            </a:r>
          </a:p>
        </p:txBody>
      </p:sp>
      <p:sp>
        <p:nvSpPr>
          <p:cNvPr id="30746" name="Text Box 26"/>
          <p:cNvSpPr txBox="1">
            <a:spLocks noChangeArrowheads="1"/>
          </p:cNvSpPr>
          <p:nvPr/>
        </p:nvSpPr>
        <p:spPr bwMode="auto">
          <a:xfrm>
            <a:off x="2590800" y="5105400"/>
            <a:ext cx="2028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Object</a:t>
            </a:r>
          </a:p>
          <a:p>
            <a:pPr eaLnBrk="1" hangingPunct="1"/>
            <a:r>
              <a:rPr lang="en-US" altLang="en-US" sz="2400">
                <a:latin typeface="Comic Sans MS" pitchFamily="66" charset="0"/>
              </a:rPr>
              <a:t>Destruction/</a:t>
            </a:r>
          </a:p>
          <a:p>
            <a:pPr eaLnBrk="1" hangingPunct="1"/>
            <a:r>
              <a:rPr lang="en-US" altLang="en-US" sz="2400">
                <a:latin typeface="Comic Sans MS" pitchFamily="66" charset="0"/>
              </a:rPr>
              <a:t>Termination</a:t>
            </a:r>
          </a:p>
        </p:txBody>
      </p:sp>
      <p:sp>
        <p:nvSpPr>
          <p:cNvPr id="30747" name="Line 27"/>
          <p:cNvSpPr>
            <a:spLocks noChangeShapeType="1"/>
          </p:cNvSpPr>
          <p:nvPr/>
        </p:nvSpPr>
        <p:spPr bwMode="auto">
          <a:xfrm flipH="1">
            <a:off x="1905000" y="5486400"/>
            <a:ext cx="609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48" name="Text Box 28"/>
          <p:cNvSpPr txBox="1">
            <a:spLocks noChangeArrowheads="1"/>
          </p:cNvSpPr>
          <p:nvPr/>
        </p:nvSpPr>
        <p:spPr bwMode="auto">
          <a:xfrm>
            <a:off x="5867400" y="5562600"/>
            <a:ext cx="1749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&lt;&lt;create&gt;&gt;</a:t>
            </a:r>
          </a:p>
          <a:p>
            <a:pPr eaLnBrk="1" hangingPunct="1"/>
            <a:r>
              <a:rPr lang="en-US" altLang="en-US" sz="2400">
                <a:latin typeface="Comic Sans MS" pitchFamily="66" charset="0"/>
              </a:rPr>
              <a:t>&lt;&lt;destroy&gt;&gt;</a:t>
            </a:r>
          </a:p>
        </p:txBody>
      </p:sp>
      <p:grpSp>
        <p:nvGrpSpPr>
          <p:cNvPr id="30749" name="Group 29"/>
          <p:cNvGrpSpPr>
            <a:grpSpLocks/>
          </p:cNvGrpSpPr>
          <p:nvPr/>
        </p:nvGrpSpPr>
        <p:grpSpPr bwMode="auto">
          <a:xfrm>
            <a:off x="7391400" y="2971800"/>
            <a:ext cx="762000" cy="304800"/>
            <a:chOff x="4656" y="1680"/>
            <a:chExt cx="480" cy="192"/>
          </a:xfrm>
        </p:grpSpPr>
        <p:sp>
          <p:nvSpPr>
            <p:cNvPr id="30750" name="Line 30"/>
            <p:cNvSpPr>
              <a:spLocks noChangeShapeType="1"/>
            </p:cNvSpPr>
            <p:nvPr/>
          </p:nvSpPr>
          <p:spPr bwMode="auto">
            <a:xfrm>
              <a:off x="4656" y="1680"/>
              <a:ext cx="4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1" name="Line 31"/>
            <p:cNvSpPr>
              <a:spLocks noChangeShapeType="1"/>
            </p:cNvSpPr>
            <p:nvPr/>
          </p:nvSpPr>
          <p:spPr bwMode="auto">
            <a:xfrm>
              <a:off x="5136" y="16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2" name="Line 32"/>
            <p:cNvSpPr>
              <a:spLocks noChangeShapeType="1"/>
            </p:cNvSpPr>
            <p:nvPr/>
          </p:nvSpPr>
          <p:spPr bwMode="auto">
            <a:xfrm flipH="1">
              <a:off x="4656" y="1872"/>
              <a:ext cx="48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753" name="Text Box 33"/>
          <p:cNvSpPr txBox="1">
            <a:spLocks noChangeArrowheads="1"/>
          </p:cNvSpPr>
          <p:nvPr/>
        </p:nvSpPr>
        <p:spPr bwMode="auto">
          <a:xfrm>
            <a:off x="2362200" y="3733800"/>
            <a:ext cx="1644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Focus of </a:t>
            </a:r>
          </a:p>
          <a:p>
            <a:pPr eaLnBrk="1" hangingPunct="1"/>
            <a:r>
              <a:rPr lang="en-US" altLang="en-US" sz="2400">
                <a:latin typeface="Comic Sans MS" pitchFamily="66" charset="0"/>
              </a:rPr>
              <a:t>Control/</a:t>
            </a:r>
          </a:p>
          <a:p>
            <a:pPr eaLnBrk="1" hangingPunct="1"/>
            <a:r>
              <a:rPr lang="en-US" altLang="en-US" sz="2400">
                <a:latin typeface="Comic Sans MS" pitchFamily="66" charset="0"/>
              </a:rPr>
              <a:t>Activation</a:t>
            </a:r>
          </a:p>
        </p:txBody>
      </p:sp>
      <p:sp>
        <p:nvSpPr>
          <p:cNvPr id="30754" name="Line 34"/>
          <p:cNvSpPr>
            <a:spLocks noChangeShapeType="1"/>
          </p:cNvSpPr>
          <p:nvPr/>
        </p:nvSpPr>
        <p:spPr bwMode="auto">
          <a:xfrm flipH="1">
            <a:off x="1752600" y="4191000"/>
            <a:ext cx="533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755" name="Line 35"/>
          <p:cNvSpPr>
            <a:spLocks noChangeShapeType="1"/>
          </p:cNvSpPr>
          <p:nvPr/>
        </p:nvSpPr>
        <p:spPr bwMode="auto">
          <a:xfrm flipH="1">
            <a:off x="7086600" y="2667000"/>
            <a:ext cx="1447800" cy="0"/>
          </a:xfrm>
          <a:prstGeom prst="line">
            <a:avLst/>
          </a:prstGeom>
          <a:noFill/>
          <a:ln w="127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420531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Sequence Diagram (Basic)</a:t>
            </a:r>
            <a:endParaRPr lang="en-US"/>
          </a:p>
        </p:txBody>
      </p:sp>
      <p:grpSp>
        <p:nvGrpSpPr>
          <p:cNvPr id="65540" name="Group 4"/>
          <p:cNvGrpSpPr>
            <a:grpSpLocks/>
          </p:cNvGrpSpPr>
          <p:nvPr/>
        </p:nvGrpSpPr>
        <p:grpSpPr bwMode="auto">
          <a:xfrm>
            <a:off x="838200" y="1752600"/>
            <a:ext cx="1346200" cy="3962400"/>
            <a:chOff x="0" y="1104"/>
            <a:chExt cx="848" cy="2496"/>
          </a:xfrm>
        </p:grpSpPr>
        <p:grpSp>
          <p:nvGrpSpPr>
            <p:cNvPr id="65541" name="Group 5"/>
            <p:cNvGrpSpPr>
              <a:grpSpLocks/>
            </p:cNvGrpSpPr>
            <p:nvPr/>
          </p:nvGrpSpPr>
          <p:grpSpPr bwMode="auto">
            <a:xfrm>
              <a:off x="240" y="1104"/>
              <a:ext cx="336" cy="768"/>
              <a:chOff x="4656" y="1440"/>
              <a:chExt cx="336" cy="768"/>
            </a:xfrm>
          </p:grpSpPr>
          <p:sp>
            <p:nvSpPr>
              <p:cNvPr id="65542" name="Oval 6"/>
              <p:cNvSpPr>
                <a:spLocks noChangeArrowheads="1"/>
              </p:cNvSpPr>
              <p:nvPr/>
            </p:nvSpPr>
            <p:spPr bwMode="auto">
              <a:xfrm>
                <a:off x="4704" y="1440"/>
                <a:ext cx="192" cy="19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Line 7"/>
              <p:cNvSpPr>
                <a:spLocks noChangeShapeType="1"/>
              </p:cNvSpPr>
              <p:nvPr/>
            </p:nvSpPr>
            <p:spPr bwMode="auto">
              <a:xfrm>
                <a:off x="48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4" name="Line 8"/>
              <p:cNvSpPr>
                <a:spLocks noChangeShapeType="1"/>
              </p:cNvSpPr>
              <p:nvPr/>
            </p:nvSpPr>
            <p:spPr bwMode="auto">
              <a:xfrm>
                <a:off x="4656" y="1776"/>
                <a:ext cx="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5" name="Line 9"/>
              <p:cNvSpPr>
                <a:spLocks noChangeShapeType="1"/>
              </p:cNvSpPr>
              <p:nvPr/>
            </p:nvSpPr>
            <p:spPr bwMode="auto">
              <a:xfrm flipH="1">
                <a:off x="4656" y="1968"/>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6" name="Line 10"/>
              <p:cNvSpPr>
                <a:spLocks noChangeShapeType="1"/>
              </p:cNvSpPr>
              <p:nvPr/>
            </p:nvSpPr>
            <p:spPr bwMode="auto">
              <a:xfrm>
                <a:off x="4800" y="1968"/>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547" name="Line 11"/>
            <p:cNvSpPr>
              <a:spLocks noChangeShapeType="1"/>
            </p:cNvSpPr>
            <p:nvPr/>
          </p:nvSpPr>
          <p:spPr bwMode="auto">
            <a:xfrm>
              <a:off x="384" y="2160"/>
              <a:ext cx="0" cy="144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48" name="Text Box 12"/>
            <p:cNvSpPr txBox="1">
              <a:spLocks noChangeArrowheads="1"/>
            </p:cNvSpPr>
            <p:nvPr/>
          </p:nvSpPr>
          <p:spPr bwMode="auto">
            <a:xfrm>
              <a:off x="0" y="1872"/>
              <a:ext cx="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Student</a:t>
              </a:r>
            </a:p>
          </p:txBody>
        </p:sp>
      </p:grpSp>
      <p:grpSp>
        <p:nvGrpSpPr>
          <p:cNvPr id="65549" name="Group 13"/>
          <p:cNvGrpSpPr>
            <a:grpSpLocks/>
          </p:cNvGrpSpPr>
          <p:nvPr/>
        </p:nvGrpSpPr>
        <p:grpSpPr bwMode="auto">
          <a:xfrm>
            <a:off x="2895600" y="2286000"/>
            <a:ext cx="1295400" cy="3124200"/>
            <a:chOff x="1152" y="1200"/>
            <a:chExt cx="816" cy="1968"/>
          </a:xfrm>
        </p:grpSpPr>
        <p:sp>
          <p:nvSpPr>
            <p:cNvPr id="65550" name="Rectangle 14"/>
            <p:cNvSpPr>
              <a:spLocks noChangeArrowheads="1"/>
            </p:cNvSpPr>
            <p:nvPr/>
          </p:nvSpPr>
          <p:spPr bwMode="auto">
            <a:xfrm>
              <a:off x="1152" y="1200"/>
              <a:ext cx="816" cy="43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Line 15"/>
            <p:cNvSpPr>
              <a:spLocks noChangeShapeType="1"/>
            </p:cNvSpPr>
            <p:nvPr/>
          </p:nvSpPr>
          <p:spPr bwMode="auto">
            <a:xfrm>
              <a:off x="1584" y="1632"/>
              <a:ext cx="0" cy="153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552" name="Text Box 16"/>
          <p:cNvSpPr txBox="1">
            <a:spLocks noChangeArrowheads="1"/>
          </p:cNvSpPr>
          <p:nvPr/>
        </p:nvSpPr>
        <p:spPr bwMode="auto">
          <a:xfrm>
            <a:off x="2819400" y="2133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a:latin typeface="Comic Sans MS" pitchFamily="66" charset="0"/>
            </a:endParaRPr>
          </a:p>
        </p:txBody>
      </p:sp>
      <p:sp>
        <p:nvSpPr>
          <p:cNvPr id="65553" name="Text Box 17"/>
          <p:cNvSpPr txBox="1">
            <a:spLocks noChangeArrowheads="1"/>
          </p:cNvSpPr>
          <p:nvPr/>
        </p:nvSpPr>
        <p:spPr bwMode="auto">
          <a:xfrm>
            <a:off x="2971800" y="2209800"/>
            <a:ext cx="1149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u="sng">
                <a:latin typeface="Comic Sans MS" pitchFamily="66" charset="0"/>
              </a:rPr>
              <a:t>aClass:</a:t>
            </a:r>
          </a:p>
          <a:p>
            <a:pPr eaLnBrk="1" hangingPunct="1"/>
            <a:r>
              <a:rPr lang="en-US" altLang="en-US" sz="2400" u="sng">
                <a:latin typeface="Comic Sans MS" pitchFamily="66" charset="0"/>
              </a:rPr>
              <a:t>Class</a:t>
            </a:r>
          </a:p>
        </p:txBody>
      </p:sp>
      <p:sp>
        <p:nvSpPr>
          <p:cNvPr id="65554" name="Rectangle 18"/>
          <p:cNvSpPr>
            <a:spLocks noChangeArrowheads="1"/>
          </p:cNvSpPr>
          <p:nvPr/>
        </p:nvSpPr>
        <p:spPr bwMode="auto">
          <a:xfrm>
            <a:off x="1295400" y="3505200"/>
            <a:ext cx="228600" cy="1676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Line 19"/>
          <p:cNvSpPr>
            <a:spLocks noChangeShapeType="1"/>
          </p:cNvSpPr>
          <p:nvPr/>
        </p:nvSpPr>
        <p:spPr bwMode="auto">
          <a:xfrm>
            <a:off x="1524000" y="3657600"/>
            <a:ext cx="1981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56" name="Text Box 20"/>
          <p:cNvSpPr txBox="1">
            <a:spLocks noChangeArrowheads="1"/>
          </p:cNvSpPr>
          <p:nvPr/>
        </p:nvSpPr>
        <p:spPr bwMode="auto">
          <a:xfrm>
            <a:off x="2133600" y="3352800"/>
            <a:ext cx="1195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Comic Sans MS" pitchFamily="66" charset="0"/>
              </a:rPr>
              <a:t>Register</a:t>
            </a:r>
          </a:p>
        </p:txBody>
      </p:sp>
      <p:sp>
        <p:nvSpPr>
          <p:cNvPr id="65557" name="Rectangle 21"/>
          <p:cNvSpPr>
            <a:spLocks noChangeArrowheads="1"/>
          </p:cNvSpPr>
          <p:nvPr/>
        </p:nvSpPr>
        <p:spPr bwMode="auto">
          <a:xfrm>
            <a:off x="3505200" y="3581400"/>
            <a:ext cx="228600" cy="1143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58" name="Group 22"/>
          <p:cNvGrpSpPr>
            <a:grpSpLocks/>
          </p:cNvGrpSpPr>
          <p:nvPr/>
        </p:nvGrpSpPr>
        <p:grpSpPr bwMode="auto">
          <a:xfrm>
            <a:off x="5181600" y="2286000"/>
            <a:ext cx="1778000" cy="3124200"/>
            <a:chOff x="2928" y="1344"/>
            <a:chExt cx="1476" cy="1968"/>
          </a:xfrm>
        </p:grpSpPr>
        <p:grpSp>
          <p:nvGrpSpPr>
            <p:cNvPr id="65559" name="Group 23"/>
            <p:cNvGrpSpPr>
              <a:grpSpLocks/>
            </p:cNvGrpSpPr>
            <p:nvPr/>
          </p:nvGrpSpPr>
          <p:grpSpPr bwMode="auto">
            <a:xfrm>
              <a:off x="2928" y="1392"/>
              <a:ext cx="1392" cy="1920"/>
              <a:chOff x="1152" y="1200"/>
              <a:chExt cx="816" cy="1968"/>
            </a:xfrm>
          </p:grpSpPr>
          <p:sp>
            <p:nvSpPr>
              <p:cNvPr id="65560" name="Rectangle 24"/>
              <p:cNvSpPr>
                <a:spLocks noChangeArrowheads="1"/>
              </p:cNvSpPr>
              <p:nvPr/>
            </p:nvSpPr>
            <p:spPr bwMode="auto">
              <a:xfrm>
                <a:off x="1152" y="1200"/>
                <a:ext cx="816" cy="43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1" name="Line 25"/>
              <p:cNvSpPr>
                <a:spLocks noChangeShapeType="1"/>
              </p:cNvSpPr>
              <p:nvPr/>
            </p:nvSpPr>
            <p:spPr bwMode="auto">
              <a:xfrm>
                <a:off x="1584" y="1632"/>
                <a:ext cx="0" cy="153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562" name="Text Box 26"/>
            <p:cNvSpPr txBox="1">
              <a:spLocks noChangeArrowheads="1"/>
            </p:cNvSpPr>
            <p:nvPr/>
          </p:nvSpPr>
          <p:spPr bwMode="auto">
            <a:xfrm>
              <a:off x="2975" y="1344"/>
              <a:ext cx="14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u="sng">
                  <a:latin typeface="Comic Sans MS" pitchFamily="66" charset="0"/>
                </a:rPr>
                <a:t>:Scheduler</a:t>
              </a:r>
            </a:p>
          </p:txBody>
        </p:sp>
      </p:grpSp>
      <p:sp>
        <p:nvSpPr>
          <p:cNvPr id="65563" name="Line 27"/>
          <p:cNvSpPr>
            <a:spLocks noChangeShapeType="1"/>
          </p:cNvSpPr>
          <p:nvPr/>
        </p:nvSpPr>
        <p:spPr bwMode="auto">
          <a:xfrm>
            <a:off x="3733800" y="3886200"/>
            <a:ext cx="2286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64" name="Rectangle 28"/>
          <p:cNvSpPr>
            <a:spLocks noChangeArrowheads="1"/>
          </p:cNvSpPr>
          <p:nvPr/>
        </p:nvSpPr>
        <p:spPr bwMode="auto">
          <a:xfrm>
            <a:off x="6019800" y="3810000"/>
            <a:ext cx="152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5" name="Text Box 29"/>
          <p:cNvSpPr txBox="1">
            <a:spLocks noChangeArrowheads="1"/>
          </p:cNvSpPr>
          <p:nvPr/>
        </p:nvSpPr>
        <p:spPr bwMode="auto">
          <a:xfrm>
            <a:off x="4038600" y="3505200"/>
            <a:ext cx="183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adjustRoom</a:t>
            </a:r>
          </a:p>
        </p:txBody>
      </p:sp>
      <p:grpSp>
        <p:nvGrpSpPr>
          <p:cNvPr id="65566" name="Group 30"/>
          <p:cNvGrpSpPr>
            <a:grpSpLocks/>
          </p:cNvGrpSpPr>
          <p:nvPr/>
        </p:nvGrpSpPr>
        <p:grpSpPr bwMode="auto">
          <a:xfrm>
            <a:off x="6248400" y="3962400"/>
            <a:ext cx="762000" cy="304800"/>
            <a:chOff x="4656" y="1680"/>
            <a:chExt cx="480" cy="192"/>
          </a:xfrm>
        </p:grpSpPr>
        <p:sp>
          <p:nvSpPr>
            <p:cNvPr id="65567" name="Line 31"/>
            <p:cNvSpPr>
              <a:spLocks noChangeShapeType="1"/>
            </p:cNvSpPr>
            <p:nvPr/>
          </p:nvSpPr>
          <p:spPr bwMode="auto">
            <a:xfrm>
              <a:off x="4656" y="1680"/>
              <a:ext cx="48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68" name="Line 32"/>
            <p:cNvSpPr>
              <a:spLocks noChangeShapeType="1"/>
            </p:cNvSpPr>
            <p:nvPr/>
          </p:nvSpPr>
          <p:spPr bwMode="auto">
            <a:xfrm>
              <a:off x="5136" y="168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569" name="Line 33"/>
            <p:cNvSpPr>
              <a:spLocks noChangeShapeType="1"/>
            </p:cNvSpPr>
            <p:nvPr/>
          </p:nvSpPr>
          <p:spPr bwMode="auto">
            <a:xfrm flipH="1">
              <a:off x="4656" y="1872"/>
              <a:ext cx="48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570" name="Text Box 34"/>
          <p:cNvSpPr txBox="1">
            <a:spLocks noChangeArrowheads="1"/>
          </p:cNvSpPr>
          <p:nvPr/>
        </p:nvSpPr>
        <p:spPr bwMode="auto">
          <a:xfrm>
            <a:off x="6400800" y="3581400"/>
            <a:ext cx="190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checkRooms</a:t>
            </a:r>
          </a:p>
        </p:txBody>
      </p:sp>
      <p:sp>
        <p:nvSpPr>
          <p:cNvPr id="65571" name="Rectangle 35"/>
          <p:cNvSpPr>
            <a:spLocks noChangeArrowheads="1"/>
          </p:cNvSpPr>
          <p:nvPr/>
        </p:nvSpPr>
        <p:spPr bwMode="auto">
          <a:xfrm>
            <a:off x="6096000" y="4114800"/>
            <a:ext cx="1524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810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p:txBody>
          <a:bodyPr/>
          <a:lstStyle/>
          <a:p>
            <a:r>
              <a:rPr lang="en-US" altLang="en-US"/>
              <a:t>Sequence Diagram (Basic)</a:t>
            </a:r>
            <a:endParaRPr lang="en-US"/>
          </a:p>
        </p:txBody>
      </p:sp>
      <p:sp>
        <p:nvSpPr>
          <p:cNvPr id="67589" name="Rectangle 5"/>
          <p:cNvSpPr>
            <a:spLocks noChangeArrowheads="1"/>
          </p:cNvSpPr>
          <p:nvPr/>
        </p:nvSpPr>
        <p:spPr bwMode="auto">
          <a:xfrm>
            <a:off x="1981200" y="2209800"/>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member:</a:t>
            </a:r>
            <a:br>
              <a:rPr lang="en-US" u="sng">
                <a:cs typeface="Times New Roman" pitchFamily="18" charset="0"/>
              </a:rPr>
            </a:br>
            <a:r>
              <a:rPr lang="en-US" u="sng">
                <a:cs typeface="Times New Roman" pitchFamily="18" charset="0"/>
              </a:rPr>
              <a:t>LibraryMember</a:t>
            </a:r>
          </a:p>
        </p:txBody>
      </p:sp>
      <p:sp>
        <p:nvSpPr>
          <p:cNvPr id="67590" name="Line 6"/>
          <p:cNvSpPr>
            <a:spLocks noChangeShapeType="1"/>
          </p:cNvSpPr>
          <p:nvPr/>
        </p:nvSpPr>
        <p:spPr bwMode="auto">
          <a:xfrm>
            <a:off x="2743200" y="3048000"/>
            <a:ext cx="0" cy="2895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7591" name="Group 7"/>
          <p:cNvGrpSpPr>
            <a:grpSpLocks/>
          </p:cNvGrpSpPr>
          <p:nvPr/>
        </p:nvGrpSpPr>
        <p:grpSpPr bwMode="auto">
          <a:xfrm>
            <a:off x="4495800" y="2209800"/>
            <a:ext cx="1219200" cy="3733800"/>
            <a:chOff x="2592" y="1392"/>
            <a:chExt cx="768" cy="2352"/>
          </a:xfrm>
        </p:grpSpPr>
        <p:sp>
          <p:nvSpPr>
            <p:cNvPr id="67592" name="Rectangle 8"/>
            <p:cNvSpPr>
              <a:spLocks noChangeArrowheads="1"/>
            </p:cNvSpPr>
            <p:nvPr/>
          </p:nvSpPr>
          <p:spPr bwMode="auto">
            <a:xfrm>
              <a:off x="2592"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book:Book</a:t>
              </a:r>
            </a:p>
          </p:txBody>
        </p:sp>
        <p:sp>
          <p:nvSpPr>
            <p:cNvPr id="67593" name="Line 9"/>
            <p:cNvSpPr>
              <a:spLocks noChangeShapeType="1"/>
            </p:cNvSpPr>
            <p:nvPr/>
          </p:nvSpPr>
          <p:spPr bwMode="auto">
            <a:xfrm>
              <a:off x="2976"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7594" name="Group 10"/>
          <p:cNvGrpSpPr>
            <a:grpSpLocks/>
          </p:cNvGrpSpPr>
          <p:nvPr/>
        </p:nvGrpSpPr>
        <p:grpSpPr bwMode="auto">
          <a:xfrm>
            <a:off x="6629400" y="2209800"/>
            <a:ext cx="1219200" cy="3733800"/>
            <a:chOff x="3744" y="1392"/>
            <a:chExt cx="768" cy="2352"/>
          </a:xfrm>
        </p:grpSpPr>
        <p:sp>
          <p:nvSpPr>
            <p:cNvPr id="67595" name="Rectangle 11"/>
            <p:cNvSpPr>
              <a:spLocks noChangeArrowheads="1"/>
            </p:cNvSpPr>
            <p:nvPr/>
          </p:nvSpPr>
          <p:spPr bwMode="auto">
            <a:xfrm>
              <a:off x="3744"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:Book</a:t>
              </a:r>
              <a:br>
                <a:rPr lang="en-US" u="sng">
                  <a:cs typeface="Times New Roman" pitchFamily="18" charset="0"/>
                </a:rPr>
              </a:br>
              <a:r>
                <a:rPr lang="en-US" u="sng">
                  <a:cs typeface="Times New Roman" pitchFamily="18" charset="0"/>
                </a:rPr>
                <a:t>Copy</a:t>
              </a:r>
            </a:p>
          </p:txBody>
        </p:sp>
        <p:sp>
          <p:nvSpPr>
            <p:cNvPr id="67596" name="Line 12"/>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7597" name="Group 13"/>
          <p:cNvGrpSpPr>
            <a:grpSpLocks/>
          </p:cNvGrpSpPr>
          <p:nvPr/>
        </p:nvGrpSpPr>
        <p:grpSpPr bwMode="auto">
          <a:xfrm>
            <a:off x="1143000" y="3276600"/>
            <a:ext cx="1524000" cy="366713"/>
            <a:chOff x="768" y="2064"/>
            <a:chExt cx="960" cy="231"/>
          </a:xfrm>
        </p:grpSpPr>
        <p:sp>
          <p:nvSpPr>
            <p:cNvPr id="67598" name="Line 14"/>
            <p:cNvSpPr>
              <a:spLocks noChangeShapeType="1"/>
            </p:cNvSpPr>
            <p:nvPr/>
          </p:nvSpPr>
          <p:spPr bwMode="auto">
            <a:xfrm>
              <a:off x="816" y="2256"/>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Text Box 15"/>
            <p:cNvSpPr txBox="1">
              <a:spLocks noChangeArrowheads="1"/>
            </p:cNvSpPr>
            <p:nvPr/>
          </p:nvSpPr>
          <p:spPr bwMode="auto">
            <a:xfrm>
              <a:off x="768" y="2064"/>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cs typeface="Times New Roman" pitchFamily="18" charset="0"/>
                </a:rPr>
                <a:t>borrow(book)</a:t>
              </a:r>
            </a:p>
          </p:txBody>
        </p:sp>
      </p:grpSp>
      <p:sp>
        <p:nvSpPr>
          <p:cNvPr id="67600" name="Rectangle 16"/>
          <p:cNvSpPr>
            <a:spLocks noChangeArrowheads="1"/>
          </p:cNvSpPr>
          <p:nvPr/>
        </p:nvSpPr>
        <p:spPr bwMode="auto">
          <a:xfrm>
            <a:off x="2667000" y="3505200"/>
            <a:ext cx="15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01" name="Group 17"/>
          <p:cNvGrpSpPr>
            <a:grpSpLocks/>
          </p:cNvGrpSpPr>
          <p:nvPr/>
        </p:nvGrpSpPr>
        <p:grpSpPr bwMode="auto">
          <a:xfrm>
            <a:off x="2743200" y="3581400"/>
            <a:ext cx="1976438" cy="914400"/>
            <a:chOff x="1728" y="2256"/>
            <a:chExt cx="1245" cy="576"/>
          </a:xfrm>
        </p:grpSpPr>
        <p:grpSp>
          <p:nvGrpSpPr>
            <p:cNvPr id="67602" name="Group 18"/>
            <p:cNvGrpSpPr>
              <a:grpSpLocks/>
            </p:cNvGrpSpPr>
            <p:nvPr/>
          </p:nvGrpSpPr>
          <p:grpSpPr bwMode="auto">
            <a:xfrm>
              <a:off x="1728" y="2448"/>
              <a:ext cx="720" cy="384"/>
              <a:chOff x="1728" y="2448"/>
              <a:chExt cx="720" cy="384"/>
            </a:xfrm>
          </p:grpSpPr>
          <p:sp>
            <p:nvSpPr>
              <p:cNvPr id="67603" name="Line 19"/>
              <p:cNvSpPr>
                <a:spLocks noChangeShapeType="1"/>
              </p:cNvSpPr>
              <p:nvPr/>
            </p:nvSpPr>
            <p:spPr bwMode="auto">
              <a:xfrm>
                <a:off x="1776" y="244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4" name="Line 20"/>
              <p:cNvSpPr>
                <a:spLocks noChangeShapeType="1"/>
              </p:cNvSpPr>
              <p:nvPr/>
            </p:nvSpPr>
            <p:spPr bwMode="auto">
              <a:xfrm>
                <a:off x="2448" y="24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5" name="Line 21"/>
              <p:cNvSpPr>
                <a:spLocks noChangeShapeType="1"/>
              </p:cNvSpPr>
              <p:nvPr/>
            </p:nvSpPr>
            <p:spPr bwMode="auto">
              <a:xfrm flipH="1">
                <a:off x="1824" y="2592"/>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6" name="Rectangle 22"/>
              <p:cNvSpPr>
                <a:spLocks noChangeArrowheads="1"/>
              </p:cNvSpPr>
              <p:nvPr/>
            </p:nvSpPr>
            <p:spPr bwMode="auto">
              <a:xfrm>
                <a:off x="1728" y="2544"/>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07" name="Text Box 23"/>
            <p:cNvSpPr txBox="1">
              <a:spLocks noChangeArrowheads="1"/>
            </p:cNvSpPr>
            <p:nvPr/>
          </p:nvSpPr>
          <p:spPr bwMode="auto">
            <a:xfrm>
              <a:off x="1776" y="2256"/>
              <a:ext cx="1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cs typeface="Times New Roman" pitchFamily="18" charset="0"/>
                </a:rPr>
                <a:t>ok = mayBorrow()</a:t>
              </a:r>
            </a:p>
          </p:txBody>
        </p:sp>
      </p:grpSp>
      <p:grpSp>
        <p:nvGrpSpPr>
          <p:cNvPr id="67608" name="Group 24"/>
          <p:cNvGrpSpPr>
            <a:grpSpLocks/>
          </p:cNvGrpSpPr>
          <p:nvPr/>
        </p:nvGrpSpPr>
        <p:grpSpPr bwMode="auto">
          <a:xfrm>
            <a:off x="2819400" y="4572000"/>
            <a:ext cx="2192338" cy="366713"/>
            <a:chOff x="1776" y="2880"/>
            <a:chExt cx="912" cy="231"/>
          </a:xfrm>
        </p:grpSpPr>
        <p:sp>
          <p:nvSpPr>
            <p:cNvPr id="67609" name="Line 25"/>
            <p:cNvSpPr>
              <a:spLocks noChangeShapeType="1"/>
            </p:cNvSpPr>
            <p:nvPr/>
          </p:nvSpPr>
          <p:spPr bwMode="auto">
            <a:xfrm>
              <a:off x="1776" y="307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Text Box 26"/>
            <p:cNvSpPr txBox="1">
              <a:spLocks noChangeArrowheads="1"/>
            </p:cNvSpPr>
            <p:nvPr/>
          </p:nvSpPr>
          <p:spPr bwMode="auto">
            <a:xfrm>
              <a:off x="1776" y="2880"/>
              <a:ext cx="9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cs typeface="Times New Roman" pitchFamily="18" charset="0"/>
                </a:rPr>
                <a:t>[ok] borrow(member)</a:t>
              </a:r>
            </a:p>
          </p:txBody>
        </p:sp>
      </p:grpSp>
      <p:sp>
        <p:nvSpPr>
          <p:cNvPr id="67611" name="Rectangle 27"/>
          <p:cNvSpPr>
            <a:spLocks noChangeArrowheads="1"/>
          </p:cNvSpPr>
          <p:nvPr/>
        </p:nvSpPr>
        <p:spPr bwMode="auto">
          <a:xfrm>
            <a:off x="5029200" y="4800600"/>
            <a:ext cx="152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12" name="Group 28"/>
          <p:cNvGrpSpPr>
            <a:grpSpLocks/>
          </p:cNvGrpSpPr>
          <p:nvPr/>
        </p:nvGrpSpPr>
        <p:grpSpPr bwMode="auto">
          <a:xfrm>
            <a:off x="5181600" y="4724400"/>
            <a:ext cx="1981200" cy="366713"/>
            <a:chOff x="1776" y="2880"/>
            <a:chExt cx="912" cy="231"/>
          </a:xfrm>
        </p:grpSpPr>
        <p:sp>
          <p:nvSpPr>
            <p:cNvPr id="67613" name="Line 29"/>
            <p:cNvSpPr>
              <a:spLocks noChangeShapeType="1"/>
            </p:cNvSpPr>
            <p:nvPr/>
          </p:nvSpPr>
          <p:spPr bwMode="auto">
            <a:xfrm>
              <a:off x="1776" y="307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4" name="Text Box 30"/>
            <p:cNvSpPr txBox="1">
              <a:spLocks noChangeArrowheads="1"/>
            </p:cNvSpPr>
            <p:nvPr/>
          </p:nvSpPr>
          <p:spPr bwMode="auto">
            <a:xfrm>
              <a:off x="1776" y="2880"/>
              <a:ext cx="8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cs typeface="Times New Roman" pitchFamily="18" charset="0"/>
                </a:rPr>
                <a:t>setTaken(member)</a:t>
              </a:r>
            </a:p>
          </p:txBody>
        </p:sp>
      </p:grpSp>
      <p:sp>
        <p:nvSpPr>
          <p:cNvPr id="67615" name="Rectangle 31"/>
          <p:cNvSpPr>
            <a:spLocks noChangeArrowheads="1"/>
          </p:cNvSpPr>
          <p:nvPr/>
        </p:nvSpPr>
        <p:spPr bwMode="auto">
          <a:xfrm>
            <a:off x="7162800" y="4953000"/>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6" name="Line 32"/>
          <p:cNvSpPr>
            <a:spLocks noChangeShapeType="1"/>
          </p:cNvSpPr>
          <p:nvPr/>
        </p:nvSpPr>
        <p:spPr bwMode="auto">
          <a:xfrm>
            <a:off x="914400" y="1981200"/>
            <a:ext cx="6934200" cy="0"/>
          </a:xfrm>
          <a:prstGeom prst="line">
            <a:avLst/>
          </a:prstGeom>
          <a:noFill/>
          <a:ln w="222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7" name="Line 33"/>
          <p:cNvSpPr>
            <a:spLocks noChangeShapeType="1"/>
          </p:cNvSpPr>
          <p:nvPr/>
        </p:nvSpPr>
        <p:spPr bwMode="auto">
          <a:xfrm>
            <a:off x="914400" y="1981200"/>
            <a:ext cx="0" cy="3810000"/>
          </a:xfrm>
          <a:prstGeom prst="line">
            <a:avLst/>
          </a:prstGeom>
          <a:noFill/>
          <a:ln w="25400">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8" name="Text Box 34"/>
          <p:cNvSpPr txBox="1">
            <a:spLocks noChangeArrowheads="1"/>
          </p:cNvSpPr>
          <p:nvPr/>
        </p:nvSpPr>
        <p:spPr bwMode="auto">
          <a:xfrm>
            <a:off x="3048000" y="1524000"/>
            <a:ext cx="222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cs typeface="Times New Roman" pitchFamily="18" charset="0"/>
              </a:rPr>
              <a:t>X-Axis (objects)</a:t>
            </a:r>
          </a:p>
        </p:txBody>
      </p:sp>
      <p:sp>
        <p:nvSpPr>
          <p:cNvPr id="67619" name="Text Box 35"/>
          <p:cNvSpPr txBox="1">
            <a:spLocks noChangeArrowheads="1"/>
          </p:cNvSpPr>
          <p:nvPr/>
        </p:nvSpPr>
        <p:spPr bwMode="auto">
          <a:xfrm>
            <a:off x="381000" y="3657600"/>
            <a:ext cx="5492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eaLnBrk="1" hangingPunct="1"/>
            <a:r>
              <a:rPr lang="en-US" sz="2400">
                <a:cs typeface="Times New Roman" pitchFamily="18" charset="0"/>
              </a:rPr>
              <a:t>Y-Axis (time)</a:t>
            </a:r>
          </a:p>
        </p:txBody>
      </p:sp>
      <p:sp>
        <p:nvSpPr>
          <p:cNvPr id="67620" name="AutoShape 36"/>
          <p:cNvSpPr>
            <a:spLocks noChangeArrowheads="1"/>
          </p:cNvSpPr>
          <p:nvPr/>
        </p:nvSpPr>
        <p:spPr bwMode="auto">
          <a:xfrm>
            <a:off x="7772400" y="3200400"/>
            <a:ext cx="1143000" cy="685800"/>
          </a:xfrm>
          <a:prstGeom prst="wedgeRectCallout">
            <a:avLst>
              <a:gd name="adj1" fmla="val -40000"/>
              <a:gd name="adj2" fmla="val -10509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solidFill>
                  <a:srgbClr val="000000"/>
                </a:solidFill>
                <a:cs typeface="Times New Roman" pitchFamily="18" charset="0"/>
              </a:rPr>
              <a:t>Object</a:t>
            </a:r>
          </a:p>
        </p:txBody>
      </p:sp>
      <p:sp>
        <p:nvSpPr>
          <p:cNvPr id="67621" name="AutoShape 37"/>
          <p:cNvSpPr>
            <a:spLocks noChangeArrowheads="1"/>
          </p:cNvSpPr>
          <p:nvPr/>
        </p:nvSpPr>
        <p:spPr bwMode="auto">
          <a:xfrm>
            <a:off x="5410200" y="3352800"/>
            <a:ext cx="1143000" cy="838200"/>
          </a:xfrm>
          <a:prstGeom prst="wedgeRectCallout">
            <a:avLst>
              <a:gd name="adj1" fmla="val -73333"/>
              <a:gd name="adj2" fmla="val -2519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solidFill>
                  <a:srgbClr val="000000"/>
                </a:solidFill>
                <a:cs typeface="Times New Roman" pitchFamily="18" charset="0"/>
              </a:rPr>
              <a:t>Life Line</a:t>
            </a:r>
          </a:p>
        </p:txBody>
      </p:sp>
      <p:sp>
        <p:nvSpPr>
          <p:cNvPr id="67622" name="AutoShape 38"/>
          <p:cNvSpPr>
            <a:spLocks noChangeArrowheads="1"/>
          </p:cNvSpPr>
          <p:nvPr/>
        </p:nvSpPr>
        <p:spPr bwMode="auto">
          <a:xfrm>
            <a:off x="1143000" y="3886200"/>
            <a:ext cx="1295400" cy="609600"/>
          </a:xfrm>
          <a:prstGeom prst="wedgeRectCallout">
            <a:avLst>
              <a:gd name="adj1" fmla="val 35662"/>
              <a:gd name="adj2" fmla="val -940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solidFill>
                  <a:srgbClr val="000000"/>
                </a:solidFill>
                <a:cs typeface="Times New Roman" pitchFamily="18" charset="0"/>
              </a:rPr>
              <a:t>message</a:t>
            </a:r>
          </a:p>
        </p:txBody>
      </p:sp>
      <p:sp>
        <p:nvSpPr>
          <p:cNvPr id="67623" name="AutoShape 39"/>
          <p:cNvSpPr>
            <a:spLocks noChangeArrowheads="1"/>
          </p:cNvSpPr>
          <p:nvPr/>
        </p:nvSpPr>
        <p:spPr bwMode="auto">
          <a:xfrm>
            <a:off x="7391400" y="4343400"/>
            <a:ext cx="1524000" cy="762000"/>
          </a:xfrm>
          <a:prstGeom prst="wedgeRectCallout">
            <a:avLst>
              <a:gd name="adj1" fmla="val -52500"/>
              <a:gd name="adj2" fmla="val 629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solidFill>
                  <a:srgbClr val="000000"/>
                </a:solidFill>
                <a:cs typeface="Times New Roman" pitchFamily="18" charset="0"/>
              </a:rPr>
              <a:t>Activation box</a:t>
            </a:r>
          </a:p>
        </p:txBody>
      </p:sp>
      <p:sp>
        <p:nvSpPr>
          <p:cNvPr id="67624" name="AutoShape 40"/>
          <p:cNvSpPr>
            <a:spLocks noChangeArrowheads="1"/>
          </p:cNvSpPr>
          <p:nvPr/>
        </p:nvSpPr>
        <p:spPr bwMode="auto">
          <a:xfrm>
            <a:off x="3048000" y="5257800"/>
            <a:ext cx="1447800" cy="609600"/>
          </a:xfrm>
          <a:prstGeom prst="wedgeRectCallout">
            <a:avLst>
              <a:gd name="adj1" fmla="val -42106"/>
              <a:gd name="adj2" fmla="val -9948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solidFill>
                  <a:srgbClr val="000000"/>
                </a:solidFill>
                <a:cs typeface="Times New Roman" pitchFamily="18" charset="0"/>
              </a:rPr>
              <a:t>condition</a:t>
            </a:r>
          </a:p>
        </p:txBody>
      </p:sp>
    </p:spTree>
    <p:extLst>
      <p:ext uri="{BB962C8B-B14F-4D97-AF65-F5344CB8AC3E}">
        <p14:creationId xmlns:p14="http://schemas.microsoft.com/office/powerpoint/2010/main" val="146756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81000" y="381000"/>
            <a:ext cx="8534400" cy="1143000"/>
          </a:xfrm>
        </p:spPr>
        <p:txBody>
          <a:bodyPr/>
          <a:lstStyle/>
          <a:p>
            <a:r>
              <a:rPr lang="en-US" altLang="en-US"/>
              <a:t>Basic Class Diagrams</a:t>
            </a:r>
          </a:p>
        </p:txBody>
      </p:sp>
      <p:grpSp>
        <p:nvGrpSpPr>
          <p:cNvPr id="1037" name="Group 13"/>
          <p:cNvGrpSpPr>
            <a:grpSpLocks/>
          </p:cNvGrpSpPr>
          <p:nvPr/>
        </p:nvGrpSpPr>
        <p:grpSpPr bwMode="auto">
          <a:xfrm>
            <a:off x="914400" y="2362200"/>
            <a:ext cx="1828800" cy="2743200"/>
            <a:chOff x="576" y="1488"/>
            <a:chExt cx="1152" cy="1728"/>
          </a:xfrm>
        </p:grpSpPr>
        <p:sp>
          <p:nvSpPr>
            <p:cNvPr id="1027" name="Rectangle 3"/>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Line 4"/>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9" name="Line 5"/>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 name="Group 14"/>
          <p:cNvGrpSpPr>
            <a:grpSpLocks/>
          </p:cNvGrpSpPr>
          <p:nvPr/>
        </p:nvGrpSpPr>
        <p:grpSpPr bwMode="auto">
          <a:xfrm>
            <a:off x="2895600" y="2362200"/>
            <a:ext cx="2709863" cy="457200"/>
            <a:chOff x="1824" y="1488"/>
            <a:chExt cx="1707" cy="288"/>
          </a:xfrm>
        </p:grpSpPr>
        <p:sp>
          <p:nvSpPr>
            <p:cNvPr id="1031" name="Text Box 7"/>
            <p:cNvSpPr txBox="1">
              <a:spLocks noChangeArrowheads="1"/>
            </p:cNvSpPr>
            <p:nvPr/>
          </p:nvSpPr>
          <p:spPr bwMode="auto">
            <a:xfrm>
              <a:off x="2400" y="1488"/>
              <a:ext cx="1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 Name</a:t>
              </a:r>
            </a:p>
          </p:txBody>
        </p:sp>
        <p:sp>
          <p:nvSpPr>
            <p:cNvPr id="1032" name="Line 8"/>
            <p:cNvSpPr>
              <a:spLocks noChangeShapeType="1"/>
            </p:cNvSpPr>
            <p:nvPr/>
          </p:nvSpPr>
          <p:spPr bwMode="auto">
            <a:xfrm flipH="1">
              <a:off x="1824" y="1632"/>
              <a:ext cx="4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 name="Group 15"/>
          <p:cNvGrpSpPr>
            <a:grpSpLocks/>
          </p:cNvGrpSpPr>
          <p:nvPr/>
        </p:nvGrpSpPr>
        <p:grpSpPr bwMode="auto">
          <a:xfrm>
            <a:off x="2895600" y="3170238"/>
            <a:ext cx="3352800" cy="457200"/>
            <a:chOff x="1824" y="1997"/>
            <a:chExt cx="2112" cy="288"/>
          </a:xfrm>
        </p:grpSpPr>
        <p:sp>
          <p:nvSpPr>
            <p:cNvPr id="1033" name="Text Box 9"/>
            <p:cNvSpPr txBox="1">
              <a:spLocks noChangeArrowheads="1"/>
            </p:cNvSpPr>
            <p:nvPr/>
          </p:nvSpPr>
          <p:spPr bwMode="auto">
            <a:xfrm>
              <a:off x="2342" y="1997"/>
              <a:ext cx="15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 Attributes</a:t>
              </a:r>
            </a:p>
          </p:txBody>
        </p:sp>
        <p:sp>
          <p:nvSpPr>
            <p:cNvPr id="1034" name="Line 10"/>
            <p:cNvSpPr>
              <a:spLocks noChangeShapeType="1"/>
            </p:cNvSpPr>
            <p:nvPr/>
          </p:nvSpPr>
          <p:spPr bwMode="auto">
            <a:xfrm flipH="1">
              <a:off x="1824" y="2160"/>
              <a:ext cx="48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0" name="Group 16"/>
          <p:cNvGrpSpPr>
            <a:grpSpLocks/>
          </p:cNvGrpSpPr>
          <p:nvPr/>
        </p:nvGrpSpPr>
        <p:grpSpPr bwMode="auto">
          <a:xfrm>
            <a:off x="2895600" y="4465638"/>
            <a:ext cx="3059113" cy="457200"/>
            <a:chOff x="1824" y="2813"/>
            <a:chExt cx="1927" cy="288"/>
          </a:xfrm>
        </p:grpSpPr>
        <p:sp>
          <p:nvSpPr>
            <p:cNvPr id="1035" name="Text Box 11"/>
            <p:cNvSpPr txBox="1">
              <a:spLocks noChangeArrowheads="1"/>
            </p:cNvSpPr>
            <p:nvPr/>
          </p:nvSpPr>
          <p:spPr bwMode="auto">
            <a:xfrm>
              <a:off x="2342" y="2813"/>
              <a:ext cx="14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 Methods</a:t>
              </a:r>
            </a:p>
          </p:txBody>
        </p:sp>
        <p:sp>
          <p:nvSpPr>
            <p:cNvPr id="1036" name="Line 12"/>
            <p:cNvSpPr>
              <a:spLocks noChangeShapeType="1"/>
            </p:cNvSpPr>
            <p:nvPr/>
          </p:nvSpPr>
          <p:spPr bwMode="auto">
            <a:xfrm flipH="1">
              <a:off x="1824" y="2928"/>
              <a:ext cx="43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170179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500" fill="hold"/>
                                        <p:tgtEl>
                                          <p:spTgt spid="1038"/>
                                        </p:tgtEl>
                                        <p:attrNameLst>
                                          <p:attrName>ppt_x</p:attrName>
                                        </p:attrNameLst>
                                      </p:cBhvr>
                                      <p:tavLst>
                                        <p:tav tm="0">
                                          <p:val>
                                            <p:strVal val="0-#ppt_w/2"/>
                                          </p:val>
                                        </p:tav>
                                        <p:tav tm="100000">
                                          <p:val>
                                            <p:strVal val="#ppt_x"/>
                                          </p:val>
                                        </p:tav>
                                      </p:tavLst>
                                    </p:anim>
                                    <p:anim calcmode="lin" valueType="num">
                                      <p:cBhvr additive="base">
                                        <p:cTn id="8" dur="500" fill="hold"/>
                                        <p:tgtEl>
                                          <p:spTgt spid="10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39"/>
                                        </p:tgtEl>
                                        <p:attrNameLst>
                                          <p:attrName>style.visibility</p:attrName>
                                        </p:attrNameLst>
                                      </p:cBhvr>
                                      <p:to>
                                        <p:strVal val="visible"/>
                                      </p:to>
                                    </p:set>
                                    <p:anim calcmode="lin" valueType="num">
                                      <p:cBhvr additive="base">
                                        <p:cTn id="13" dur="500" fill="hold"/>
                                        <p:tgtEl>
                                          <p:spTgt spid="1039"/>
                                        </p:tgtEl>
                                        <p:attrNameLst>
                                          <p:attrName>ppt_x</p:attrName>
                                        </p:attrNameLst>
                                      </p:cBhvr>
                                      <p:tavLst>
                                        <p:tav tm="0">
                                          <p:val>
                                            <p:strVal val="0-#ppt_w/2"/>
                                          </p:val>
                                        </p:tav>
                                        <p:tav tm="100000">
                                          <p:val>
                                            <p:strVal val="#ppt_x"/>
                                          </p:val>
                                        </p:tav>
                                      </p:tavLst>
                                    </p:anim>
                                    <p:anim calcmode="lin" valueType="num">
                                      <p:cBhvr additive="base">
                                        <p:cTn id="14" dur="500" fill="hold"/>
                                        <p:tgtEl>
                                          <p:spTgt spid="10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anim calcmode="lin" valueType="num">
                                      <p:cBhvr additive="base">
                                        <p:cTn id="19" dur="500" fill="hold"/>
                                        <p:tgtEl>
                                          <p:spTgt spid="1040"/>
                                        </p:tgtEl>
                                        <p:attrNameLst>
                                          <p:attrName>ppt_x</p:attrName>
                                        </p:attrNameLst>
                                      </p:cBhvr>
                                      <p:tavLst>
                                        <p:tav tm="0">
                                          <p:val>
                                            <p:strVal val="0-#ppt_w/2"/>
                                          </p:val>
                                        </p:tav>
                                        <p:tav tm="100000">
                                          <p:val>
                                            <p:strVal val="#ppt_x"/>
                                          </p:val>
                                        </p:tav>
                                      </p:tavLst>
                                    </p:anim>
                                    <p:anim calcmode="lin" valueType="num">
                                      <p:cBhvr additive="base">
                                        <p:cTn id="20" dur="500" fill="hold"/>
                                        <p:tgtEl>
                                          <p:spTgt spid="1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Sequence Diagrams (Advanced)</a:t>
            </a:r>
            <a:endParaRPr lang="en-US"/>
          </a:p>
        </p:txBody>
      </p:sp>
      <p:sp>
        <p:nvSpPr>
          <p:cNvPr id="31748" name="Text Box 4"/>
          <p:cNvSpPr txBox="1">
            <a:spLocks noChangeArrowheads="1"/>
          </p:cNvSpPr>
          <p:nvPr/>
        </p:nvSpPr>
        <p:spPr bwMode="auto">
          <a:xfrm>
            <a:off x="685800" y="1905000"/>
            <a:ext cx="6108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Seq# [Guard] *[Iteration] Return-List := </a:t>
            </a:r>
          </a:p>
          <a:p>
            <a:pPr eaLnBrk="1" hangingPunct="1"/>
            <a:r>
              <a:rPr lang="en-US" altLang="en-US" sz="2400">
                <a:latin typeface="Comic Sans MS" pitchFamily="66" charset="0"/>
              </a:rPr>
              <a:t>            Operation-Name (Argument-List)</a:t>
            </a:r>
          </a:p>
        </p:txBody>
      </p:sp>
      <p:grpSp>
        <p:nvGrpSpPr>
          <p:cNvPr id="31749" name="Group 5"/>
          <p:cNvGrpSpPr>
            <a:grpSpLocks/>
          </p:cNvGrpSpPr>
          <p:nvPr/>
        </p:nvGrpSpPr>
        <p:grpSpPr bwMode="auto">
          <a:xfrm>
            <a:off x="320675" y="3078163"/>
            <a:ext cx="2716213" cy="2133600"/>
            <a:chOff x="816" y="2256"/>
            <a:chExt cx="1711" cy="1344"/>
          </a:xfrm>
        </p:grpSpPr>
        <p:sp>
          <p:nvSpPr>
            <p:cNvPr id="31750" name="Rectangle 6"/>
            <p:cNvSpPr>
              <a:spLocks noChangeArrowheads="1"/>
            </p:cNvSpPr>
            <p:nvPr/>
          </p:nvSpPr>
          <p:spPr bwMode="auto">
            <a:xfrm>
              <a:off x="816" y="2256"/>
              <a:ext cx="144" cy="134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auto">
            <a:xfrm>
              <a:off x="912" y="2784"/>
              <a:ext cx="144" cy="48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Text Box 8"/>
            <p:cNvSpPr txBox="1">
              <a:spLocks noChangeArrowheads="1"/>
            </p:cNvSpPr>
            <p:nvPr/>
          </p:nvSpPr>
          <p:spPr bwMode="auto">
            <a:xfrm>
              <a:off x="1574" y="2861"/>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recursion</a:t>
              </a:r>
            </a:p>
          </p:txBody>
        </p:sp>
        <p:sp>
          <p:nvSpPr>
            <p:cNvPr id="31753" name="Line 9"/>
            <p:cNvSpPr>
              <a:spLocks noChangeShapeType="1"/>
            </p:cNvSpPr>
            <p:nvPr/>
          </p:nvSpPr>
          <p:spPr bwMode="auto">
            <a:xfrm flipH="1">
              <a:off x="1152" y="3024"/>
              <a:ext cx="432"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1754" name="Group 10"/>
          <p:cNvGrpSpPr>
            <a:grpSpLocks/>
          </p:cNvGrpSpPr>
          <p:nvPr/>
        </p:nvGrpSpPr>
        <p:grpSpPr bwMode="auto">
          <a:xfrm>
            <a:off x="2682875" y="3001963"/>
            <a:ext cx="5029200" cy="914400"/>
            <a:chOff x="2400" y="2448"/>
            <a:chExt cx="3168" cy="576"/>
          </a:xfrm>
        </p:grpSpPr>
        <p:sp>
          <p:nvSpPr>
            <p:cNvPr id="31755" name="Rectangle 11"/>
            <p:cNvSpPr>
              <a:spLocks noChangeArrowheads="1"/>
            </p:cNvSpPr>
            <p:nvPr/>
          </p:nvSpPr>
          <p:spPr bwMode="auto">
            <a:xfrm>
              <a:off x="2400" y="2448"/>
              <a:ext cx="3168" cy="576"/>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Text Box 12"/>
            <p:cNvSpPr txBox="1">
              <a:spLocks noChangeArrowheads="1"/>
            </p:cNvSpPr>
            <p:nvPr/>
          </p:nvSpPr>
          <p:spPr bwMode="auto">
            <a:xfrm>
              <a:off x="2486" y="2477"/>
              <a:ext cx="2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*[Iteration Condition]</a:t>
              </a:r>
            </a:p>
          </p:txBody>
        </p:sp>
      </p:grpSp>
      <p:sp>
        <p:nvSpPr>
          <p:cNvPr id="31757" name="Line 13"/>
          <p:cNvSpPr>
            <a:spLocks noChangeShapeType="1"/>
          </p:cNvSpPr>
          <p:nvPr/>
        </p:nvSpPr>
        <p:spPr bwMode="auto">
          <a:xfrm>
            <a:off x="3521075" y="4373563"/>
            <a:ext cx="0" cy="1752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58" name="Line 14"/>
          <p:cNvSpPr>
            <a:spLocks noChangeShapeType="1"/>
          </p:cNvSpPr>
          <p:nvPr/>
        </p:nvSpPr>
        <p:spPr bwMode="auto">
          <a:xfrm>
            <a:off x="3521075" y="4678363"/>
            <a:ext cx="2286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59" name="Line 15"/>
          <p:cNvSpPr>
            <a:spLocks noChangeShapeType="1"/>
          </p:cNvSpPr>
          <p:nvPr/>
        </p:nvSpPr>
        <p:spPr bwMode="auto">
          <a:xfrm>
            <a:off x="3749675" y="5059363"/>
            <a:ext cx="0" cy="1066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Text Box 16"/>
          <p:cNvSpPr txBox="1">
            <a:spLocks noChangeArrowheads="1"/>
          </p:cNvSpPr>
          <p:nvPr/>
        </p:nvSpPr>
        <p:spPr bwMode="auto">
          <a:xfrm>
            <a:off x="4740275" y="4678363"/>
            <a:ext cx="1743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Conditional</a:t>
            </a:r>
          </a:p>
          <a:p>
            <a:pPr eaLnBrk="1" hangingPunct="1"/>
            <a:r>
              <a:rPr lang="en-US" altLang="en-US" sz="2400">
                <a:latin typeface="Comic Sans MS" pitchFamily="66" charset="0"/>
              </a:rPr>
              <a:t>Lifeline</a:t>
            </a:r>
          </a:p>
        </p:txBody>
      </p:sp>
      <p:sp>
        <p:nvSpPr>
          <p:cNvPr id="31761" name="Line 17"/>
          <p:cNvSpPr>
            <a:spLocks noChangeShapeType="1"/>
          </p:cNvSpPr>
          <p:nvPr/>
        </p:nvSpPr>
        <p:spPr bwMode="auto">
          <a:xfrm flipH="1">
            <a:off x="4054475" y="5211763"/>
            <a:ext cx="533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2" name="Text Box 18"/>
          <p:cNvSpPr txBox="1">
            <a:spLocks noChangeArrowheads="1"/>
          </p:cNvSpPr>
          <p:nvPr/>
        </p:nvSpPr>
        <p:spPr bwMode="auto">
          <a:xfrm>
            <a:off x="7102475" y="4983163"/>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Comic Sans MS" pitchFamily="66" charset="0"/>
              </a:rPr>
              <a:t>{transient}</a:t>
            </a:r>
          </a:p>
        </p:txBody>
      </p:sp>
      <p:sp>
        <p:nvSpPr>
          <p:cNvPr id="31763" name="Line 19"/>
          <p:cNvSpPr>
            <a:spLocks noChangeShapeType="1"/>
          </p:cNvSpPr>
          <p:nvPr/>
        </p:nvSpPr>
        <p:spPr bwMode="auto">
          <a:xfrm>
            <a:off x="571500" y="3679825"/>
            <a:ext cx="739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4" name="Line 20"/>
          <p:cNvSpPr>
            <a:spLocks noChangeShapeType="1"/>
          </p:cNvSpPr>
          <p:nvPr/>
        </p:nvSpPr>
        <p:spPr bwMode="auto">
          <a:xfrm>
            <a:off x="1325563" y="3679825"/>
            <a:ext cx="0" cy="3492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5" name="Line 21"/>
          <p:cNvSpPr>
            <a:spLocks noChangeShapeType="1"/>
          </p:cNvSpPr>
          <p:nvPr/>
        </p:nvSpPr>
        <p:spPr bwMode="auto">
          <a:xfrm flipH="1">
            <a:off x="746125" y="4029075"/>
            <a:ext cx="565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1403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Object</a:t>
            </a:r>
          </a:p>
        </p:txBody>
      </p:sp>
      <p:sp>
        <p:nvSpPr>
          <p:cNvPr id="61443" name="Rectangle 3"/>
          <p:cNvSpPr>
            <a:spLocks noGrp="1" noChangeArrowheads="1"/>
          </p:cNvSpPr>
          <p:nvPr>
            <p:ph type="body" idx="1"/>
          </p:nvPr>
        </p:nvSpPr>
        <p:spPr>
          <a:xfrm>
            <a:off x="457200" y="1600200"/>
            <a:ext cx="6705600" cy="4530725"/>
          </a:xfrm>
        </p:spPr>
        <p:txBody>
          <a:bodyPr/>
          <a:lstStyle/>
          <a:p>
            <a:pPr>
              <a:lnSpc>
                <a:spcPct val="90000"/>
              </a:lnSpc>
            </a:pPr>
            <a:r>
              <a:rPr lang="en-US"/>
              <a:t>Object naming:</a:t>
            </a:r>
          </a:p>
          <a:p>
            <a:pPr lvl="1">
              <a:lnSpc>
                <a:spcPct val="90000"/>
              </a:lnSpc>
            </a:pPr>
            <a:r>
              <a:rPr lang="en-US"/>
              <a:t>syntax: </a:t>
            </a:r>
            <a:r>
              <a:rPr lang="en-US" i="1"/>
              <a:t>[instanceName][:className]</a:t>
            </a:r>
          </a:p>
          <a:p>
            <a:pPr lvl="1">
              <a:lnSpc>
                <a:spcPct val="90000"/>
              </a:lnSpc>
            </a:pPr>
            <a:r>
              <a:rPr lang="en-US"/>
              <a:t>Name classes consistently with your class diagram (same classes).</a:t>
            </a:r>
          </a:p>
          <a:p>
            <a:pPr lvl="1">
              <a:lnSpc>
                <a:spcPct val="90000"/>
              </a:lnSpc>
            </a:pPr>
            <a:r>
              <a:rPr lang="en-US"/>
              <a:t>Include instance names when objects are referred to in messages or when several objects of the same type exist in the diagram.</a:t>
            </a:r>
          </a:p>
          <a:p>
            <a:pPr>
              <a:lnSpc>
                <a:spcPct val="90000"/>
              </a:lnSpc>
            </a:pPr>
            <a:r>
              <a:rPr lang="en-US"/>
              <a:t>The </a:t>
            </a:r>
            <a:r>
              <a:rPr lang="en-US" i="1"/>
              <a:t>Life-Line</a:t>
            </a:r>
            <a:r>
              <a:rPr lang="en-US"/>
              <a:t> represents the object’s life during the interaction</a:t>
            </a:r>
          </a:p>
        </p:txBody>
      </p:sp>
      <p:grpSp>
        <p:nvGrpSpPr>
          <p:cNvPr id="61444" name="Group 4"/>
          <p:cNvGrpSpPr>
            <a:grpSpLocks/>
          </p:cNvGrpSpPr>
          <p:nvPr/>
        </p:nvGrpSpPr>
        <p:grpSpPr bwMode="auto">
          <a:xfrm>
            <a:off x="7391400" y="1981200"/>
            <a:ext cx="1219200" cy="3733800"/>
            <a:chOff x="3744" y="1392"/>
            <a:chExt cx="768" cy="2352"/>
          </a:xfrm>
        </p:grpSpPr>
        <p:sp>
          <p:nvSpPr>
            <p:cNvPr id="61445" name="Rectangle 5"/>
            <p:cNvSpPr>
              <a:spLocks noChangeArrowheads="1"/>
            </p:cNvSpPr>
            <p:nvPr/>
          </p:nvSpPr>
          <p:spPr bwMode="auto">
            <a:xfrm>
              <a:off x="3744"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eaLnBrk="1" hangingPunct="1"/>
              <a:r>
                <a:rPr lang="en-US" sz="2000" u="sng">
                  <a:cs typeface="Times New Roman" pitchFamily="18" charset="0"/>
                </a:rPr>
                <a:t>myBirthdy</a:t>
              </a:r>
              <a:br>
                <a:rPr lang="en-US" sz="2000" u="sng">
                  <a:cs typeface="Times New Roman" pitchFamily="18" charset="0"/>
                </a:rPr>
              </a:br>
              <a:r>
                <a:rPr lang="en-US" sz="2000" u="sng">
                  <a:cs typeface="Times New Roman" pitchFamily="18" charset="0"/>
                </a:rPr>
                <a:t>:Date</a:t>
              </a:r>
            </a:p>
          </p:txBody>
        </p:sp>
        <p:sp>
          <p:nvSpPr>
            <p:cNvPr id="61446" name="Line 6"/>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spTree>
    <p:extLst>
      <p:ext uri="{BB962C8B-B14F-4D97-AF65-F5344CB8AC3E}">
        <p14:creationId xmlns:p14="http://schemas.microsoft.com/office/powerpoint/2010/main" val="1522217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Messages</a:t>
            </a:r>
          </a:p>
        </p:txBody>
      </p:sp>
      <p:sp>
        <p:nvSpPr>
          <p:cNvPr id="69635" name="Rectangle 3"/>
          <p:cNvSpPr>
            <a:spLocks noGrp="1" noChangeArrowheads="1"/>
          </p:cNvSpPr>
          <p:nvPr>
            <p:ph type="body" idx="1"/>
          </p:nvPr>
        </p:nvSpPr>
        <p:spPr/>
        <p:txBody>
          <a:bodyPr/>
          <a:lstStyle/>
          <a:p>
            <a:r>
              <a:rPr lang="en-US"/>
              <a:t>An interaction between two objects is performed as a message sent from one object to another (simple operation call, Signaling, RPC) </a:t>
            </a:r>
          </a:p>
          <a:p>
            <a:r>
              <a:rPr lang="en-US"/>
              <a:t>If object obj</a:t>
            </a:r>
            <a:r>
              <a:rPr lang="en-US" baseline="-25000"/>
              <a:t>1</a:t>
            </a:r>
            <a:r>
              <a:rPr lang="en-US"/>
              <a:t> sends a message to another object obj</a:t>
            </a:r>
            <a:r>
              <a:rPr lang="en-US" baseline="-25000"/>
              <a:t>2</a:t>
            </a:r>
            <a:r>
              <a:rPr lang="en-US"/>
              <a:t> some link must exist between those two objects (dependency, same objects)</a:t>
            </a:r>
          </a:p>
        </p:txBody>
      </p:sp>
    </p:spTree>
    <p:extLst>
      <p:ext uri="{BB962C8B-B14F-4D97-AF65-F5344CB8AC3E}">
        <p14:creationId xmlns:p14="http://schemas.microsoft.com/office/powerpoint/2010/main" val="1241001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Messages (Cont.)</a:t>
            </a:r>
          </a:p>
        </p:txBody>
      </p:sp>
      <p:sp>
        <p:nvSpPr>
          <p:cNvPr id="70659" name="Rectangle 3"/>
          <p:cNvSpPr>
            <a:spLocks noGrp="1" noChangeArrowheads="1"/>
          </p:cNvSpPr>
          <p:nvPr>
            <p:ph type="body" idx="1"/>
          </p:nvPr>
        </p:nvSpPr>
        <p:spPr/>
        <p:txBody>
          <a:bodyPr/>
          <a:lstStyle/>
          <a:p>
            <a:r>
              <a:rPr lang="en-US"/>
              <a:t>A message is represented by an arrow between the life lines of two objects</a:t>
            </a:r>
          </a:p>
          <a:p>
            <a:pPr lvl="1"/>
            <a:r>
              <a:rPr lang="en-US"/>
              <a:t>Self calls are also allowed</a:t>
            </a:r>
          </a:p>
          <a:p>
            <a:pPr lvl="1"/>
            <a:r>
              <a:rPr lang="en-US"/>
              <a:t>The time required by the receiver object to process the message is denoted by an </a:t>
            </a:r>
            <a:r>
              <a:rPr lang="en-US" i="1"/>
              <a:t>activation-box</a:t>
            </a:r>
            <a:endParaRPr lang="en-US"/>
          </a:p>
          <a:p>
            <a:r>
              <a:rPr lang="en-US"/>
              <a:t>A message is labeled at minimum with the message name</a:t>
            </a:r>
          </a:p>
          <a:p>
            <a:pPr lvl="1"/>
            <a:r>
              <a:rPr lang="en-US"/>
              <a:t>Arguments and control information (conditions, iteration) may be included</a:t>
            </a:r>
          </a:p>
        </p:txBody>
      </p:sp>
      <p:sp>
        <p:nvSpPr>
          <p:cNvPr id="70660" name="Line 4"/>
          <p:cNvSpPr>
            <a:spLocks noChangeShapeType="1"/>
          </p:cNvSpPr>
          <p:nvPr/>
        </p:nvSpPr>
        <p:spPr bwMode="auto">
          <a:xfrm flipH="1">
            <a:off x="2057400" y="1371600"/>
            <a:ext cx="5029200" cy="0"/>
          </a:xfrm>
          <a:prstGeom prst="line">
            <a:avLst/>
          </a:prstGeom>
          <a:noFill/>
          <a:ln w="2857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0987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Return Values</a:t>
            </a:r>
          </a:p>
        </p:txBody>
      </p:sp>
      <p:sp>
        <p:nvSpPr>
          <p:cNvPr id="71683" name="Rectangle 3"/>
          <p:cNvSpPr>
            <a:spLocks noGrp="1" noChangeArrowheads="1"/>
          </p:cNvSpPr>
          <p:nvPr>
            <p:ph type="body" idx="1"/>
          </p:nvPr>
        </p:nvSpPr>
        <p:spPr>
          <a:ln/>
        </p:spPr>
        <p:txBody>
          <a:bodyPr/>
          <a:lstStyle/>
          <a:p>
            <a:r>
              <a:rPr lang="en-US"/>
              <a:t>Optionally indicated using a dashed arrow with a label indicating the return value.</a:t>
            </a:r>
          </a:p>
          <a:p>
            <a:pPr lvl="1"/>
            <a:r>
              <a:rPr lang="en-US"/>
              <a:t>Don’t model a return value when it is obvious what is being returned, e.g. getTotal()</a:t>
            </a:r>
          </a:p>
          <a:p>
            <a:pPr lvl="1"/>
            <a:r>
              <a:rPr lang="en-US"/>
              <a:t>Model a return value only when you need to refer to it elsewhere, e.g. as a parameter passed in another message.</a:t>
            </a:r>
          </a:p>
          <a:p>
            <a:pPr lvl="1"/>
            <a:r>
              <a:rPr lang="en-US"/>
              <a:t>Prefer modeling return values as part of a method invocation, e.g. </a:t>
            </a:r>
            <a:r>
              <a:rPr lang="en-US">
                <a:latin typeface="Courier New" pitchFamily="49" charset="0"/>
              </a:rPr>
              <a:t>ok = isValid()</a:t>
            </a:r>
            <a:r>
              <a:rPr lang="en-US"/>
              <a:t> </a:t>
            </a:r>
          </a:p>
        </p:txBody>
      </p:sp>
      <p:sp>
        <p:nvSpPr>
          <p:cNvPr id="71684" name="Line 4"/>
          <p:cNvSpPr>
            <a:spLocks noChangeShapeType="1"/>
          </p:cNvSpPr>
          <p:nvPr/>
        </p:nvSpPr>
        <p:spPr bwMode="auto">
          <a:xfrm flipH="1">
            <a:off x="2057400" y="1447800"/>
            <a:ext cx="5029200" cy="0"/>
          </a:xfrm>
          <a:prstGeom prst="line">
            <a:avLst/>
          </a:prstGeom>
          <a:noFill/>
          <a:ln w="2857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97437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Sequence Diagram (Basic)</a:t>
            </a:r>
            <a:endParaRPr lang="en-US"/>
          </a:p>
        </p:txBody>
      </p:sp>
      <p:sp>
        <p:nvSpPr>
          <p:cNvPr id="72708" name="Text Box 4"/>
          <p:cNvSpPr txBox="1">
            <a:spLocks noChangeArrowheads="1"/>
          </p:cNvSpPr>
          <p:nvPr/>
        </p:nvSpPr>
        <p:spPr bwMode="auto">
          <a:xfrm>
            <a:off x="3733800" y="3810000"/>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getViolation(id)</a:t>
            </a:r>
          </a:p>
        </p:txBody>
      </p:sp>
      <p:grpSp>
        <p:nvGrpSpPr>
          <p:cNvPr id="72709" name="Group 5"/>
          <p:cNvGrpSpPr>
            <a:grpSpLocks/>
          </p:cNvGrpSpPr>
          <p:nvPr/>
        </p:nvGrpSpPr>
        <p:grpSpPr bwMode="auto">
          <a:xfrm>
            <a:off x="381000" y="1676400"/>
            <a:ext cx="609600" cy="762000"/>
            <a:chOff x="528" y="1584"/>
            <a:chExt cx="384" cy="624"/>
          </a:xfrm>
        </p:grpSpPr>
        <p:sp>
          <p:nvSpPr>
            <p:cNvPr id="72710" name="Line 6"/>
            <p:cNvSpPr>
              <a:spLocks noChangeShapeType="1"/>
            </p:cNvSpPr>
            <p:nvPr/>
          </p:nvSpPr>
          <p:spPr bwMode="auto">
            <a:xfrm flipV="1">
              <a:off x="576" y="1968"/>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1" name="Line 7"/>
            <p:cNvSpPr>
              <a:spLocks noChangeShapeType="1"/>
            </p:cNvSpPr>
            <p:nvPr/>
          </p:nvSpPr>
          <p:spPr bwMode="auto">
            <a:xfrm flipH="1" flipV="1">
              <a:off x="720" y="1968"/>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2" name="Line 8"/>
            <p:cNvSpPr>
              <a:spLocks noChangeShapeType="1"/>
            </p:cNvSpPr>
            <p:nvPr/>
          </p:nvSpPr>
          <p:spPr bwMode="auto">
            <a:xfrm flipV="1">
              <a:off x="720" y="172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3" name="Line 9"/>
            <p:cNvSpPr>
              <a:spLocks noChangeShapeType="1"/>
            </p:cNvSpPr>
            <p:nvPr/>
          </p:nvSpPr>
          <p:spPr bwMode="auto">
            <a:xfrm>
              <a:off x="528" y="177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Oval 10"/>
            <p:cNvSpPr>
              <a:spLocks noChangeArrowheads="1"/>
            </p:cNvSpPr>
            <p:nvPr/>
          </p:nvSpPr>
          <p:spPr bwMode="auto">
            <a:xfrm>
              <a:off x="648" y="1584"/>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15" name="Text Box 11"/>
          <p:cNvSpPr txBox="1">
            <a:spLocks noChangeArrowheads="1"/>
          </p:cNvSpPr>
          <p:nvPr/>
        </p:nvSpPr>
        <p:spPr bwMode="auto">
          <a:xfrm>
            <a:off x="304800" y="2438400"/>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a:cs typeface="Times New Roman" pitchFamily="18" charset="0"/>
              </a:rPr>
              <a:t>Clerk</a:t>
            </a:r>
          </a:p>
        </p:txBody>
      </p:sp>
      <p:sp>
        <p:nvSpPr>
          <p:cNvPr id="72716" name="Line 12"/>
          <p:cNvSpPr>
            <a:spLocks noChangeShapeType="1"/>
          </p:cNvSpPr>
          <p:nvPr/>
        </p:nvSpPr>
        <p:spPr bwMode="auto">
          <a:xfrm>
            <a:off x="685800" y="2895600"/>
            <a:ext cx="0" cy="3200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717" name="Group 13"/>
          <p:cNvGrpSpPr>
            <a:grpSpLocks/>
          </p:cNvGrpSpPr>
          <p:nvPr/>
        </p:nvGrpSpPr>
        <p:grpSpPr bwMode="auto">
          <a:xfrm>
            <a:off x="1219200" y="1828800"/>
            <a:ext cx="1219200" cy="4267200"/>
            <a:chOff x="1152" y="1152"/>
            <a:chExt cx="768" cy="2688"/>
          </a:xfrm>
        </p:grpSpPr>
        <p:sp>
          <p:nvSpPr>
            <p:cNvPr id="72718" name="Rectangle 14"/>
            <p:cNvSpPr>
              <a:spLocks noChangeArrowheads="1"/>
            </p:cNvSpPr>
            <p:nvPr/>
          </p:nvSpPr>
          <p:spPr bwMode="auto">
            <a:xfrm>
              <a:off x="1152"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:Violations</a:t>
              </a:r>
              <a:br>
                <a:rPr lang="en-US" u="sng">
                  <a:cs typeface="Times New Roman" pitchFamily="18" charset="0"/>
                </a:rPr>
              </a:br>
              <a:r>
                <a:rPr lang="en-US" u="sng">
                  <a:cs typeface="Times New Roman" pitchFamily="18" charset="0"/>
                </a:rPr>
                <a:t>Dialog</a:t>
              </a:r>
            </a:p>
          </p:txBody>
        </p:sp>
        <p:sp>
          <p:nvSpPr>
            <p:cNvPr id="72719" name="Line 15"/>
            <p:cNvSpPr>
              <a:spLocks noChangeShapeType="1"/>
            </p:cNvSpPr>
            <p:nvPr/>
          </p:nvSpPr>
          <p:spPr bwMode="auto">
            <a:xfrm>
              <a:off x="1536"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720" name="Group 16"/>
          <p:cNvGrpSpPr>
            <a:grpSpLocks/>
          </p:cNvGrpSpPr>
          <p:nvPr/>
        </p:nvGrpSpPr>
        <p:grpSpPr bwMode="auto">
          <a:xfrm>
            <a:off x="3048000" y="1828800"/>
            <a:ext cx="1219200" cy="4267200"/>
            <a:chOff x="2400" y="1152"/>
            <a:chExt cx="768" cy="2688"/>
          </a:xfrm>
        </p:grpSpPr>
        <p:sp>
          <p:nvSpPr>
            <p:cNvPr id="72721" name="Rectangle 17"/>
            <p:cNvSpPr>
              <a:spLocks noChangeArrowheads="1"/>
            </p:cNvSpPr>
            <p:nvPr/>
          </p:nvSpPr>
          <p:spPr bwMode="auto">
            <a:xfrm>
              <a:off x="2400"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:Violations</a:t>
              </a:r>
              <a:br>
                <a:rPr lang="en-US" u="sng">
                  <a:cs typeface="Times New Roman" pitchFamily="18" charset="0"/>
                </a:rPr>
              </a:br>
              <a:r>
                <a:rPr lang="en-US" u="sng">
                  <a:cs typeface="Times New Roman" pitchFamily="18" charset="0"/>
                </a:rPr>
                <a:t>Controller</a:t>
              </a:r>
            </a:p>
          </p:txBody>
        </p:sp>
        <p:sp>
          <p:nvSpPr>
            <p:cNvPr id="72722" name="Line 18"/>
            <p:cNvSpPr>
              <a:spLocks noChangeShapeType="1"/>
            </p:cNvSpPr>
            <p:nvPr/>
          </p:nvSpPr>
          <p:spPr bwMode="auto">
            <a:xfrm>
              <a:off x="2784"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723" name="Group 19"/>
          <p:cNvGrpSpPr>
            <a:grpSpLocks/>
          </p:cNvGrpSpPr>
          <p:nvPr/>
        </p:nvGrpSpPr>
        <p:grpSpPr bwMode="auto">
          <a:xfrm>
            <a:off x="5334000" y="1828800"/>
            <a:ext cx="1219200" cy="4267200"/>
            <a:chOff x="3600" y="1152"/>
            <a:chExt cx="768" cy="2688"/>
          </a:xfrm>
        </p:grpSpPr>
        <p:sp>
          <p:nvSpPr>
            <p:cNvPr id="72724" name="Rectangle 20"/>
            <p:cNvSpPr>
              <a:spLocks noChangeArrowheads="1"/>
            </p:cNvSpPr>
            <p:nvPr/>
          </p:nvSpPr>
          <p:spPr bwMode="auto">
            <a:xfrm>
              <a:off x="3600"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:Violations</a:t>
              </a:r>
              <a:br>
                <a:rPr lang="en-US" u="sng">
                  <a:cs typeface="Times New Roman" pitchFamily="18" charset="0"/>
                </a:rPr>
              </a:br>
              <a:r>
                <a:rPr lang="en-US" u="sng">
                  <a:cs typeface="Times New Roman" pitchFamily="18" charset="0"/>
                </a:rPr>
                <a:t>DBProxy</a:t>
              </a:r>
            </a:p>
          </p:txBody>
        </p:sp>
        <p:sp>
          <p:nvSpPr>
            <p:cNvPr id="72725" name="Line 21"/>
            <p:cNvSpPr>
              <a:spLocks noChangeShapeType="1"/>
            </p:cNvSpPr>
            <p:nvPr/>
          </p:nvSpPr>
          <p:spPr bwMode="auto">
            <a:xfrm>
              <a:off x="3984"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726" name="Line 22"/>
          <p:cNvSpPr>
            <a:spLocks noChangeShapeType="1"/>
          </p:cNvSpPr>
          <p:nvPr/>
        </p:nvSpPr>
        <p:spPr bwMode="auto">
          <a:xfrm>
            <a:off x="685800" y="30480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7" name="Text Box 23"/>
          <p:cNvSpPr txBox="1">
            <a:spLocks noChangeArrowheads="1"/>
          </p:cNvSpPr>
          <p:nvPr/>
        </p:nvSpPr>
        <p:spPr bwMode="auto">
          <a:xfrm>
            <a:off x="762000" y="27432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lookup</a:t>
            </a:r>
          </a:p>
        </p:txBody>
      </p:sp>
      <p:sp>
        <p:nvSpPr>
          <p:cNvPr id="72728" name="Rectangle 24"/>
          <p:cNvSpPr>
            <a:spLocks noChangeArrowheads="1"/>
          </p:cNvSpPr>
          <p:nvPr/>
        </p:nvSpPr>
        <p:spPr bwMode="auto">
          <a:xfrm>
            <a:off x="1752600" y="2971800"/>
            <a:ext cx="1524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9" name="Line 25"/>
          <p:cNvSpPr>
            <a:spLocks noChangeShapeType="1"/>
          </p:cNvSpPr>
          <p:nvPr/>
        </p:nvSpPr>
        <p:spPr bwMode="auto">
          <a:xfrm>
            <a:off x="1905000" y="3200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Text Box 26"/>
          <p:cNvSpPr txBox="1">
            <a:spLocks noChangeArrowheads="1"/>
          </p:cNvSpPr>
          <p:nvPr/>
        </p:nvSpPr>
        <p:spPr bwMode="auto">
          <a:xfrm>
            <a:off x="1905000" y="2895600"/>
            <a:ext cx="165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viewButton()</a:t>
            </a:r>
          </a:p>
        </p:txBody>
      </p:sp>
      <p:sp>
        <p:nvSpPr>
          <p:cNvPr id="72731" name="Rectangle 27"/>
          <p:cNvSpPr>
            <a:spLocks noChangeArrowheads="1"/>
          </p:cNvSpPr>
          <p:nvPr/>
        </p:nvSpPr>
        <p:spPr bwMode="auto">
          <a:xfrm>
            <a:off x="3581400" y="3124200"/>
            <a:ext cx="152400" cy="2438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2" name="Line 28"/>
          <p:cNvSpPr>
            <a:spLocks noChangeShapeType="1"/>
          </p:cNvSpPr>
          <p:nvPr/>
        </p:nvSpPr>
        <p:spPr bwMode="auto">
          <a:xfrm flipH="1">
            <a:off x="1981200" y="3657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Text Box 29"/>
          <p:cNvSpPr txBox="1">
            <a:spLocks noChangeArrowheads="1"/>
          </p:cNvSpPr>
          <p:nvPr/>
        </p:nvSpPr>
        <p:spPr bwMode="auto">
          <a:xfrm>
            <a:off x="2133600" y="3352800"/>
            <a:ext cx="1406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id=getID()</a:t>
            </a:r>
          </a:p>
        </p:txBody>
      </p:sp>
      <p:sp>
        <p:nvSpPr>
          <p:cNvPr id="72734" name="Rectangle 30"/>
          <p:cNvSpPr>
            <a:spLocks noChangeArrowheads="1"/>
          </p:cNvSpPr>
          <p:nvPr/>
        </p:nvSpPr>
        <p:spPr bwMode="auto">
          <a:xfrm>
            <a:off x="1828800" y="3581400"/>
            <a:ext cx="152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5" name="Line 31"/>
          <p:cNvSpPr>
            <a:spLocks noChangeShapeType="1"/>
          </p:cNvSpPr>
          <p:nvPr/>
        </p:nvSpPr>
        <p:spPr bwMode="auto">
          <a:xfrm>
            <a:off x="3733800" y="41148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6" name="Rectangle 32"/>
          <p:cNvSpPr>
            <a:spLocks noChangeArrowheads="1"/>
          </p:cNvSpPr>
          <p:nvPr/>
        </p:nvSpPr>
        <p:spPr bwMode="auto">
          <a:xfrm>
            <a:off x="5867400" y="4038600"/>
            <a:ext cx="1524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7" name="Line 33"/>
          <p:cNvSpPr>
            <a:spLocks noChangeShapeType="1"/>
          </p:cNvSpPr>
          <p:nvPr/>
        </p:nvSpPr>
        <p:spPr bwMode="auto">
          <a:xfrm>
            <a:off x="6019800" y="42672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738" name="Group 34"/>
          <p:cNvGrpSpPr>
            <a:grpSpLocks/>
          </p:cNvGrpSpPr>
          <p:nvPr/>
        </p:nvGrpSpPr>
        <p:grpSpPr bwMode="auto">
          <a:xfrm>
            <a:off x="7467600" y="3962400"/>
            <a:ext cx="1219200" cy="2133600"/>
            <a:chOff x="4320" y="2496"/>
            <a:chExt cx="768" cy="1344"/>
          </a:xfrm>
        </p:grpSpPr>
        <p:sp>
          <p:nvSpPr>
            <p:cNvPr id="72739" name="Rectangle 35"/>
            <p:cNvSpPr>
              <a:spLocks noChangeArrowheads="1"/>
            </p:cNvSpPr>
            <p:nvPr/>
          </p:nvSpPr>
          <p:spPr bwMode="auto">
            <a:xfrm>
              <a:off x="4320" y="2496"/>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v:Traffic</a:t>
              </a:r>
              <a:br>
                <a:rPr lang="en-US" u="sng">
                  <a:cs typeface="Times New Roman" pitchFamily="18" charset="0"/>
                </a:rPr>
              </a:br>
              <a:r>
                <a:rPr lang="en-US" u="sng">
                  <a:cs typeface="Times New Roman" pitchFamily="18" charset="0"/>
                </a:rPr>
                <a:t>Violation</a:t>
              </a:r>
            </a:p>
          </p:txBody>
        </p:sp>
        <p:sp>
          <p:nvSpPr>
            <p:cNvPr id="72740" name="Line 36"/>
            <p:cNvSpPr>
              <a:spLocks noChangeShapeType="1"/>
            </p:cNvSpPr>
            <p:nvPr/>
          </p:nvSpPr>
          <p:spPr bwMode="auto">
            <a:xfrm>
              <a:off x="4704" y="2976"/>
              <a:ext cx="0" cy="8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7"/>
            <p:cNvSpPr>
              <a:spLocks noChangeArrowheads="1"/>
            </p:cNvSpPr>
            <p:nvPr/>
          </p:nvSpPr>
          <p:spPr bwMode="auto">
            <a:xfrm>
              <a:off x="4656" y="2880"/>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42" name="Line 38"/>
          <p:cNvSpPr>
            <a:spLocks noChangeShapeType="1"/>
          </p:cNvSpPr>
          <p:nvPr/>
        </p:nvSpPr>
        <p:spPr bwMode="auto">
          <a:xfrm flipH="1">
            <a:off x="1981200" y="5334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3" name="Text Box 39"/>
          <p:cNvSpPr txBox="1">
            <a:spLocks noChangeArrowheads="1"/>
          </p:cNvSpPr>
          <p:nvPr/>
        </p:nvSpPr>
        <p:spPr bwMode="auto">
          <a:xfrm>
            <a:off x="2133600" y="5029200"/>
            <a:ext cx="1406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display(v)</a:t>
            </a:r>
          </a:p>
        </p:txBody>
      </p:sp>
      <p:sp>
        <p:nvSpPr>
          <p:cNvPr id="72744" name="Rectangle 40"/>
          <p:cNvSpPr>
            <a:spLocks noChangeArrowheads="1"/>
          </p:cNvSpPr>
          <p:nvPr/>
        </p:nvSpPr>
        <p:spPr bwMode="auto">
          <a:xfrm>
            <a:off x="1828800" y="5257800"/>
            <a:ext cx="152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5" name="Text Box 41"/>
          <p:cNvSpPr txBox="1">
            <a:spLocks noChangeArrowheads="1"/>
          </p:cNvSpPr>
          <p:nvPr/>
        </p:nvSpPr>
        <p:spPr bwMode="auto">
          <a:xfrm>
            <a:off x="6019800" y="3962400"/>
            <a:ext cx="1406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&lt;&lt;create&gt;&gt;</a:t>
            </a:r>
          </a:p>
        </p:txBody>
      </p:sp>
      <p:sp>
        <p:nvSpPr>
          <p:cNvPr id="72746" name="Line 42"/>
          <p:cNvSpPr>
            <a:spLocks noChangeShapeType="1"/>
          </p:cNvSpPr>
          <p:nvPr/>
        </p:nvSpPr>
        <p:spPr bwMode="auto">
          <a:xfrm flipH="1">
            <a:off x="3733800" y="5181600"/>
            <a:ext cx="2133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7" name="Text Box 43"/>
          <p:cNvSpPr txBox="1">
            <a:spLocks noChangeArrowheads="1"/>
          </p:cNvSpPr>
          <p:nvPr/>
        </p:nvSpPr>
        <p:spPr bwMode="auto">
          <a:xfrm>
            <a:off x="4327525" y="4841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sz="2400">
              <a:cs typeface="Times New Roman" pitchFamily="18" charset="0"/>
            </a:endParaRPr>
          </a:p>
        </p:txBody>
      </p:sp>
      <p:sp>
        <p:nvSpPr>
          <p:cNvPr id="72748" name="Text Box 44"/>
          <p:cNvSpPr txBox="1">
            <a:spLocks noChangeArrowheads="1"/>
          </p:cNvSpPr>
          <p:nvPr/>
        </p:nvSpPr>
        <p:spPr bwMode="auto">
          <a:xfrm>
            <a:off x="4572000" y="48768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v</a:t>
            </a:r>
          </a:p>
        </p:txBody>
      </p:sp>
      <p:grpSp>
        <p:nvGrpSpPr>
          <p:cNvPr id="72749" name="Group 45"/>
          <p:cNvGrpSpPr>
            <a:grpSpLocks/>
          </p:cNvGrpSpPr>
          <p:nvPr/>
        </p:nvGrpSpPr>
        <p:grpSpPr bwMode="auto">
          <a:xfrm>
            <a:off x="7162800" y="1828800"/>
            <a:ext cx="1581150" cy="1295400"/>
            <a:chOff x="4464" y="1104"/>
            <a:chExt cx="996" cy="816"/>
          </a:xfrm>
        </p:grpSpPr>
        <p:sp>
          <p:nvSpPr>
            <p:cNvPr id="72750" name="Freeform 46"/>
            <p:cNvSpPr>
              <a:spLocks/>
            </p:cNvSpPr>
            <p:nvPr/>
          </p:nvSpPr>
          <p:spPr bwMode="auto">
            <a:xfrm>
              <a:off x="4464" y="1104"/>
              <a:ext cx="996" cy="741"/>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Lst>
              <a:ahLst/>
              <a:cxnLst>
                <a:cxn ang="0">
                  <a:pos x="T0" y="T1"/>
                </a:cxn>
                <a:cxn ang="0">
                  <a:pos x="T2" y="T3"/>
                </a:cxn>
                <a:cxn ang="0">
                  <a:pos x="T4" y="T5"/>
                </a:cxn>
                <a:cxn ang="0">
                  <a:pos x="T6" y="T7"/>
                </a:cxn>
                <a:cxn ang="0">
                  <a:pos x="T8" y="T9"/>
                </a:cxn>
                <a:cxn ang="0">
                  <a:pos x="T10" y="T11"/>
                </a:cxn>
              </a:cxnLst>
              <a:rect l="0" t="0" r="r" b="b"/>
              <a:pathLst>
                <a:path w="816" h="384">
                  <a:moveTo>
                    <a:pt x="0" y="0"/>
                  </a:moveTo>
                  <a:lnTo>
                    <a:pt x="0" y="384"/>
                  </a:lnTo>
                  <a:lnTo>
                    <a:pt x="816" y="384"/>
                  </a:lnTo>
                  <a:lnTo>
                    <a:pt x="816" y="48"/>
                  </a:lnTo>
                  <a:lnTo>
                    <a:pt x="672" y="0"/>
                  </a:lnTo>
                  <a:lnTo>
                    <a:pt x="0" y="0"/>
                  </a:lnTo>
                  <a:close/>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72751" name="AutoShape 47"/>
            <p:cNvCxnSpPr>
              <a:cxnSpLocks noChangeShapeType="1"/>
              <a:stCxn id="72750" idx="4"/>
              <a:endCxn id="72750" idx="3"/>
            </p:cNvCxnSpPr>
            <p:nvPr/>
          </p:nvCxnSpPr>
          <p:spPr bwMode="auto">
            <a:xfrm>
              <a:off x="5284" y="1104"/>
              <a:ext cx="176" cy="93"/>
            </a:xfrm>
            <a:prstGeom prst="bentConnector3">
              <a:avLst>
                <a:gd name="adj1" fmla="val -170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52" name="Text Box 48"/>
            <p:cNvSpPr txBox="1">
              <a:spLocks noChangeArrowheads="1"/>
            </p:cNvSpPr>
            <p:nvPr/>
          </p:nvSpPr>
          <p:spPr bwMode="auto">
            <a:xfrm>
              <a:off x="4512" y="1104"/>
              <a:ext cx="891"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2400">
                  <a:solidFill>
                    <a:srgbClr val="000000"/>
                  </a:solidFill>
                  <a:cs typeface="Times New Roman" pitchFamily="18" charset="0"/>
                </a:rPr>
                <a:t>Lookup Traffic Violation</a:t>
              </a:r>
            </a:p>
          </p:txBody>
        </p:sp>
      </p:grpSp>
      <p:sp>
        <p:nvSpPr>
          <p:cNvPr id="72753" name="AutoShape 49"/>
          <p:cNvSpPr>
            <a:spLocks noChangeArrowheads="1"/>
          </p:cNvSpPr>
          <p:nvPr/>
        </p:nvSpPr>
        <p:spPr bwMode="auto">
          <a:xfrm>
            <a:off x="533400" y="3886200"/>
            <a:ext cx="1143000" cy="1066800"/>
          </a:xfrm>
          <a:prstGeom prst="wedgeRectCallout">
            <a:avLst>
              <a:gd name="adj1" fmla="val 87361"/>
              <a:gd name="adj2" fmla="val 6116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000">
                <a:solidFill>
                  <a:srgbClr val="000000"/>
                </a:solidFill>
                <a:cs typeface="Times New Roman" pitchFamily="18" charset="0"/>
              </a:rPr>
              <a:t>May be a pseudo-method</a:t>
            </a:r>
          </a:p>
        </p:txBody>
      </p:sp>
      <p:grpSp>
        <p:nvGrpSpPr>
          <p:cNvPr id="72754" name="Group 50"/>
          <p:cNvGrpSpPr>
            <a:grpSpLocks/>
          </p:cNvGrpSpPr>
          <p:nvPr/>
        </p:nvGrpSpPr>
        <p:grpSpPr bwMode="auto">
          <a:xfrm>
            <a:off x="6172200" y="4876800"/>
            <a:ext cx="1752600" cy="1295400"/>
            <a:chOff x="4464" y="1104"/>
            <a:chExt cx="996" cy="816"/>
          </a:xfrm>
        </p:grpSpPr>
        <p:sp>
          <p:nvSpPr>
            <p:cNvPr id="72755" name="Freeform 51"/>
            <p:cNvSpPr>
              <a:spLocks/>
            </p:cNvSpPr>
            <p:nvPr/>
          </p:nvSpPr>
          <p:spPr bwMode="auto">
            <a:xfrm>
              <a:off x="4464" y="1104"/>
              <a:ext cx="996" cy="741"/>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Lst>
              <a:ahLst/>
              <a:cxnLst>
                <a:cxn ang="0">
                  <a:pos x="T0" y="T1"/>
                </a:cxn>
                <a:cxn ang="0">
                  <a:pos x="T2" y="T3"/>
                </a:cxn>
                <a:cxn ang="0">
                  <a:pos x="T4" y="T5"/>
                </a:cxn>
                <a:cxn ang="0">
                  <a:pos x="T6" y="T7"/>
                </a:cxn>
                <a:cxn ang="0">
                  <a:pos x="T8" y="T9"/>
                </a:cxn>
                <a:cxn ang="0">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72756" name="AutoShape 52"/>
            <p:cNvCxnSpPr>
              <a:cxnSpLocks noChangeShapeType="1"/>
              <a:stCxn id="72755" idx="4"/>
              <a:endCxn id="72755" idx="3"/>
            </p:cNvCxnSpPr>
            <p:nvPr/>
          </p:nvCxnSpPr>
          <p:spPr bwMode="auto">
            <a:xfrm>
              <a:off x="5284" y="1104"/>
              <a:ext cx="176" cy="93"/>
            </a:xfrm>
            <a:prstGeom prst="bentConnector3">
              <a:avLst>
                <a:gd name="adj1" fmla="val -170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57" name="Text Box 53"/>
            <p:cNvSpPr txBox="1">
              <a:spLocks noChangeArrowheads="1"/>
            </p:cNvSpPr>
            <p:nvPr/>
          </p:nvSpPr>
          <p:spPr bwMode="auto">
            <a:xfrm>
              <a:off x="4512" y="1104"/>
              <a:ext cx="891"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cs typeface="Times New Roman" pitchFamily="18" charset="0"/>
                </a:rPr>
                <a:t>DB is queried and the result is returned as an object</a:t>
              </a:r>
            </a:p>
          </p:txBody>
        </p:sp>
      </p:grpSp>
      <p:sp>
        <p:nvSpPr>
          <p:cNvPr id="72758" name="Line 54"/>
          <p:cNvSpPr>
            <a:spLocks noChangeShapeType="1"/>
          </p:cNvSpPr>
          <p:nvPr/>
        </p:nvSpPr>
        <p:spPr bwMode="auto">
          <a:xfrm flipH="1" flipV="1">
            <a:off x="5943600" y="4191000"/>
            <a:ext cx="68580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6637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Sequence Diagram (Basic)</a:t>
            </a:r>
            <a:endParaRPr lang="en-US"/>
          </a:p>
        </p:txBody>
      </p:sp>
      <p:sp>
        <p:nvSpPr>
          <p:cNvPr id="74756" name="Text Box 4"/>
          <p:cNvSpPr txBox="1">
            <a:spLocks noChangeArrowheads="1"/>
          </p:cNvSpPr>
          <p:nvPr/>
        </p:nvSpPr>
        <p:spPr bwMode="auto">
          <a:xfrm>
            <a:off x="990600" y="2743200"/>
            <a:ext cx="2262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print(doc,client)</a:t>
            </a:r>
          </a:p>
        </p:txBody>
      </p:sp>
      <p:grpSp>
        <p:nvGrpSpPr>
          <p:cNvPr id="74757" name="Group 5"/>
          <p:cNvGrpSpPr>
            <a:grpSpLocks/>
          </p:cNvGrpSpPr>
          <p:nvPr/>
        </p:nvGrpSpPr>
        <p:grpSpPr bwMode="auto">
          <a:xfrm>
            <a:off x="381000" y="1676400"/>
            <a:ext cx="609600" cy="762000"/>
            <a:chOff x="528" y="1584"/>
            <a:chExt cx="384" cy="624"/>
          </a:xfrm>
        </p:grpSpPr>
        <p:sp>
          <p:nvSpPr>
            <p:cNvPr id="74758" name="Line 6"/>
            <p:cNvSpPr>
              <a:spLocks noChangeShapeType="1"/>
            </p:cNvSpPr>
            <p:nvPr/>
          </p:nvSpPr>
          <p:spPr bwMode="auto">
            <a:xfrm flipV="1">
              <a:off x="576" y="1968"/>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9" name="Line 7"/>
            <p:cNvSpPr>
              <a:spLocks noChangeShapeType="1"/>
            </p:cNvSpPr>
            <p:nvPr/>
          </p:nvSpPr>
          <p:spPr bwMode="auto">
            <a:xfrm flipH="1" flipV="1">
              <a:off x="720" y="1968"/>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0" name="Line 8"/>
            <p:cNvSpPr>
              <a:spLocks noChangeShapeType="1"/>
            </p:cNvSpPr>
            <p:nvPr/>
          </p:nvSpPr>
          <p:spPr bwMode="auto">
            <a:xfrm flipV="1">
              <a:off x="720" y="172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1" name="Line 9"/>
            <p:cNvSpPr>
              <a:spLocks noChangeShapeType="1"/>
            </p:cNvSpPr>
            <p:nvPr/>
          </p:nvSpPr>
          <p:spPr bwMode="auto">
            <a:xfrm>
              <a:off x="528" y="1776"/>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Oval 10"/>
            <p:cNvSpPr>
              <a:spLocks noChangeArrowheads="1"/>
            </p:cNvSpPr>
            <p:nvPr/>
          </p:nvSpPr>
          <p:spPr bwMode="auto">
            <a:xfrm>
              <a:off x="648" y="1584"/>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763" name="Text Box 11"/>
          <p:cNvSpPr txBox="1">
            <a:spLocks noChangeArrowheads="1"/>
          </p:cNvSpPr>
          <p:nvPr/>
        </p:nvSpPr>
        <p:spPr bwMode="auto">
          <a:xfrm>
            <a:off x="304800" y="2438400"/>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000">
                <a:cs typeface="Times New Roman" pitchFamily="18" charset="0"/>
              </a:rPr>
              <a:t>Client</a:t>
            </a:r>
          </a:p>
        </p:txBody>
      </p:sp>
      <p:sp>
        <p:nvSpPr>
          <p:cNvPr id="74764" name="Line 12"/>
          <p:cNvSpPr>
            <a:spLocks noChangeShapeType="1"/>
          </p:cNvSpPr>
          <p:nvPr/>
        </p:nvSpPr>
        <p:spPr bwMode="auto">
          <a:xfrm>
            <a:off x="685800" y="2895600"/>
            <a:ext cx="0" cy="3200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4765" name="Group 13"/>
          <p:cNvGrpSpPr>
            <a:grpSpLocks/>
          </p:cNvGrpSpPr>
          <p:nvPr/>
        </p:nvGrpSpPr>
        <p:grpSpPr bwMode="auto">
          <a:xfrm>
            <a:off x="2971800" y="1828800"/>
            <a:ext cx="1219200" cy="4267200"/>
            <a:chOff x="1152" y="1152"/>
            <a:chExt cx="768" cy="2688"/>
          </a:xfrm>
        </p:grpSpPr>
        <p:sp>
          <p:nvSpPr>
            <p:cNvPr id="74766" name="Rectangle 14"/>
            <p:cNvSpPr>
              <a:spLocks noChangeArrowheads="1"/>
            </p:cNvSpPr>
            <p:nvPr/>
          </p:nvSpPr>
          <p:spPr bwMode="auto">
            <a:xfrm>
              <a:off x="1152"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:PrintServer</a:t>
              </a:r>
            </a:p>
          </p:txBody>
        </p:sp>
        <p:sp>
          <p:nvSpPr>
            <p:cNvPr id="74767" name="Line 15"/>
            <p:cNvSpPr>
              <a:spLocks noChangeShapeType="1"/>
            </p:cNvSpPr>
            <p:nvPr/>
          </p:nvSpPr>
          <p:spPr bwMode="auto">
            <a:xfrm>
              <a:off x="1536"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4768" name="Group 16"/>
          <p:cNvGrpSpPr>
            <a:grpSpLocks/>
          </p:cNvGrpSpPr>
          <p:nvPr/>
        </p:nvGrpSpPr>
        <p:grpSpPr bwMode="auto">
          <a:xfrm>
            <a:off x="5791200" y="1828800"/>
            <a:ext cx="1219200" cy="4267200"/>
            <a:chOff x="2400" y="1152"/>
            <a:chExt cx="768" cy="2688"/>
          </a:xfrm>
        </p:grpSpPr>
        <p:sp>
          <p:nvSpPr>
            <p:cNvPr id="74769" name="Rectangle 17"/>
            <p:cNvSpPr>
              <a:spLocks noChangeArrowheads="1"/>
            </p:cNvSpPr>
            <p:nvPr/>
          </p:nvSpPr>
          <p:spPr bwMode="auto">
            <a:xfrm>
              <a:off x="2400"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:Queue</a:t>
              </a:r>
            </a:p>
          </p:txBody>
        </p:sp>
        <p:sp>
          <p:nvSpPr>
            <p:cNvPr id="74770" name="Line 18"/>
            <p:cNvSpPr>
              <a:spLocks noChangeShapeType="1"/>
            </p:cNvSpPr>
            <p:nvPr/>
          </p:nvSpPr>
          <p:spPr bwMode="auto">
            <a:xfrm>
              <a:off x="2784"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4771" name="Group 19"/>
          <p:cNvGrpSpPr>
            <a:grpSpLocks/>
          </p:cNvGrpSpPr>
          <p:nvPr/>
        </p:nvGrpSpPr>
        <p:grpSpPr bwMode="auto">
          <a:xfrm>
            <a:off x="7239000" y="1828800"/>
            <a:ext cx="1219200" cy="4267200"/>
            <a:chOff x="3600" y="1152"/>
            <a:chExt cx="768" cy="2688"/>
          </a:xfrm>
        </p:grpSpPr>
        <p:sp>
          <p:nvSpPr>
            <p:cNvPr id="74772" name="Rectangle 20"/>
            <p:cNvSpPr>
              <a:spLocks noChangeArrowheads="1"/>
            </p:cNvSpPr>
            <p:nvPr/>
          </p:nvSpPr>
          <p:spPr bwMode="auto">
            <a:xfrm>
              <a:off x="3600" y="1152"/>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u="sng">
                  <a:cs typeface="Times New Roman" pitchFamily="18" charset="0"/>
                </a:rPr>
                <a:t>:Printer</a:t>
              </a:r>
              <a:br>
                <a:rPr lang="en-US" u="sng">
                  <a:cs typeface="Times New Roman" pitchFamily="18" charset="0"/>
                </a:rPr>
              </a:br>
              <a:r>
                <a:rPr lang="en-US" u="sng">
                  <a:cs typeface="Times New Roman" pitchFamily="18" charset="0"/>
                </a:rPr>
                <a:t>Proxy</a:t>
              </a:r>
            </a:p>
          </p:txBody>
        </p:sp>
        <p:sp>
          <p:nvSpPr>
            <p:cNvPr id="74773" name="Line 21"/>
            <p:cNvSpPr>
              <a:spLocks noChangeShapeType="1"/>
            </p:cNvSpPr>
            <p:nvPr/>
          </p:nvSpPr>
          <p:spPr bwMode="auto">
            <a:xfrm>
              <a:off x="3984" y="1536"/>
              <a:ext cx="0" cy="230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774" name="Rectangle 22"/>
          <p:cNvSpPr>
            <a:spLocks noChangeArrowheads="1"/>
          </p:cNvSpPr>
          <p:nvPr/>
        </p:nvSpPr>
        <p:spPr bwMode="auto">
          <a:xfrm>
            <a:off x="3505200" y="2438400"/>
            <a:ext cx="152400" cy="3276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5" name="Text Box 23"/>
          <p:cNvSpPr txBox="1">
            <a:spLocks noChangeArrowheads="1"/>
          </p:cNvSpPr>
          <p:nvPr/>
        </p:nvSpPr>
        <p:spPr bwMode="auto">
          <a:xfrm>
            <a:off x="3733800" y="2819400"/>
            <a:ext cx="165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enqueue(job)</a:t>
            </a:r>
          </a:p>
        </p:txBody>
      </p:sp>
      <p:sp>
        <p:nvSpPr>
          <p:cNvPr id="74776" name="Rectangle 24"/>
          <p:cNvSpPr>
            <a:spLocks noChangeArrowheads="1"/>
          </p:cNvSpPr>
          <p:nvPr/>
        </p:nvSpPr>
        <p:spPr bwMode="auto">
          <a:xfrm>
            <a:off x="6324600" y="3048000"/>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7" name="Line 25"/>
          <p:cNvSpPr>
            <a:spLocks noChangeShapeType="1"/>
          </p:cNvSpPr>
          <p:nvPr/>
        </p:nvSpPr>
        <p:spPr bwMode="auto">
          <a:xfrm>
            <a:off x="3733800" y="3124200"/>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Text Box 26"/>
          <p:cNvSpPr txBox="1">
            <a:spLocks noChangeArrowheads="1"/>
          </p:cNvSpPr>
          <p:nvPr/>
        </p:nvSpPr>
        <p:spPr bwMode="auto">
          <a:xfrm>
            <a:off x="4876800" y="48006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status</a:t>
            </a:r>
          </a:p>
        </p:txBody>
      </p:sp>
      <p:sp>
        <p:nvSpPr>
          <p:cNvPr id="74779" name="Rectangle 27"/>
          <p:cNvSpPr>
            <a:spLocks noChangeArrowheads="1"/>
          </p:cNvSpPr>
          <p:nvPr/>
        </p:nvSpPr>
        <p:spPr bwMode="auto">
          <a:xfrm>
            <a:off x="3581400" y="2971800"/>
            <a:ext cx="152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0" name="Text Box 28"/>
          <p:cNvSpPr txBox="1">
            <a:spLocks noChangeArrowheads="1"/>
          </p:cNvSpPr>
          <p:nvPr/>
        </p:nvSpPr>
        <p:spPr bwMode="auto">
          <a:xfrm>
            <a:off x="4327525" y="4841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sz="2400">
              <a:cs typeface="Times New Roman" pitchFamily="18" charset="0"/>
            </a:endParaRPr>
          </a:p>
        </p:txBody>
      </p:sp>
      <p:grpSp>
        <p:nvGrpSpPr>
          <p:cNvPr id="74784" name="Group 32"/>
          <p:cNvGrpSpPr>
            <a:grpSpLocks/>
          </p:cNvGrpSpPr>
          <p:nvPr/>
        </p:nvGrpSpPr>
        <p:grpSpPr bwMode="auto">
          <a:xfrm>
            <a:off x="3657600" y="3733800"/>
            <a:ext cx="2667000" cy="336550"/>
            <a:chOff x="2304" y="2544"/>
            <a:chExt cx="1680" cy="212"/>
          </a:xfrm>
        </p:grpSpPr>
        <p:sp>
          <p:nvSpPr>
            <p:cNvPr id="74785" name="Text Box 33"/>
            <p:cNvSpPr txBox="1">
              <a:spLocks noChangeArrowheads="1"/>
            </p:cNvSpPr>
            <p:nvPr/>
          </p:nvSpPr>
          <p:spPr bwMode="auto">
            <a:xfrm>
              <a:off x="2352" y="2544"/>
              <a:ext cx="11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job=dequeue()</a:t>
              </a:r>
            </a:p>
          </p:txBody>
        </p:sp>
        <p:sp>
          <p:nvSpPr>
            <p:cNvPr id="74786" name="Line 34"/>
            <p:cNvSpPr>
              <a:spLocks noChangeShapeType="1"/>
            </p:cNvSpPr>
            <p:nvPr/>
          </p:nvSpPr>
          <p:spPr bwMode="auto">
            <a:xfrm>
              <a:off x="2304" y="273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787" name="Rectangle 35"/>
          <p:cNvSpPr>
            <a:spLocks noChangeArrowheads="1"/>
          </p:cNvSpPr>
          <p:nvPr/>
        </p:nvSpPr>
        <p:spPr bwMode="auto">
          <a:xfrm>
            <a:off x="6324600" y="3962400"/>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8" name="Line 36"/>
          <p:cNvSpPr>
            <a:spLocks noChangeShapeType="1"/>
          </p:cNvSpPr>
          <p:nvPr/>
        </p:nvSpPr>
        <p:spPr bwMode="auto">
          <a:xfrm>
            <a:off x="3657600" y="4648200"/>
            <a:ext cx="411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9" name="Rectangle 37"/>
          <p:cNvSpPr>
            <a:spLocks noChangeArrowheads="1"/>
          </p:cNvSpPr>
          <p:nvPr/>
        </p:nvSpPr>
        <p:spPr bwMode="auto">
          <a:xfrm>
            <a:off x="7772400" y="4572000"/>
            <a:ext cx="152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0" name="Text Box 38"/>
          <p:cNvSpPr txBox="1">
            <a:spLocks noChangeArrowheads="1"/>
          </p:cNvSpPr>
          <p:nvPr/>
        </p:nvSpPr>
        <p:spPr bwMode="auto">
          <a:xfrm>
            <a:off x="3810000" y="4343400"/>
            <a:ext cx="2506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[job]print(job.doc)</a:t>
            </a:r>
          </a:p>
        </p:txBody>
      </p:sp>
      <p:sp>
        <p:nvSpPr>
          <p:cNvPr id="74791" name="Line 39"/>
          <p:cNvSpPr>
            <a:spLocks noChangeShapeType="1"/>
          </p:cNvSpPr>
          <p:nvPr/>
        </p:nvSpPr>
        <p:spPr bwMode="auto">
          <a:xfrm flipH="1">
            <a:off x="3657600" y="5105400"/>
            <a:ext cx="41148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5" name="Text Box 43"/>
          <p:cNvSpPr txBox="1">
            <a:spLocks noChangeArrowheads="1"/>
          </p:cNvSpPr>
          <p:nvPr/>
        </p:nvSpPr>
        <p:spPr bwMode="auto">
          <a:xfrm>
            <a:off x="914400" y="49530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latin typeface="Courier New" pitchFamily="49" charset="0"/>
                <a:cs typeface="Times New Roman" pitchFamily="18" charset="0"/>
              </a:rPr>
              <a:t>[job] done(status)</a:t>
            </a:r>
          </a:p>
        </p:txBody>
      </p:sp>
      <p:sp>
        <p:nvSpPr>
          <p:cNvPr id="74796" name="Text Box 44"/>
          <p:cNvSpPr txBox="1">
            <a:spLocks noChangeArrowheads="1"/>
          </p:cNvSpPr>
          <p:nvPr/>
        </p:nvSpPr>
        <p:spPr bwMode="auto">
          <a:xfrm>
            <a:off x="1600200" y="38862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cs typeface="Times New Roman" pitchFamily="18" charset="0"/>
              </a:rPr>
              <a:t>Repeated forever with 1 min interludes</a:t>
            </a:r>
          </a:p>
        </p:txBody>
      </p:sp>
      <p:grpSp>
        <p:nvGrpSpPr>
          <p:cNvPr id="74797" name="Group 45"/>
          <p:cNvGrpSpPr>
            <a:grpSpLocks/>
          </p:cNvGrpSpPr>
          <p:nvPr/>
        </p:nvGrpSpPr>
        <p:grpSpPr bwMode="auto">
          <a:xfrm>
            <a:off x="3200400" y="3810000"/>
            <a:ext cx="152400" cy="1600200"/>
            <a:chOff x="2016" y="2400"/>
            <a:chExt cx="96" cy="624"/>
          </a:xfrm>
        </p:grpSpPr>
        <p:sp>
          <p:nvSpPr>
            <p:cNvPr id="74798" name="Line 46"/>
            <p:cNvSpPr>
              <a:spLocks noChangeShapeType="1"/>
            </p:cNvSpPr>
            <p:nvPr/>
          </p:nvSpPr>
          <p:spPr bwMode="auto">
            <a:xfrm>
              <a:off x="2016" y="2400"/>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9" name="Line 47"/>
            <p:cNvSpPr>
              <a:spLocks noChangeShapeType="1"/>
            </p:cNvSpPr>
            <p:nvPr/>
          </p:nvSpPr>
          <p:spPr bwMode="auto">
            <a:xfrm>
              <a:off x="2016" y="302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00" name="Line 48"/>
            <p:cNvSpPr>
              <a:spLocks noChangeShapeType="1"/>
            </p:cNvSpPr>
            <p:nvPr/>
          </p:nvSpPr>
          <p:spPr bwMode="auto">
            <a:xfrm>
              <a:off x="2016" y="240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801" name="AutoShape 49"/>
          <p:cNvSpPr>
            <a:spLocks noChangeArrowheads="1"/>
          </p:cNvSpPr>
          <p:nvPr/>
        </p:nvSpPr>
        <p:spPr bwMode="auto">
          <a:xfrm>
            <a:off x="1600200" y="1828800"/>
            <a:ext cx="990600" cy="762000"/>
          </a:xfrm>
          <a:prstGeom prst="wedgeRectCallout">
            <a:avLst>
              <a:gd name="adj1" fmla="val 80769"/>
              <a:gd name="adj2" fmla="val -147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000">
                <a:solidFill>
                  <a:srgbClr val="000000"/>
                </a:solidFill>
                <a:cs typeface="Times New Roman" pitchFamily="18" charset="0"/>
              </a:rPr>
              <a:t>Active object</a:t>
            </a:r>
          </a:p>
        </p:txBody>
      </p:sp>
      <p:sp>
        <p:nvSpPr>
          <p:cNvPr id="74802" name="Line 50"/>
          <p:cNvSpPr>
            <a:spLocks noChangeShapeType="1"/>
          </p:cNvSpPr>
          <p:nvPr/>
        </p:nvSpPr>
        <p:spPr bwMode="auto">
          <a:xfrm>
            <a:off x="685800" y="3048000"/>
            <a:ext cx="281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03" name="Line 51"/>
          <p:cNvSpPr>
            <a:spLocks noChangeShapeType="1"/>
          </p:cNvSpPr>
          <p:nvPr/>
        </p:nvSpPr>
        <p:spPr bwMode="auto">
          <a:xfrm>
            <a:off x="685800" y="5334000"/>
            <a:ext cx="2819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1463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81000"/>
            <a:ext cx="8534400" cy="1143000"/>
          </a:xfrm>
        </p:spPr>
        <p:txBody>
          <a:bodyPr/>
          <a:lstStyle/>
          <a:p>
            <a:r>
              <a:rPr lang="en-US" altLang="en-US"/>
              <a:t>Basic Class Diagrams</a:t>
            </a:r>
          </a:p>
        </p:txBody>
      </p:sp>
      <p:sp>
        <p:nvSpPr>
          <p:cNvPr id="7171" name="Text Box 3"/>
          <p:cNvSpPr txBox="1">
            <a:spLocks noChangeArrowheads="1"/>
          </p:cNvSpPr>
          <p:nvPr/>
        </p:nvSpPr>
        <p:spPr bwMode="auto">
          <a:xfrm>
            <a:off x="304800" y="1676400"/>
            <a:ext cx="25241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public</a:t>
            </a:r>
          </a:p>
          <a:p>
            <a:r>
              <a:rPr lang="en-US" altLang="en-US"/>
              <a:t>#	protected</a:t>
            </a:r>
          </a:p>
          <a:p>
            <a:r>
              <a:rPr lang="en-US" altLang="en-US"/>
              <a:t>-	private</a:t>
            </a:r>
          </a:p>
          <a:p>
            <a:endParaRPr lang="en-US" altLang="en-US"/>
          </a:p>
          <a:p>
            <a:r>
              <a:rPr lang="en-US" altLang="en-US"/>
              <a:t>/  	derived</a:t>
            </a:r>
          </a:p>
          <a:p>
            <a:r>
              <a:rPr lang="en-US" altLang="en-US"/>
              <a:t>$  	static</a:t>
            </a:r>
          </a:p>
          <a:p>
            <a:endParaRPr lang="en-US" altLang="en-US"/>
          </a:p>
        </p:txBody>
      </p:sp>
      <p:sp>
        <p:nvSpPr>
          <p:cNvPr id="7172" name="Text Box 4"/>
          <p:cNvSpPr txBox="1">
            <a:spLocks noChangeArrowheads="1"/>
          </p:cNvSpPr>
          <p:nvPr/>
        </p:nvSpPr>
        <p:spPr bwMode="auto">
          <a:xfrm>
            <a:off x="228600" y="4419600"/>
            <a:ext cx="86090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a:p>
            <a:r>
              <a:rPr lang="en-US" altLang="en-US"/>
              <a:t>Visibility Attribute Name [Multiplicity]:Type = Initial Value</a:t>
            </a:r>
          </a:p>
          <a:p>
            <a:endParaRPr lang="en-US" altLang="en-US"/>
          </a:p>
          <a:p>
            <a:r>
              <a:rPr lang="en-US" altLang="en-US"/>
              <a:t>Visibility Method Name (Parameter List) : Return-List</a:t>
            </a:r>
          </a:p>
          <a:p>
            <a:endParaRPr lang="en-US" altLang="en-US"/>
          </a:p>
        </p:txBody>
      </p:sp>
      <p:sp>
        <p:nvSpPr>
          <p:cNvPr id="7174" name="Text Box 6"/>
          <p:cNvSpPr txBox="1">
            <a:spLocks noChangeArrowheads="1"/>
          </p:cNvSpPr>
          <p:nvPr/>
        </p:nvSpPr>
        <p:spPr bwMode="auto">
          <a:xfrm>
            <a:off x="304800" y="4267200"/>
            <a:ext cx="31162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u="sng"/>
              <a:t>Class Scope Variable</a:t>
            </a:r>
          </a:p>
        </p:txBody>
      </p:sp>
      <p:sp>
        <p:nvSpPr>
          <p:cNvPr id="7175" name="Text Box 7"/>
          <p:cNvSpPr txBox="1">
            <a:spLocks noChangeArrowheads="1"/>
          </p:cNvSpPr>
          <p:nvPr/>
        </p:nvSpPr>
        <p:spPr bwMode="auto">
          <a:xfrm>
            <a:off x="4343400" y="2209800"/>
            <a:ext cx="1876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Abstract</a:t>
            </a:r>
          </a:p>
          <a:p>
            <a:r>
              <a:rPr lang="en-US" altLang="en-US"/>
              <a:t>&lt;&lt;abstract&gt;&gt;</a:t>
            </a:r>
          </a:p>
        </p:txBody>
      </p:sp>
      <p:sp>
        <p:nvSpPr>
          <p:cNvPr id="7176" name="Text Box 8"/>
          <p:cNvSpPr txBox="1">
            <a:spLocks noChangeArrowheads="1"/>
          </p:cNvSpPr>
          <p:nvPr/>
        </p:nvSpPr>
        <p:spPr bwMode="auto">
          <a:xfrm>
            <a:off x="6400800" y="3124200"/>
            <a:ext cx="2327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&lt;&lt;constructor&gt;&gt;</a:t>
            </a:r>
          </a:p>
          <a:p>
            <a:r>
              <a:rPr lang="en-US" altLang="en-US"/>
              <a:t>&lt;&lt;query&gt;&gt;</a:t>
            </a:r>
          </a:p>
          <a:p>
            <a:r>
              <a:rPr lang="en-US" altLang="en-US"/>
              <a:t>&lt;&lt;update&gt;&gt;</a:t>
            </a:r>
          </a:p>
          <a:p>
            <a:r>
              <a:rPr lang="en-US" altLang="en-US"/>
              <a:t>…</a:t>
            </a:r>
          </a:p>
        </p:txBody>
      </p:sp>
    </p:spTree>
    <p:extLst>
      <p:ext uri="{BB962C8B-B14F-4D97-AF65-F5344CB8AC3E}">
        <p14:creationId xmlns:p14="http://schemas.microsoft.com/office/powerpoint/2010/main" val="1722794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381000"/>
            <a:ext cx="8534400" cy="1143000"/>
          </a:xfrm>
        </p:spPr>
        <p:txBody>
          <a:bodyPr/>
          <a:lstStyle/>
          <a:p>
            <a:r>
              <a:rPr lang="en-US" altLang="en-US"/>
              <a:t>Basic Class Diagrams</a:t>
            </a:r>
          </a:p>
        </p:txBody>
      </p:sp>
      <p:grpSp>
        <p:nvGrpSpPr>
          <p:cNvPr id="8198" name="Group 6"/>
          <p:cNvGrpSpPr>
            <a:grpSpLocks/>
          </p:cNvGrpSpPr>
          <p:nvPr/>
        </p:nvGrpSpPr>
        <p:grpSpPr bwMode="auto">
          <a:xfrm>
            <a:off x="1219200" y="3124200"/>
            <a:ext cx="381000" cy="1219200"/>
            <a:chOff x="528" y="1296"/>
            <a:chExt cx="240" cy="768"/>
          </a:xfrm>
        </p:grpSpPr>
        <p:sp>
          <p:nvSpPr>
            <p:cNvPr id="8195" name="AutoShape 3"/>
            <p:cNvSpPr>
              <a:spLocks noChangeArrowheads="1"/>
            </p:cNvSpPr>
            <p:nvPr/>
          </p:nvSpPr>
          <p:spPr bwMode="auto">
            <a:xfrm>
              <a:off x="528" y="1296"/>
              <a:ext cx="240" cy="240"/>
            </a:xfrm>
            <a:prstGeom prst="triangle">
              <a:avLst>
                <a:gd name="adj" fmla="val 5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Line 5"/>
            <p:cNvSpPr>
              <a:spLocks noChangeShapeType="1"/>
            </p:cNvSpPr>
            <p:nvPr/>
          </p:nvSpPr>
          <p:spPr bwMode="auto">
            <a:xfrm>
              <a:off x="624" y="1536"/>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199" name="Rectangle 7"/>
          <p:cNvSpPr>
            <a:spLocks noChangeArrowheads="1"/>
          </p:cNvSpPr>
          <p:nvPr/>
        </p:nvSpPr>
        <p:spPr bwMode="auto">
          <a:xfrm>
            <a:off x="533400" y="2362200"/>
            <a:ext cx="1676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Superclass</a:t>
            </a:r>
          </a:p>
        </p:txBody>
      </p:sp>
      <p:sp>
        <p:nvSpPr>
          <p:cNvPr id="8200" name="Rectangle 8"/>
          <p:cNvSpPr>
            <a:spLocks noChangeArrowheads="1"/>
          </p:cNvSpPr>
          <p:nvPr/>
        </p:nvSpPr>
        <p:spPr bwMode="auto">
          <a:xfrm>
            <a:off x="533400" y="4343400"/>
            <a:ext cx="16002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Subclass</a:t>
            </a:r>
          </a:p>
        </p:txBody>
      </p:sp>
      <p:sp>
        <p:nvSpPr>
          <p:cNvPr id="8201" name="Text Box 9"/>
          <p:cNvSpPr txBox="1">
            <a:spLocks noChangeArrowheads="1"/>
          </p:cNvSpPr>
          <p:nvPr/>
        </p:nvSpPr>
        <p:spPr bwMode="auto">
          <a:xfrm>
            <a:off x="304800" y="5334000"/>
            <a:ext cx="2447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Inheritance</a:t>
            </a:r>
          </a:p>
          <a:p>
            <a:r>
              <a:rPr lang="en-US" altLang="en-US"/>
              <a:t>(Generalization)</a:t>
            </a:r>
          </a:p>
          <a:p>
            <a:r>
              <a:rPr lang="en-US" altLang="en-US"/>
              <a:t>(</a:t>
            </a:r>
            <a:r>
              <a:rPr lang="en-US" altLang="en-US" i="1"/>
              <a:t>is-a, kind-of</a:t>
            </a:r>
            <a:r>
              <a:rPr lang="en-US" altLang="en-US"/>
              <a:t>)</a:t>
            </a:r>
          </a:p>
        </p:txBody>
      </p:sp>
      <p:sp>
        <p:nvSpPr>
          <p:cNvPr id="8202" name="Rectangle 10"/>
          <p:cNvSpPr>
            <a:spLocks noChangeArrowheads="1"/>
          </p:cNvSpPr>
          <p:nvPr/>
        </p:nvSpPr>
        <p:spPr bwMode="auto">
          <a:xfrm>
            <a:off x="3505200" y="2362200"/>
            <a:ext cx="18288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Class with </a:t>
            </a:r>
          </a:p>
          <a:p>
            <a:pPr algn="ctr"/>
            <a:r>
              <a:rPr lang="en-US" altLang="en-US"/>
              <a:t>parts</a:t>
            </a:r>
          </a:p>
        </p:txBody>
      </p:sp>
      <p:grpSp>
        <p:nvGrpSpPr>
          <p:cNvPr id="8205" name="Group 13"/>
          <p:cNvGrpSpPr>
            <a:grpSpLocks/>
          </p:cNvGrpSpPr>
          <p:nvPr/>
        </p:nvGrpSpPr>
        <p:grpSpPr bwMode="auto">
          <a:xfrm>
            <a:off x="4267200" y="3124200"/>
            <a:ext cx="304800" cy="1066800"/>
            <a:chOff x="2688" y="1968"/>
            <a:chExt cx="192" cy="672"/>
          </a:xfrm>
        </p:grpSpPr>
        <p:sp>
          <p:nvSpPr>
            <p:cNvPr id="8203" name="AutoShape 11"/>
            <p:cNvSpPr>
              <a:spLocks noChangeArrowheads="1"/>
            </p:cNvSpPr>
            <p:nvPr/>
          </p:nvSpPr>
          <p:spPr bwMode="auto">
            <a:xfrm>
              <a:off x="2688" y="1968"/>
              <a:ext cx="192" cy="288"/>
            </a:xfrm>
            <a:prstGeom prst="diamond">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12"/>
            <p:cNvSpPr>
              <a:spLocks noChangeShapeType="1"/>
            </p:cNvSpPr>
            <p:nvPr/>
          </p:nvSpPr>
          <p:spPr bwMode="auto">
            <a:xfrm>
              <a:off x="2784" y="2256"/>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206" name="Rectangle 14"/>
          <p:cNvSpPr>
            <a:spLocks noChangeArrowheads="1"/>
          </p:cNvSpPr>
          <p:nvPr/>
        </p:nvSpPr>
        <p:spPr bwMode="auto">
          <a:xfrm>
            <a:off x="3505200" y="4191000"/>
            <a:ext cx="1828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Assembly</a:t>
            </a:r>
          </a:p>
          <a:p>
            <a:pPr algn="ctr"/>
            <a:r>
              <a:rPr lang="en-US" altLang="en-US"/>
              <a:t>Class</a:t>
            </a:r>
          </a:p>
        </p:txBody>
      </p:sp>
      <p:sp>
        <p:nvSpPr>
          <p:cNvPr id="8207" name="Text Box 15"/>
          <p:cNvSpPr txBox="1">
            <a:spLocks noChangeArrowheads="1"/>
          </p:cNvSpPr>
          <p:nvPr/>
        </p:nvSpPr>
        <p:spPr bwMode="auto">
          <a:xfrm>
            <a:off x="3505200" y="5181600"/>
            <a:ext cx="1871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Composition</a:t>
            </a:r>
          </a:p>
          <a:p>
            <a:r>
              <a:rPr lang="en-US" altLang="en-US"/>
              <a:t>(</a:t>
            </a:r>
            <a:r>
              <a:rPr lang="en-US" altLang="en-US" i="1"/>
              <a:t>Part-Of</a:t>
            </a:r>
            <a:r>
              <a:rPr lang="en-US" altLang="en-US"/>
              <a:t>)</a:t>
            </a:r>
          </a:p>
        </p:txBody>
      </p:sp>
      <p:sp>
        <p:nvSpPr>
          <p:cNvPr id="8209" name="Text Box 17"/>
          <p:cNvSpPr txBox="1">
            <a:spLocks noChangeArrowheads="1"/>
          </p:cNvSpPr>
          <p:nvPr/>
        </p:nvSpPr>
        <p:spPr bwMode="auto">
          <a:xfrm>
            <a:off x="6400800" y="5257800"/>
            <a:ext cx="2081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Association</a:t>
            </a:r>
          </a:p>
          <a:p>
            <a:r>
              <a:rPr lang="en-US" altLang="en-US"/>
              <a:t>(</a:t>
            </a:r>
            <a:r>
              <a:rPr lang="en-US" altLang="en-US" i="1"/>
              <a:t>relationship</a:t>
            </a:r>
            <a:r>
              <a:rPr lang="en-US" altLang="en-US"/>
              <a:t>)</a:t>
            </a:r>
          </a:p>
        </p:txBody>
      </p:sp>
      <p:grpSp>
        <p:nvGrpSpPr>
          <p:cNvPr id="8211" name="Group 19"/>
          <p:cNvGrpSpPr>
            <a:grpSpLocks/>
          </p:cNvGrpSpPr>
          <p:nvPr/>
        </p:nvGrpSpPr>
        <p:grpSpPr bwMode="auto">
          <a:xfrm>
            <a:off x="6248400" y="4343400"/>
            <a:ext cx="2362200" cy="457200"/>
            <a:chOff x="3792" y="2112"/>
            <a:chExt cx="1488" cy="288"/>
          </a:xfrm>
        </p:grpSpPr>
        <p:sp>
          <p:nvSpPr>
            <p:cNvPr id="8208" name="Line 16"/>
            <p:cNvSpPr>
              <a:spLocks noChangeShapeType="1"/>
            </p:cNvSpPr>
            <p:nvPr/>
          </p:nvSpPr>
          <p:spPr bwMode="auto">
            <a:xfrm>
              <a:off x="3792" y="2352"/>
              <a:ext cx="14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10" name="Text Box 18"/>
            <p:cNvSpPr txBox="1">
              <a:spLocks noChangeArrowheads="1"/>
            </p:cNvSpPr>
            <p:nvPr/>
          </p:nvSpPr>
          <p:spPr bwMode="auto">
            <a:xfrm>
              <a:off x="4224" y="2112"/>
              <a:ext cx="5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name</a:t>
              </a:r>
            </a:p>
          </p:txBody>
        </p:sp>
      </p:grpSp>
      <p:sp>
        <p:nvSpPr>
          <p:cNvPr id="8213" name="AutoShape 21"/>
          <p:cNvSpPr>
            <a:spLocks noChangeArrowheads="1"/>
          </p:cNvSpPr>
          <p:nvPr/>
        </p:nvSpPr>
        <p:spPr bwMode="auto">
          <a:xfrm flipH="1" flipV="1">
            <a:off x="6934200" y="2514600"/>
            <a:ext cx="1447800" cy="533400"/>
          </a:xfrm>
          <a:prstGeom prst="foldedCorner">
            <a:avLst>
              <a:gd name="adj" fmla="val 25986"/>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a:t>Note</a:t>
            </a:r>
          </a:p>
        </p:txBody>
      </p:sp>
    </p:spTree>
    <p:extLst>
      <p:ext uri="{BB962C8B-B14F-4D97-AF65-F5344CB8AC3E}">
        <p14:creationId xmlns:p14="http://schemas.microsoft.com/office/powerpoint/2010/main" val="1950086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381000"/>
            <a:ext cx="8763000" cy="1143000"/>
          </a:xfrm>
        </p:spPr>
        <p:txBody>
          <a:bodyPr/>
          <a:lstStyle/>
          <a:p>
            <a:r>
              <a:rPr lang="en-US" altLang="en-US"/>
              <a:t>Basic Class Diagram (Example)</a:t>
            </a:r>
          </a:p>
        </p:txBody>
      </p:sp>
      <p:grpSp>
        <p:nvGrpSpPr>
          <p:cNvPr id="9236" name="Group 20"/>
          <p:cNvGrpSpPr>
            <a:grpSpLocks/>
          </p:cNvGrpSpPr>
          <p:nvPr/>
        </p:nvGrpSpPr>
        <p:grpSpPr bwMode="auto">
          <a:xfrm>
            <a:off x="2895600" y="1676400"/>
            <a:ext cx="1295400" cy="1782763"/>
            <a:chOff x="1008" y="1037"/>
            <a:chExt cx="816" cy="1123"/>
          </a:xfrm>
        </p:grpSpPr>
        <p:grpSp>
          <p:nvGrpSpPr>
            <p:cNvPr id="9227" name="Group 11"/>
            <p:cNvGrpSpPr>
              <a:grpSpLocks/>
            </p:cNvGrpSpPr>
            <p:nvPr/>
          </p:nvGrpSpPr>
          <p:grpSpPr bwMode="auto">
            <a:xfrm>
              <a:off x="1008" y="1056"/>
              <a:ext cx="816" cy="1104"/>
              <a:chOff x="576" y="1488"/>
              <a:chExt cx="1152" cy="1728"/>
            </a:xfrm>
          </p:grpSpPr>
          <p:sp>
            <p:nvSpPr>
              <p:cNvPr id="9228" name="Rectangle 12"/>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0" name="Line 14"/>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231" name="Text Box 15"/>
            <p:cNvSpPr txBox="1">
              <a:spLocks noChangeArrowheads="1"/>
            </p:cNvSpPr>
            <p:nvPr/>
          </p:nvSpPr>
          <p:spPr bwMode="auto">
            <a:xfrm>
              <a:off x="1094" y="1037"/>
              <a:ext cx="7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Person</a:t>
              </a:r>
            </a:p>
          </p:txBody>
        </p:sp>
      </p:grpSp>
      <p:grpSp>
        <p:nvGrpSpPr>
          <p:cNvPr id="9235" name="Group 19"/>
          <p:cNvGrpSpPr>
            <a:grpSpLocks/>
          </p:cNvGrpSpPr>
          <p:nvPr/>
        </p:nvGrpSpPr>
        <p:grpSpPr bwMode="auto">
          <a:xfrm>
            <a:off x="3124200" y="4419600"/>
            <a:ext cx="1371600" cy="2057400"/>
            <a:chOff x="2064" y="2640"/>
            <a:chExt cx="864" cy="1296"/>
          </a:xfrm>
        </p:grpSpPr>
        <p:grpSp>
          <p:nvGrpSpPr>
            <p:cNvPr id="9219" name="Group 3"/>
            <p:cNvGrpSpPr>
              <a:grpSpLocks/>
            </p:cNvGrpSpPr>
            <p:nvPr/>
          </p:nvGrpSpPr>
          <p:grpSpPr bwMode="auto">
            <a:xfrm>
              <a:off x="2064" y="2640"/>
              <a:ext cx="864" cy="1296"/>
              <a:chOff x="576" y="1488"/>
              <a:chExt cx="1152" cy="1728"/>
            </a:xfrm>
          </p:grpSpPr>
          <p:sp>
            <p:nvSpPr>
              <p:cNvPr id="9220" name="Rectangle 4"/>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Line 5"/>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2" name="Line 6"/>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232" name="Text Box 16"/>
            <p:cNvSpPr txBox="1">
              <a:spLocks noChangeArrowheads="1"/>
            </p:cNvSpPr>
            <p:nvPr/>
          </p:nvSpPr>
          <p:spPr bwMode="auto">
            <a:xfrm>
              <a:off x="2064" y="2640"/>
              <a:ext cx="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Student</a:t>
              </a:r>
            </a:p>
          </p:txBody>
        </p:sp>
      </p:grpSp>
      <p:grpSp>
        <p:nvGrpSpPr>
          <p:cNvPr id="9234" name="Group 18"/>
          <p:cNvGrpSpPr>
            <a:grpSpLocks/>
          </p:cNvGrpSpPr>
          <p:nvPr/>
        </p:nvGrpSpPr>
        <p:grpSpPr bwMode="auto">
          <a:xfrm>
            <a:off x="6858000" y="4267200"/>
            <a:ext cx="1600200" cy="2239963"/>
            <a:chOff x="3936" y="2525"/>
            <a:chExt cx="1008" cy="1411"/>
          </a:xfrm>
        </p:grpSpPr>
        <p:grpSp>
          <p:nvGrpSpPr>
            <p:cNvPr id="9223" name="Group 7"/>
            <p:cNvGrpSpPr>
              <a:grpSpLocks/>
            </p:cNvGrpSpPr>
            <p:nvPr/>
          </p:nvGrpSpPr>
          <p:grpSpPr bwMode="auto">
            <a:xfrm>
              <a:off x="3936" y="2544"/>
              <a:ext cx="1008" cy="1392"/>
              <a:chOff x="576" y="1488"/>
              <a:chExt cx="1152" cy="1728"/>
            </a:xfrm>
          </p:grpSpPr>
          <p:sp>
            <p:nvSpPr>
              <p:cNvPr id="9224" name="Rectangle 8"/>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Line 9"/>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26" name="Line 10"/>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233" name="Text Box 17"/>
            <p:cNvSpPr txBox="1">
              <a:spLocks noChangeArrowheads="1"/>
            </p:cNvSpPr>
            <p:nvPr/>
          </p:nvSpPr>
          <p:spPr bwMode="auto">
            <a:xfrm>
              <a:off x="4070" y="2525"/>
              <a:ext cx="5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a:t>
              </a:r>
            </a:p>
          </p:txBody>
        </p:sp>
      </p:grpSp>
      <p:sp>
        <p:nvSpPr>
          <p:cNvPr id="9237" name="AutoShape 21"/>
          <p:cNvSpPr>
            <a:spLocks noChangeArrowheads="1"/>
          </p:cNvSpPr>
          <p:nvPr/>
        </p:nvSpPr>
        <p:spPr bwMode="auto">
          <a:xfrm>
            <a:off x="3276600" y="3505200"/>
            <a:ext cx="228600" cy="228600"/>
          </a:xfrm>
          <a:prstGeom prst="triangle">
            <a:avLst>
              <a:gd name="adj"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8" name="Line 22"/>
          <p:cNvSpPr>
            <a:spLocks noChangeShapeType="1"/>
          </p:cNvSpPr>
          <p:nvPr/>
        </p:nvSpPr>
        <p:spPr bwMode="auto">
          <a:xfrm>
            <a:off x="3352800" y="3733800"/>
            <a:ext cx="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9" name="Line 23"/>
          <p:cNvSpPr>
            <a:spLocks noChangeShapeType="1"/>
          </p:cNvSpPr>
          <p:nvPr/>
        </p:nvSpPr>
        <p:spPr bwMode="auto">
          <a:xfrm>
            <a:off x="4495800" y="54102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40" name="Text Box 24"/>
          <p:cNvSpPr txBox="1">
            <a:spLocks noChangeArrowheads="1"/>
          </p:cNvSpPr>
          <p:nvPr/>
        </p:nvSpPr>
        <p:spPr bwMode="auto">
          <a:xfrm>
            <a:off x="5181600" y="50292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takes</a:t>
            </a:r>
          </a:p>
        </p:txBody>
      </p:sp>
      <p:sp>
        <p:nvSpPr>
          <p:cNvPr id="9241" name="AutoShape 25"/>
          <p:cNvSpPr>
            <a:spLocks noChangeArrowheads="1"/>
          </p:cNvSpPr>
          <p:nvPr/>
        </p:nvSpPr>
        <p:spPr bwMode="auto">
          <a:xfrm>
            <a:off x="2514600" y="2438400"/>
            <a:ext cx="381000" cy="228600"/>
          </a:xfrm>
          <a:prstGeom prst="diamond">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Line 27"/>
          <p:cNvSpPr>
            <a:spLocks noChangeShapeType="1"/>
          </p:cNvSpPr>
          <p:nvPr/>
        </p:nvSpPr>
        <p:spPr bwMode="auto">
          <a:xfrm>
            <a:off x="2286000" y="2514600"/>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249" name="Group 33"/>
          <p:cNvGrpSpPr>
            <a:grpSpLocks/>
          </p:cNvGrpSpPr>
          <p:nvPr/>
        </p:nvGrpSpPr>
        <p:grpSpPr bwMode="auto">
          <a:xfrm>
            <a:off x="228600" y="1752600"/>
            <a:ext cx="1447800" cy="1524000"/>
            <a:chOff x="3264" y="1008"/>
            <a:chExt cx="912" cy="960"/>
          </a:xfrm>
        </p:grpSpPr>
        <p:grpSp>
          <p:nvGrpSpPr>
            <p:cNvPr id="9244" name="Group 28"/>
            <p:cNvGrpSpPr>
              <a:grpSpLocks/>
            </p:cNvGrpSpPr>
            <p:nvPr/>
          </p:nvGrpSpPr>
          <p:grpSpPr bwMode="auto">
            <a:xfrm>
              <a:off x="3264" y="1056"/>
              <a:ext cx="912" cy="912"/>
              <a:chOff x="576" y="1488"/>
              <a:chExt cx="1152" cy="1728"/>
            </a:xfrm>
          </p:grpSpPr>
          <p:sp>
            <p:nvSpPr>
              <p:cNvPr id="9245" name="Rectangle 29"/>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Line 30"/>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47" name="Line 31"/>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248" name="Text Box 32"/>
            <p:cNvSpPr txBox="1">
              <a:spLocks noChangeArrowheads="1"/>
            </p:cNvSpPr>
            <p:nvPr/>
          </p:nvSpPr>
          <p:spPr bwMode="auto">
            <a:xfrm>
              <a:off x="3408" y="1008"/>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Brain</a:t>
              </a:r>
            </a:p>
          </p:txBody>
        </p:sp>
      </p:grpSp>
      <p:sp>
        <p:nvSpPr>
          <p:cNvPr id="9250" name="Line 34"/>
          <p:cNvSpPr>
            <a:spLocks noChangeShapeType="1"/>
          </p:cNvSpPr>
          <p:nvPr/>
        </p:nvSpPr>
        <p:spPr bwMode="auto">
          <a:xfrm>
            <a:off x="2209800" y="2362200"/>
            <a:ext cx="0" cy="228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51" name="Line 35"/>
          <p:cNvSpPr>
            <a:spLocks noChangeShapeType="1"/>
          </p:cNvSpPr>
          <p:nvPr/>
        </p:nvSpPr>
        <p:spPr bwMode="auto">
          <a:xfrm flipH="1">
            <a:off x="1676400" y="23622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252" name="Group 36"/>
          <p:cNvGrpSpPr>
            <a:grpSpLocks/>
          </p:cNvGrpSpPr>
          <p:nvPr/>
        </p:nvGrpSpPr>
        <p:grpSpPr bwMode="auto">
          <a:xfrm>
            <a:off x="304800" y="4114800"/>
            <a:ext cx="1447800" cy="1524000"/>
            <a:chOff x="3264" y="1008"/>
            <a:chExt cx="912" cy="960"/>
          </a:xfrm>
        </p:grpSpPr>
        <p:grpSp>
          <p:nvGrpSpPr>
            <p:cNvPr id="9253" name="Group 37"/>
            <p:cNvGrpSpPr>
              <a:grpSpLocks/>
            </p:cNvGrpSpPr>
            <p:nvPr/>
          </p:nvGrpSpPr>
          <p:grpSpPr bwMode="auto">
            <a:xfrm>
              <a:off x="3264" y="1056"/>
              <a:ext cx="912" cy="912"/>
              <a:chOff x="576" y="1488"/>
              <a:chExt cx="1152" cy="1728"/>
            </a:xfrm>
          </p:grpSpPr>
          <p:sp>
            <p:nvSpPr>
              <p:cNvPr id="9254" name="Rectangle 38"/>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9"/>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56" name="Line 40"/>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257" name="Text Box 41"/>
            <p:cNvSpPr txBox="1">
              <a:spLocks noChangeArrowheads="1"/>
            </p:cNvSpPr>
            <p:nvPr/>
          </p:nvSpPr>
          <p:spPr bwMode="auto">
            <a:xfrm>
              <a:off x="3408" y="1008"/>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Money</a:t>
              </a:r>
            </a:p>
          </p:txBody>
        </p:sp>
      </p:grpSp>
      <p:sp>
        <p:nvSpPr>
          <p:cNvPr id="9258" name="Line 42"/>
          <p:cNvSpPr>
            <a:spLocks noChangeShapeType="1"/>
          </p:cNvSpPr>
          <p:nvPr/>
        </p:nvSpPr>
        <p:spPr bwMode="auto">
          <a:xfrm flipH="1">
            <a:off x="1752600" y="4648200"/>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42568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381000"/>
            <a:ext cx="8763000" cy="1143000"/>
          </a:xfrm>
        </p:spPr>
        <p:txBody>
          <a:bodyPr/>
          <a:lstStyle/>
          <a:p>
            <a:r>
              <a:rPr lang="en-US" altLang="en-US"/>
              <a:t>Basic Class Diagram (Example)</a:t>
            </a:r>
          </a:p>
        </p:txBody>
      </p:sp>
      <p:grpSp>
        <p:nvGrpSpPr>
          <p:cNvPr id="10243" name="Group 3"/>
          <p:cNvGrpSpPr>
            <a:grpSpLocks/>
          </p:cNvGrpSpPr>
          <p:nvPr/>
        </p:nvGrpSpPr>
        <p:grpSpPr bwMode="auto">
          <a:xfrm>
            <a:off x="914400" y="2362200"/>
            <a:ext cx="4267200" cy="4114800"/>
            <a:chOff x="576" y="1488"/>
            <a:chExt cx="1152" cy="1728"/>
          </a:xfrm>
        </p:grpSpPr>
        <p:sp>
          <p:nvSpPr>
            <p:cNvPr id="10244" name="Rectangle 4"/>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Line 5"/>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 name="Line 6"/>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247" name="Text Box 7"/>
          <p:cNvSpPr txBox="1">
            <a:spLocks noChangeArrowheads="1"/>
          </p:cNvSpPr>
          <p:nvPr/>
        </p:nvSpPr>
        <p:spPr bwMode="auto">
          <a:xfrm>
            <a:off x="2514600" y="2514600"/>
            <a:ext cx="112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Person</a:t>
            </a:r>
          </a:p>
        </p:txBody>
      </p:sp>
      <p:sp>
        <p:nvSpPr>
          <p:cNvPr id="10248" name="Text Box 8"/>
          <p:cNvSpPr txBox="1">
            <a:spLocks noChangeArrowheads="1"/>
          </p:cNvSpPr>
          <p:nvPr/>
        </p:nvSpPr>
        <p:spPr bwMode="auto">
          <a:xfrm>
            <a:off x="1127125" y="3246438"/>
            <a:ext cx="2714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name : String</a:t>
            </a:r>
          </a:p>
          <a:p>
            <a:r>
              <a:rPr lang="en-US" altLang="en-US"/>
              <a:t>-  ssn : String</a:t>
            </a:r>
          </a:p>
          <a:p>
            <a:r>
              <a:rPr lang="en-US" altLang="en-US"/>
              <a:t># birthday : Date</a:t>
            </a:r>
          </a:p>
          <a:p>
            <a:r>
              <a:rPr lang="en-US" altLang="en-US"/>
              <a:t>/  age : int</a:t>
            </a:r>
          </a:p>
        </p:txBody>
      </p:sp>
      <p:sp>
        <p:nvSpPr>
          <p:cNvPr id="10249" name="Text Box 9"/>
          <p:cNvSpPr txBox="1">
            <a:spLocks noChangeArrowheads="1"/>
          </p:cNvSpPr>
          <p:nvPr/>
        </p:nvSpPr>
        <p:spPr bwMode="auto">
          <a:xfrm>
            <a:off x="1143000" y="5257800"/>
            <a:ext cx="2782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+getName : String</a:t>
            </a:r>
          </a:p>
          <a:p>
            <a:r>
              <a:rPr lang="en-US" altLang="en-US"/>
              <a:t>-calculateAge : int</a:t>
            </a:r>
          </a:p>
        </p:txBody>
      </p:sp>
    </p:spTree>
    <p:extLst>
      <p:ext uri="{BB962C8B-B14F-4D97-AF65-F5344CB8AC3E}">
        <p14:creationId xmlns:p14="http://schemas.microsoft.com/office/powerpoint/2010/main" val="2733826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81000"/>
            <a:ext cx="8534400" cy="1143000"/>
          </a:xfrm>
        </p:spPr>
        <p:txBody>
          <a:bodyPr/>
          <a:lstStyle/>
          <a:p>
            <a:r>
              <a:rPr lang="en-US" altLang="en-US"/>
              <a:t>Class Diagrams (Advanced)</a:t>
            </a:r>
          </a:p>
        </p:txBody>
      </p:sp>
      <p:sp>
        <p:nvSpPr>
          <p:cNvPr id="11267" name="Text Box 3"/>
          <p:cNvSpPr txBox="1">
            <a:spLocks noChangeArrowheads="1"/>
          </p:cNvSpPr>
          <p:nvPr/>
        </p:nvSpPr>
        <p:spPr bwMode="auto">
          <a:xfrm>
            <a:off x="822325" y="2255838"/>
            <a:ext cx="41068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Cardinality (Multiplicity)     </a:t>
            </a:r>
          </a:p>
          <a:p>
            <a:r>
              <a:rPr lang="en-US" altLang="en-US"/>
              <a:t>1</a:t>
            </a:r>
          </a:p>
          <a:p>
            <a:r>
              <a:rPr lang="en-US" altLang="en-US"/>
              <a:t>0..1</a:t>
            </a:r>
          </a:p>
          <a:p>
            <a:r>
              <a:rPr lang="en-US" altLang="en-US"/>
              <a:t>0..n</a:t>
            </a:r>
          </a:p>
          <a:p>
            <a:r>
              <a:rPr lang="en-US" altLang="en-US"/>
              <a:t>1..n</a:t>
            </a:r>
          </a:p>
          <a:p>
            <a:r>
              <a:rPr lang="en-US" altLang="en-US"/>
              <a:t>*</a:t>
            </a:r>
          </a:p>
          <a:p>
            <a:endParaRPr lang="en-US" altLang="en-US"/>
          </a:p>
        </p:txBody>
      </p:sp>
      <p:grpSp>
        <p:nvGrpSpPr>
          <p:cNvPr id="11269" name="Group 5"/>
          <p:cNvGrpSpPr>
            <a:grpSpLocks/>
          </p:cNvGrpSpPr>
          <p:nvPr/>
        </p:nvGrpSpPr>
        <p:grpSpPr bwMode="auto">
          <a:xfrm>
            <a:off x="3124200" y="4419600"/>
            <a:ext cx="1371600" cy="2057400"/>
            <a:chOff x="2064" y="2640"/>
            <a:chExt cx="864" cy="1296"/>
          </a:xfrm>
        </p:grpSpPr>
        <p:grpSp>
          <p:nvGrpSpPr>
            <p:cNvPr id="11270" name="Group 6"/>
            <p:cNvGrpSpPr>
              <a:grpSpLocks/>
            </p:cNvGrpSpPr>
            <p:nvPr/>
          </p:nvGrpSpPr>
          <p:grpSpPr bwMode="auto">
            <a:xfrm>
              <a:off x="2064" y="2640"/>
              <a:ext cx="864" cy="1296"/>
              <a:chOff x="576" y="1488"/>
              <a:chExt cx="1152" cy="1728"/>
            </a:xfrm>
          </p:grpSpPr>
          <p:sp>
            <p:nvSpPr>
              <p:cNvPr id="11271" name="Rectangle 7"/>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3" name="Line 9"/>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274" name="Text Box 10"/>
            <p:cNvSpPr txBox="1">
              <a:spLocks noChangeArrowheads="1"/>
            </p:cNvSpPr>
            <p:nvPr/>
          </p:nvSpPr>
          <p:spPr bwMode="auto">
            <a:xfrm>
              <a:off x="2064" y="2640"/>
              <a:ext cx="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Student</a:t>
              </a:r>
            </a:p>
          </p:txBody>
        </p:sp>
      </p:grpSp>
      <p:grpSp>
        <p:nvGrpSpPr>
          <p:cNvPr id="11275" name="Group 11"/>
          <p:cNvGrpSpPr>
            <a:grpSpLocks/>
          </p:cNvGrpSpPr>
          <p:nvPr/>
        </p:nvGrpSpPr>
        <p:grpSpPr bwMode="auto">
          <a:xfrm>
            <a:off x="6858000" y="4267200"/>
            <a:ext cx="1600200" cy="2239963"/>
            <a:chOff x="3936" y="2525"/>
            <a:chExt cx="1008" cy="1411"/>
          </a:xfrm>
        </p:grpSpPr>
        <p:grpSp>
          <p:nvGrpSpPr>
            <p:cNvPr id="11276" name="Group 12"/>
            <p:cNvGrpSpPr>
              <a:grpSpLocks/>
            </p:cNvGrpSpPr>
            <p:nvPr/>
          </p:nvGrpSpPr>
          <p:grpSpPr bwMode="auto">
            <a:xfrm>
              <a:off x="3936" y="2544"/>
              <a:ext cx="1008" cy="1392"/>
              <a:chOff x="576" y="1488"/>
              <a:chExt cx="1152" cy="1728"/>
            </a:xfrm>
          </p:grpSpPr>
          <p:sp>
            <p:nvSpPr>
              <p:cNvPr id="11277" name="Rectangle 13"/>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Line 14"/>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79" name="Line 15"/>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280" name="Text Box 16"/>
            <p:cNvSpPr txBox="1">
              <a:spLocks noChangeArrowheads="1"/>
            </p:cNvSpPr>
            <p:nvPr/>
          </p:nvSpPr>
          <p:spPr bwMode="auto">
            <a:xfrm>
              <a:off x="4070" y="2525"/>
              <a:ext cx="5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a:t>
              </a:r>
            </a:p>
          </p:txBody>
        </p:sp>
      </p:grpSp>
      <p:sp>
        <p:nvSpPr>
          <p:cNvPr id="11281" name="Line 17"/>
          <p:cNvSpPr>
            <a:spLocks noChangeShapeType="1"/>
          </p:cNvSpPr>
          <p:nvPr/>
        </p:nvSpPr>
        <p:spPr bwMode="auto">
          <a:xfrm>
            <a:off x="4495800" y="54102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82" name="Text Box 18"/>
          <p:cNvSpPr txBox="1">
            <a:spLocks noChangeArrowheads="1"/>
          </p:cNvSpPr>
          <p:nvPr/>
        </p:nvSpPr>
        <p:spPr bwMode="auto">
          <a:xfrm>
            <a:off x="5181600" y="50292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takes</a:t>
            </a:r>
          </a:p>
        </p:txBody>
      </p:sp>
      <p:sp>
        <p:nvSpPr>
          <p:cNvPr id="11283" name="Text Box 19"/>
          <p:cNvSpPr txBox="1">
            <a:spLocks noChangeArrowheads="1"/>
          </p:cNvSpPr>
          <p:nvPr/>
        </p:nvSpPr>
        <p:spPr bwMode="auto">
          <a:xfrm>
            <a:off x="6324600" y="5105400"/>
            <a:ext cx="557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0..n</a:t>
            </a:r>
          </a:p>
        </p:txBody>
      </p:sp>
    </p:spTree>
    <p:extLst>
      <p:ext uri="{BB962C8B-B14F-4D97-AF65-F5344CB8AC3E}">
        <p14:creationId xmlns:p14="http://schemas.microsoft.com/office/powerpoint/2010/main" val="1965565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381000" y="381000"/>
            <a:ext cx="8534400" cy="1143000"/>
          </a:xfrm>
        </p:spPr>
        <p:txBody>
          <a:bodyPr/>
          <a:lstStyle/>
          <a:p>
            <a:r>
              <a:rPr lang="en-US" altLang="en-US"/>
              <a:t>Class Diagrams (Advanced)</a:t>
            </a:r>
          </a:p>
        </p:txBody>
      </p:sp>
      <p:grpSp>
        <p:nvGrpSpPr>
          <p:cNvPr id="18435" name="Group 1027"/>
          <p:cNvGrpSpPr>
            <a:grpSpLocks/>
          </p:cNvGrpSpPr>
          <p:nvPr/>
        </p:nvGrpSpPr>
        <p:grpSpPr bwMode="auto">
          <a:xfrm>
            <a:off x="1676400" y="2057400"/>
            <a:ext cx="1371600" cy="2057400"/>
            <a:chOff x="2064" y="2640"/>
            <a:chExt cx="864" cy="1296"/>
          </a:xfrm>
        </p:grpSpPr>
        <p:grpSp>
          <p:nvGrpSpPr>
            <p:cNvPr id="18436" name="Group 1028"/>
            <p:cNvGrpSpPr>
              <a:grpSpLocks/>
            </p:cNvGrpSpPr>
            <p:nvPr/>
          </p:nvGrpSpPr>
          <p:grpSpPr bwMode="auto">
            <a:xfrm>
              <a:off x="2064" y="2640"/>
              <a:ext cx="864" cy="1296"/>
              <a:chOff x="576" y="1488"/>
              <a:chExt cx="1152" cy="1728"/>
            </a:xfrm>
          </p:grpSpPr>
          <p:sp>
            <p:nvSpPr>
              <p:cNvPr id="18437" name="Rectangle 1029"/>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Line 1030"/>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9" name="Line 1031"/>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40" name="Text Box 1032"/>
            <p:cNvSpPr txBox="1">
              <a:spLocks noChangeArrowheads="1"/>
            </p:cNvSpPr>
            <p:nvPr/>
          </p:nvSpPr>
          <p:spPr bwMode="auto">
            <a:xfrm>
              <a:off x="2064" y="2640"/>
              <a:ext cx="7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Library</a:t>
              </a:r>
            </a:p>
          </p:txBody>
        </p:sp>
      </p:grpSp>
      <p:grpSp>
        <p:nvGrpSpPr>
          <p:cNvPr id="18441" name="Group 1033"/>
          <p:cNvGrpSpPr>
            <a:grpSpLocks/>
          </p:cNvGrpSpPr>
          <p:nvPr/>
        </p:nvGrpSpPr>
        <p:grpSpPr bwMode="auto">
          <a:xfrm>
            <a:off x="5410200" y="1905000"/>
            <a:ext cx="1600200" cy="2239963"/>
            <a:chOff x="3936" y="2525"/>
            <a:chExt cx="1008" cy="1411"/>
          </a:xfrm>
        </p:grpSpPr>
        <p:grpSp>
          <p:nvGrpSpPr>
            <p:cNvPr id="18442" name="Group 1034"/>
            <p:cNvGrpSpPr>
              <a:grpSpLocks/>
            </p:cNvGrpSpPr>
            <p:nvPr/>
          </p:nvGrpSpPr>
          <p:grpSpPr bwMode="auto">
            <a:xfrm>
              <a:off x="3936" y="2544"/>
              <a:ext cx="1008" cy="1392"/>
              <a:chOff x="576" y="1488"/>
              <a:chExt cx="1152" cy="1728"/>
            </a:xfrm>
          </p:grpSpPr>
          <p:sp>
            <p:nvSpPr>
              <p:cNvPr id="18443" name="Rectangle 1035"/>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Line 1036"/>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45" name="Line 1037"/>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46" name="Text Box 1038"/>
            <p:cNvSpPr txBox="1">
              <a:spLocks noChangeArrowheads="1"/>
            </p:cNvSpPr>
            <p:nvPr/>
          </p:nvSpPr>
          <p:spPr bwMode="auto">
            <a:xfrm>
              <a:off x="4070" y="2525"/>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Book</a:t>
              </a:r>
            </a:p>
          </p:txBody>
        </p:sp>
      </p:grpSp>
      <p:sp>
        <p:nvSpPr>
          <p:cNvPr id="18447" name="Line 1039"/>
          <p:cNvSpPr>
            <a:spLocks noChangeShapeType="1"/>
          </p:cNvSpPr>
          <p:nvPr/>
        </p:nvSpPr>
        <p:spPr bwMode="auto">
          <a:xfrm>
            <a:off x="3048000" y="3048000"/>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8450" name="Group 1042"/>
          <p:cNvGrpSpPr>
            <a:grpSpLocks/>
          </p:cNvGrpSpPr>
          <p:nvPr/>
        </p:nvGrpSpPr>
        <p:grpSpPr bwMode="auto">
          <a:xfrm>
            <a:off x="3352800" y="4495800"/>
            <a:ext cx="1817688" cy="2057400"/>
            <a:chOff x="2064" y="2640"/>
            <a:chExt cx="880" cy="1296"/>
          </a:xfrm>
        </p:grpSpPr>
        <p:grpSp>
          <p:nvGrpSpPr>
            <p:cNvPr id="18451" name="Group 1043"/>
            <p:cNvGrpSpPr>
              <a:grpSpLocks/>
            </p:cNvGrpSpPr>
            <p:nvPr/>
          </p:nvGrpSpPr>
          <p:grpSpPr bwMode="auto">
            <a:xfrm>
              <a:off x="2064" y="2640"/>
              <a:ext cx="864" cy="1296"/>
              <a:chOff x="576" y="1488"/>
              <a:chExt cx="1152" cy="1728"/>
            </a:xfrm>
          </p:grpSpPr>
          <p:sp>
            <p:nvSpPr>
              <p:cNvPr id="18452" name="Rectangle 1044"/>
              <p:cNvSpPr>
                <a:spLocks noChangeArrowheads="1"/>
              </p:cNvSpPr>
              <p:nvPr/>
            </p:nvSpPr>
            <p:spPr bwMode="auto">
              <a:xfrm>
                <a:off x="576" y="1488"/>
                <a:ext cx="1152" cy="17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Line 1045"/>
              <p:cNvSpPr>
                <a:spLocks noChangeShapeType="1"/>
              </p:cNvSpPr>
              <p:nvPr/>
            </p:nvSpPr>
            <p:spPr bwMode="auto">
              <a:xfrm>
                <a:off x="576" y="1824"/>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4" name="Line 1046"/>
              <p:cNvSpPr>
                <a:spLocks noChangeShapeType="1"/>
              </p:cNvSpPr>
              <p:nvPr/>
            </p:nvSpPr>
            <p:spPr bwMode="auto">
              <a:xfrm>
                <a:off x="576" y="2688"/>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455" name="Text Box 1047"/>
            <p:cNvSpPr txBox="1">
              <a:spLocks noChangeArrowheads="1"/>
            </p:cNvSpPr>
            <p:nvPr/>
          </p:nvSpPr>
          <p:spPr bwMode="auto">
            <a:xfrm>
              <a:off x="2064" y="2640"/>
              <a:ext cx="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Checks Out</a:t>
              </a:r>
            </a:p>
          </p:txBody>
        </p:sp>
      </p:grpSp>
      <p:sp>
        <p:nvSpPr>
          <p:cNvPr id="18456" name="Line 1048"/>
          <p:cNvSpPr>
            <a:spLocks noChangeShapeType="1"/>
          </p:cNvSpPr>
          <p:nvPr/>
        </p:nvSpPr>
        <p:spPr bwMode="auto">
          <a:xfrm flipV="1">
            <a:off x="4191000" y="3048000"/>
            <a:ext cx="0" cy="1447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7" name="Text Box 1049"/>
          <p:cNvSpPr txBox="1">
            <a:spLocks noChangeArrowheads="1"/>
          </p:cNvSpPr>
          <p:nvPr/>
        </p:nvSpPr>
        <p:spPr bwMode="auto">
          <a:xfrm>
            <a:off x="6232525" y="5303838"/>
            <a:ext cx="1809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Association</a:t>
            </a:r>
          </a:p>
          <a:p>
            <a:r>
              <a:rPr lang="en-US" altLang="en-US"/>
              <a:t>Class</a:t>
            </a:r>
          </a:p>
        </p:txBody>
      </p:sp>
      <p:sp>
        <p:nvSpPr>
          <p:cNvPr id="18458" name="Line 1050"/>
          <p:cNvSpPr>
            <a:spLocks noChangeShapeType="1"/>
          </p:cNvSpPr>
          <p:nvPr/>
        </p:nvSpPr>
        <p:spPr bwMode="auto">
          <a:xfrm flipH="1">
            <a:off x="5410200" y="5715000"/>
            <a:ext cx="762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950084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Median</Template>
  <TotalTime>1191</TotalTime>
  <Words>1714</Words>
  <Application>Microsoft Office PowerPoint</Application>
  <PresentationFormat>On-screen Show (4:3)</PresentationFormat>
  <Paragraphs>404</Paragraphs>
  <Slides>36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Tw Cen MT</vt:lpstr>
      <vt:lpstr>Wingdings</vt:lpstr>
      <vt:lpstr>Wingdings 2</vt:lpstr>
      <vt:lpstr>Calibri</vt:lpstr>
      <vt:lpstr>PMingLiU</vt:lpstr>
      <vt:lpstr>Microsoft JhengHei</vt:lpstr>
      <vt:lpstr>Symbol</vt:lpstr>
      <vt:lpstr>Times New Roman</vt:lpstr>
      <vt:lpstr>Monotype Sorts</vt:lpstr>
      <vt:lpstr>Median</vt:lpstr>
      <vt:lpstr> LECTURE Class Diagram</vt:lpstr>
      <vt:lpstr>Class Diagrams</vt:lpstr>
      <vt:lpstr>Basic Class Diagrams</vt:lpstr>
      <vt:lpstr>Basic Class Diagrams</vt:lpstr>
      <vt:lpstr>Basic Class Diagrams</vt:lpstr>
      <vt:lpstr>Basic Class Diagram (Example)</vt:lpstr>
      <vt:lpstr>Basic Class Diagram (Example)</vt:lpstr>
      <vt:lpstr>Class Diagrams (Advanced)</vt:lpstr>
      <vt:lpstr>Class Diagrams (Advanced)</vt:lpstr>
      <vt:lpstr>Class Diagram Hints</vt:lpstr>
      <vt:lpstr>Class Hints</vt:lpstr>
      <vt:lpstr>Identifying Associations</vt:lpstr>
      <vt:lpstr>Identifying Aggregation</vt:lpstr>
      <vt:lpstr>Identifying Aggregation</vt:lpstr>
      <vt:lpstr>Identifying Aggregation</vt:lpstr>
      <vt:lpstr>Identifying Attribute </vt:lpstr>
      <vt:lpstr>Class Diagram</vt:lpstr>
      <vt:lpstr>Pieces</vt:lpstr>
      <vt:lpstr>How to find classes?</vt:lpstr>
      <vt:lpstr>Example</vt:lpstr>
      <vt:lpstr>Abbot’s Heuristics</vt:lpstr>
      <vt:lpstr>Class-diagrams have different types of „users“</vt:lpstr>
      <vt:lpstr>PowerPoint Presentation</vt:lpstr>
      <vt:lpstr>QUESTIONS ?</vt:lpstr>
      <vt:lpstr>Sequence Diagrams</vt:lpstr>
      <vt:lpstr>Sequence Diagrams</vt:lpstr>
      <vt:lpstr>Sequence Diagram (Basic)</vt:lpstr>
      <vt:lpstr>Sequence Diagram (Basic)</vt:lpstr>
      <vt:lpstr>Sequence Diagram (Basic)</vt:lpstr>
      <vt:lpstr>Sequence Diagrams (Advanced)</vt:lpstr>
      <vt:lpstr>Object</vt:lpstr>
      <vt:lpstr>Messages</vt:lpstr>
      <vt:lpstr>Messages (Cont.)</vt:lpstr>
      <vt:lpstr>Return Values</vt:lpstr>
      <vt:lpstr>Sequence Diagram (Basic)</vt:lpstr>
      <vt:lpstr>Sequence Diagram (Basic)</vt:lpstr>
    </vt:vector>
  </TitlesOfParts>
  <Company>Deftones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bag</cp:lastModifiedBy>
  <cp:revision>192</cp:revision>
  <dcterms:created xsi:type="dcterms:W3CDTF">2008-11-26T00:20:11Z</dcterms:created>
  <dcterms:modified xsi:type="dcterms:W3CDTF">2011-11-16T17:58:05Z</dcterms:modified>
</cp:coreProperties>
</file>