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871132"/>
            <a:ext cx="5111752" cy="1515533"/>
          </a:xfrm>
        </p:spPr>
        <p:txBody>
          <a:bodyPr anchor="b">
            <a:noAutofit/>
          </a:bodyPr>
          <a:lstStyle>
            <a:lvl1pPr algn="ctr">
              <a:defRPr sz="5400">
                <a:effectLst/>
              </a:defRPr>
            </a:lvl1pPr>
          </a:lstStyle>
          <a:p>
            <a:r>
              <a:rPr lang="en-US" smtClean="0"/>
              <a:t>Click to edit Master title style</a:t>
            </a:r>
            <a:endParaRPr lang="en-US"/>
          </a:p>
        </p:txBody>
      </p:sp>
      <p:sp>
        <p:nvSpPr>
          <p:cNvPr id="3" name="Subtitle 2"/>
          <p:cNvSpPr>
            <a:spLocks noGrp="1"/>
          </p:cNvSpPr>
          <p:nvPr>
            <p:ph type="subTitle" idx="1"/>
          </p:nvPr>
        </p:nvSpPr>
        <p:spPr>
          <a:xfrm>
            <a:off x="2019299" y="3657597"/>
            <a:ext cx="5111752"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5987425" y="5037663"/>
            <a:ext cx="673100" cy="279400"/>
          </a:xfrm>
        </p:spPr>
        <p:txBody>
          <a:bodyPr/>
          <a:lstStyle/>
          <a:p>
            <a:fld id="{9EAB9556-7020-43D8-AD68-9A49512A1D5C}" type="datetimeFigureOut">
              <a:rPr lang="en-US" smtClean="0"/>
              <a:pPr/>
              <a:t>05-Jun-21</a:t>
            </a:fld>
            <a:endParaRPr lang="en-US"/>
          </a:p>
        </p:txBody>
      </p:sp>
      <p:sp>
        <p:nvSpPr>
          <p:cNvPr id="5" name="Footer Placeholder 4"/>
          <p:cNvSpPr>
            <a:spLocks noGrp="1"/>
          </p:cNvSpPr>
          <p:nvPr>
            <p:ph type="ftr" sz="quarter" idx="11"/>
          </p:nvPr>
        </p:nvSpPr>
        <p:spPr>
          <a:xfrm>
            <a:off x="2019298" y="5037663"/>
            <a:ext cx="3910976" cy="279400"/>
          </a:xfrm>
        </p:spPr>
        <p:txBody>
          <a:bodyPr/>
          <a:lstStyle/>
          <a:p>
            <a:endParaRPr lang="en-US"/>
          </a:p>
        </p:txBody>
      </p:sp>
      <p:sp>
        <p:nvSpPr>
          <p:cNvPr id="6" name="Slide Number Placeholder 5"/>
          <p:cNvSpPr>
            <a:spLocks noGrp="1"/>
          </p:cNvSpPr>
          <p:nvPr>
            <p:ph type="sldNum" sz="quarter" idx="12"/>
          </p:nvPr>
        </p:nvSpPr>
        <p:spPr>
          <a:xfrm>
            <a:off x="6717676" y="5037663"/>
            <a:ext cx="413375" cy="279400"/>
          </a:xfrm>
        </p:spPr>
        <p:txBody>
          <a:bodyPr/>
          <a:lstStyle/>
          <a:p>
            <a:fld id="{23EEE9F2-F009-4FE0-9015-B370F315BB73}" type="slidenum">
              <a:rPr lang="en-US" smtClean="0"/>
              <a:pPr/>
              <a:t>‹#›</a:t>
            </a:fld>
            <a:endParaRPr lang="en-US"/>
          </a:p>
        </p:txBody>
      </p:sp>
      <p:cxnSp>
        <p:nvCxnSpPr>
          <p:cNvPr id="15" name="Straight Connector 14"/>
          <p:cNvCxnSpPr/>
          <p:nvPr/>
        </p:nvCxnSpPr>
        <p:spPr>
          <a:xfrm>
            <a:off x="2019299" y="3522131"/>
            <a:ext cx="5111751"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4815415"/>
            <a:ext cx="7207250" cy="566738"/>
          </a:xfrm>
        </p:spPr>
        <p:txBody>
          <a:bodyPr anchor="b">
            <a:normAutofit/>
          </a:bodyPr>
          <a:lstStyle>
            <a:lvl1pPr algn="ctr">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1070" y="1041400"/>
            <a:ext cx="7579479"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71551" y="5382153"/>
            <a:ext cx="7207250"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B9556-7020-43D8-AD68-9A49512A1D5C}" type="datetimeFigureOut">
              <a:rPr lang="en-US" smtClean="0"/>
              <a:pPr/>
              <a:t>05-Jun-21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EE9F2-F009-4FE0-9015-B370F315BB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982132"/>
            <a:ext cx="7194549" cy="2954868"/>
          </a:xfrm>
        </p:spPr>
        <p:txBody>
          <a:bodyPr anchor="ctr">
            <a:normAutofit/>
          </a:bodyPr>
          <a:lstStyle>
            <a:lvl1pPr algn="ct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977901" y="4343400"/>
            <a:ext cx="7194549"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AB9556-7020-43D8-AD68-9A49512A1D5C}" type="datetimeFigureOut">
              <a:rPr lang="en-US" smtClean="0"/>
              <a:pPr/>
              <a:t>05-Jun-21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EE9F2-F009-4FE0-9015-B370F315BB73}" type="slidenum">
              <a:rPr lang="en-US" smtClean="0"/>
              <a:pPr/>
              <a:t>‹#›</a:t>
            </a:fld>
            <a:endParaRPr lang="en-US"/>
          </a:p>
        </p:txBody>
      </p:sp>
      <p:cxnSp>
        <p:nvCxnSpPr>
          <p:cNvPr id="15" name="Straight Connector 14"/>
          <p:cNvCxnSpPr/>
          <p:nvPr/>
        </p:nvCxnSpPr>
        <p:spPr>
          <a:xfrm>
            <a:off x="1047127" y="41401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982132"/>
            <a:ext cx="6972299"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1256109" y="3352800"/>
            <a:ext cx="66294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71551" y="4343400"/>
            <a:ext cx="7207250"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AB9556-7020-43D8-AD68-9A49512A1D5C}" type="datetimeFigureOut">
              <a:rPr lang="en-US" smtClean="0"/>
              <a:pPr/>
              <a:t>05-Jun-21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EE9F2-F009-4FE0-9015-B370F315BB73}" type="slidenum">
              <a:rPr lang="en-US" smtClean="0"/>
              <a:pPr/>
              <a:t>‹#›</a:t>
            </a:fld>
            <a:endParaRPr lang="en-US"/>
          </a:p>
        </p:txBody>
      </p:sp>
      <p:sp>
        <p:nvSpPr>
          <p:cNvPr id="14" name="TextBox 13"/>
          <p:cNvSpPr txBox="1"/>
          <p:nvPr/>
        </p:nvSpPr>
        <p:spPr>
          <a:xfrm>
            <a:off x="646510" y="879961"/>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950200" y="2827870"/>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047127" y="41401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3308581"/>
            <a:ext cx="7207251" cy="1468800"/>
          </a:xfrm>
        </p:spPr>
        <p:txBody>
          <a:bodyPr anchor="b">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971551" y="4777381"/>
            <a:ext cx="720725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AB9556-7020-43D8-AD68-9A49512A1D5C}" type="datetimeFigureOut">
              <a:rPr lang="en-US" smtClean="0"/>
              <a:pPr/>
              <a:t>05-Jun-21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EE9F2-F009-4FE0-9015-B370F315BB7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59" y="982132"/>
            <a:ext cx="6972299"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a:p>
        </p:txBody>
      </p:sp>
      <p:sp>
        <p:nvSpPr>
          <p:cNvPr id="23" name="Text Placeholder 2"/>
          <p:cNvSpPr>
            <a:spLocks noGrp="1"/>
          </p:cNvSpPr>
          <p:nvPr>
            <p:ph type="body" idx="13"/>
          </p:nvPr>
        </p:nvSpPr>
        <p:spPr>
          <a:xfrm>
            <a:off x="971551" y="3639312"/>
            <a:ext cx="7207251"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971551" y="4529667"/>
            <a:ext cx="7207251"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AB9556-7020-43D8-AD68-9A49512A1D5C}" type="datetimeFigureOut">
              <a:rPr lang="en-US" smtClean="0"/>
              <a:pPr/>
              <a:t>05-Jun-21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EE9F2-F009-4FE0-9015-B370F315BB73}" type="slidenum">
              <a:rPr lang="en-US" smtClean="0"/>
              <a:pPr/>
              <a:t>‹#›</a:t>
            </a:fld>
            <a:endParaRPr lang="en-US"/>
          </a:p>
        </p:txBody>
      </p:sp>
      <p:sp>
        <p:nvSpPr>
          <p:cNvPr id="12" name="TextBox 11"/>
          <p:cNvSpPr txBox="1"/>
          <p:nvPr/>
        </p:nvSpPr>
        <p:spPr>
          <a:xfrm>
            <a:off x="646510" y="879961"/>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950200" y="259926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047127" y="34290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7250"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a:p>
        </p:txBody>
      </p:sp>
      <p:sp>
        <p:nvSpPr>
          <p:cNvPr id="20" name="Text Placeholder 2"/>
          <p:cNvSpPr>
            <a:spLocks noGrp="1"/>
          </p:cNvSpPr>
          <p:nvPr>
            <p:ph type="body" idx="13"/>
          </p:nvPr>
        </p:nvSpPr>
        <p:spPr>
          <a:xfrm>
            <a:off x="971551" y="3630168"/>
            <a:ext cx="7207251"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971550" y="4470400"/>
            <a:ext cx="7207253"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AB9556-7020-43D8-AD68-9A49512A1D5C}" type="datetimeFigureOut">
              <a:rPr lang="en-US" smtClean="0"/>
              <a:pPr/>
              <a:t>05-Jun-21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EE9F2-F009-4FE0-9015-B370F315BB73}" type="slidenum">
              <a:rPr lang="en-US" smtClean="0"/>
              <a:pPr/>
              <a:t>‹#›</a:t>
            </a:fld>
            <a:endParaRPr lang="en-US"/>
          </a:p>
        </p:txBody>
      </p:sp>
      <p:cxnSp>
        <p:nvCxnSpPr>
          <p:cNvPr id="15" name="Straight Connector 14"/>
          <p:cNvCxnSpPr/>
          <p:nvPr/>
        </p:nvCxnSpPr>
        <p:spPr>
          <a:xfrm>
            <a:off x="1047127" y="34290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B9556-7020-43D8-AD68-9A49512A1D5C}" type="datetimeFigureOut">
              <a:rPr lang="en-US" smtClean="0"/>
              <a:pPr/>
              <a:t>05-Jun-21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EE9F2-F009-4FE0-9015-B370F315BB73}" type="slidenum">
              <a:rPr lang="en-US" smtClean="0"/>
              <a:pPr/>
              <a:t>‹#›</a:t>
            </a:fld>
            <a:endParaRPr lang="en-US"/>
          </a:p>
        </p:txBody>
      </p:sp>
      <p:cxnSp>
        <p:nvCxnSpPr>
          <p:cNvPr id="14" name="Straight Connector 13"/>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982132"/>
            <a:ext cx="1418171" cy="489373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1549" y="982132"/>
            <a:ext cx="5574769"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B9556-7020-43D8-AD68-9A49512A1D5C}" type="datetimeFigureOut">
              <a:rPr lang="en-US" smtClean="0"/>
              <a:pPr/>
              <a:t>05-Jun-21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EE9F2-F009-4FE0-9015-B370F315BB73}" type="slidenum">
              <a:rPr lang="en-US" smtClean="0"/>
              <a:pPr/>
              <a:t>‹#›</a:t>
            </a:fld>
            <a:endParaRPr lang="en-US"/>
          </a:p>
        </p:txBody>
      </p:sp>
      <p:cxnSp>
        <p:nvCxnSpPr>
          <p:cNvPr id="14" name="Straight Connector 13"/>
          <p:cNvCxnSpPr/>
          <p:nvPr/>
        </p:nvCxnSpPr>
        <p:spPr>
          <a:xfrm>
            <a:off x="6647918"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B9556-7020-43D8-AD68-9A49512A1D5C}" type="datetimeFigureOut">
              <a:rPr lang="en-US" smtClean="0"/>
              <a:pPr/>
              <a:t>05-Jun-21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EE9F2-F009-4FE0-9015-B370F315BB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752606"/>
            <a:ext cx="6119016" cy="1822514"/>
          </a:xfrm>
        </p:spPr>
        <p:txBody>
          <a:bodyPr anchor="b">
            <a:normAutofit/>
          </a:bodyPr>
          <a:lstStyle>
            <a:lvl1pPr algn="ctr">
              <a:defRPr sz="4400" b="0" cap="none"/>
            </a:lvl1pPr>
          </a:lstStyle>
          <a:p>
            <a:r>
              <a:rPr lang="en-US" smtClean="0"/>
              <a:t>Click to edit Master title style</a:t>
            </a:r>
            <a:endParaRPr lang="en-US"/>
          </a:p>
        </p:txBody>
      </p:sp>
      <p:sp>
        <p:nvSpPr>
          <p:cNvPr id="3" name="Text Placeholder 2"/>
          <p:cNvSpPr>
            <a:spLocks noGrp="1"/>
          </p:cNvSpPr>
          <p:nvPr>
            <p:ph type="body" idx="1"/>
          </p:nvPr>
        </p:nvSpPr>
        <p:spPr>
          <a:xfrm>
            <a:off x="1511300" y="3846052"/>
            <a:ext cx="6119018"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AB9556-7020-43D8-AD68-9A49512A1D5C}" type="datetimeFigureOut">
              <a:rPr lang="en-US" smtClean="0"/>
              <a:pPr/>
              <a:t>05-Jun-21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EE9F2-F009-4FE0-9015-B370F315BB73}" type="slidenum">
              <a:rPr lang="en-US" smtClean="0"/>
              <a:pPr/>
              <a:t>‹#›</a:t>
            </a:fld>
            <a:endParaRPr lang="en-US"/>
          </a:p>
        </p:txBody>
      </p:sp>
      <p:cxnSp>
        <p:nvCxnSpPr>
          <p:cNvPr id="16" name="Straight Connector 15"/>
          <p:cNvCxnSpPr/>
          <p:nvPr/>
        </p:nvCxnSpPr>
        <p:spPr>
          <a:xfrm>
            <a:off x="1509542" y="3710585"/>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3836" y="2560320"/>
            <a:ext cx="3538728"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6008" y="2560320"/>
            <a:ext cx="3538728"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AB9556-7020-43D8-AD68-9A49512A1D5C}" type="datetimeFigureOut">
              <a:rPr lang="en-US" smtClean="0"/>
              <a:pPr/>
              <a:t>05-Jun-21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EE9F2-F009-4FE0-9015-B370F315BB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71550" y="2658533"/>
            <a:ext cx="3538728"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71550" y="3243263"/>
            <a:ext cx="3538728"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35503" y="2658533"/>
            <a:ext cx="3538728"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5503" y="3243263"/>
            <a:ext cx="3538728"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AB9556-7020-43D8-AD68-9A49512A1D5C}" type="datetimeFigureOut">
              <a:rPr lang="en-US" smtClean="0"/>
              <a:pPr/>
              <a:t>05-Jun-21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EE9F2-F009-4FE0-9015-B370F315BB73}" type="slidenum">
              <a:rPr lang="en-US" smtClean="0"/>
              <a:pPr/>
              <a:t>‹#›</a:t>
            </a:fld>
            <a:endParaRPr lang="en-US"/>
          </a:p>
        </p:txBody>
      </p:sp>
      <p:cxnSp>
        <p:nvCxnSpPr>
          <p:cNvPr id="18" name="Straight Connector 17"/>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AB9556-7020-43D8-AD68-9A49512A1D5C}" type="datetimeFigureOut">
              <a:rPr lang="en-US" smtClean="0"/>
              <a:pPr/>
              <a:t>05-Jun-21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EE9F2-F009-4FE0-9015-B370F315BB73}" type="slidenum">
              <a:rPr lang="en-US" smtClean="0"/>
              <a:pPr/>
              <a:t>‹#›</a:t>
            </a:fld>
            <a:endParaRPr lang="en-US"/>
          </a:p>
        </p:txBody>
      </p:sp>
      <p:cxnSp>
        <p:nvCxnSpPr>
          <p:cNvPr id="14" name="Straight Connector 13"/>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B9556-7020-43D8-AD68-9A49512A1D5C}" type="datetimeFigureOut">
              <a:rPr lang="en-US" smtClean="0"/>
              <a:pPr/>
              <a:t>05-Jun-21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EE9F2-F009-4FE0-9015-B370F315BB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388534"/>
            <a:ext cx="2788841" cy="1371600"/>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a:off x="4064001" y="982132"/>
            <a:ext cx="4102100"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70359" y="3031065"/>
            <a:ext cx="2788841"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B9556-7020-43D8-AD68-9A49512A1D5C}" type="datetimeFigureOut">
              <a:rPr lang="en-US" smtClean="0"/>
              <a:pPr/>
              <a:t>05-Jun-21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EE9F2-F009-4FE0-9015-B370F315BB73}" type="slidenum">
              <a:rPr lang="en-US" smtClean="0"/>
              <a:pPr/>
              <a:t>‹#›</a:t>
            </a:fld>
            <a:endParaRPr lang="en-US"/>
          </a:p>
        </p:txBody>
      </p:sp>
      <p:cxnSp>
        <p:nvCxnSpPr>
          <p:cNvPr id="16" name="Straight Connector 15"/>
          <p:cNvCxnSpPr/>
          <p:nvPr/>
        </p:nvCxnSpPr>
        <p:spPr>
          <a:xfrm>
            <a:off x="1047127" y="2912533"/>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883832"/>
            <a:ext cx="4681362" cy="1371600"/>
          </a:xfrm>
        </p:spPr>
        <p:txBody>
          <a:bodyPr anchor="b">
            <a:normAutofit/>
          </a:bodyPr>
          <a:lstStyle>
            <a:lvl1pPr algn="ctr">
              <a:defRPr sz="2800" b="0"/>
            </a:lvl1pPr>
          </a:lstStyle>
          <a:p>
            <a:r>
              <a:rPr lang="en-US" smtClean="0"/>
              <a:t>Click to edit Master title style</a:t>
            </a:r>
            <a:endParaRPr lang="en-US"/>
          </a:p>
        </p:txBody>
      </p:sp>
      <p:sp>
        <p:nvSpPr>
          <p:cNvPr id="17" name="Picture Placeholder 2"/>
          <p:cNvSpPr>
            <a:spLocks noGrp="1" noChangeAspect="1"/>
          </p:cNvSpPr>
          <p:nvPr>
            <p:ph type="pic" idx="1"/>
          </p:nvPr>
        </p:nvSpPr>
        <p:spPr>
          <a:xfrm>
            <a:off x="6071124" y="1041400"/>
            <a:ext cx="2297510"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71549" y="3255432"/>
            <a:ext cx="4681362"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B9556-7020-43D8-AD68-9A49512A1D5C}" type="datetimeFigureOut">
              <a:rPr lang="en-US" smtClean="0"/>
              <a:pPr/>
              <a:t>05-Jun-21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EE9F2-F009-4FE0-9015-B370F315BB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6856214"/>
            <a:chOff x="-15736" y="0"/>
            <a:chExt cx="12229962" cy="6856214"/>
          </a:xfrm>
        </p:grpSpPr>
        <p:pic>
          <p:nvPicPr>
            <p:cNvPr id="8" name="Picture 7" descr="HD-PanelContent.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982132"/>
            <a:ext cx="7200897" cy="1303867"/>
          </a:xfrm>
          <a:prstGeom prst="rect">
            <a:avLst/>
          </a:prstGeom>
          <a:effectLst/>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71551" y="2556932"/>
            <a:ext cx="7200897"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508126" y="5969000"/>
            <a:ext cx="120015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AB9556-7020-43D8-AD68-9A49512A1D5C}" type="datetimeFigureOut">
              <a:rPr lang="en-US" smtClean="0"/>
              <a:pPr/>
              <a:t>05-Jun-21</a:t>
            </a:fld>
            <a:endParaRPr lang="en-US"/>
          </a:p>
        </p:txBody>
      </p:sp>
      <p:sp>
        <p:nvSpPr>
          <p:cNvPr id="5" name="Footer Placeholder 4"/>
          <p:cNvSpPr>
            <a:spLocks noGrp="1"/>
          </p:cNvSpPr>
          <p:nvPr>
            <p:ph type="ftr" sz="quarter" idx="3"/>
          </p:nvPr>
        </p:nvSpPr>
        <p:spPr>
          <a:xfrm>
            <a:off x="971551" y="5969000"/>
            <a:ext cx="5479425"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5969000"/>
            <a:ext cx="40702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EEE9F2-F009-4FE0-9015-B370F315BB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9.pn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AV"/><Relationship Id="rId1" Type="http://schemas.microsoft.com/office/2007/relationships/media" Target="../media/media3.WAV"/><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4.WAV"/><Relationship Id="rId1" Type="http://schemas.microsoft.com/office/2007/relationships/media" Target="../media/media4.WAV"/><Relationship Id="rId6" Type="http://schemas.openxmlformats.org/officeDocument/2006/relationships/image" Target="../media/image7.pn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5.WAV"/><Relationship Id="rId1" Type="http://schemas.microsoft.com/office/2007/relationships/media" Target="../media/media5.WAV"/><Relationship Id="rId6" Type="http://schemas.openxmlformats.org/officeDocument/2006/relationships/image" Target="../media/image7.png"/><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6.WAV"/><Relationship Id="rId1" Type="http://schemas.microsoft.com/office/2007/relationships/media" Target="../media/media6.WAV"/><Relationship Id="rId6" Type="http://schemas.openxmlformats.org/officeDocument/2006/relationships/image" Target="../media/image7.png"/><Relationship Id="rId5" Type="http://schemas.openxmlformats.org/officeDocument/2006/relationships/image" Target="../media/image17.jpeg"/><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WAV"/><Relationship Id="rId1" Type="http://schemas.microsoft.com/office/2007/relationships/media" Target="../media/media7.WAV"/><Relationship Id="rId5" Type="http://schemas.openxmlformats.org/officeDocument/2006/relationships/image" Target="../media/image7.pn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8.WAV"/><Relationship Id="rId1" Type="http://schemas.microsoft.com/office/2007/relationships/media" Target="../media/media8.WAV"/><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9.WAV"/><Relationship Id="rId1" Type="http://schemas.microsoft.com/office/2007/relationships/media" Target="../media/media9.WAV"/><Relationship Id="rId6" Type="http://schemas.openxmlformats.org/officeDocument/2006/relationships/image" Target="../media/image7.png"/><Relationship Id="rId5" Type="http://schemas.openxmlformats.org/officeDocument/2006/relationships/image" Target="../media/image22.jpeg"/><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PILLARS OF ISLAM</a:t>
            </a:r>
            <a:endParaRPr lang="en-US" dirty="0"/>
          </a:p>
        </p:txBody>
      </p:sp>
      <p:sp>
        <p:nvSpPr>
          <p:cNvPr id="3" name="Subtitle 2"/>
          <p:cNvSpPr>
            <a:spLocks noGrp="1"/>
          </p:cNvSpPr>
          <p:nvPr>
            <p:ph type="subTitle" idx="1"/>
          </p:nvPr>
        </p:nvSpPr>
        <p:spPr/>
        <p:txBody>
          <a:bodyPr>
            <a:normAutofit lnSpcReduction="10000"/>
          </a:bodyPr>
          <a:lstStyle/>
          <a:p>
            <a:r>
              <a:rPr lang="en-US" dirty="0" smtClean="0"/>
              <a:t>Presented by:</a:t>
            </a:r>
          </a:p>
          <a:p>
            <a:r>
              <a:rPr lang="en-US" dirty="0" smtClean="0"/>
              <a:t>Hamza Mehmood Fatima Wahid </a:t>
            </a:r>
          </a:p>
          <a:p>
            <a:r>
              <a:rPr lang="en-US" dirty="0" smtClean="0"/>
              <a:t>Ahad Ali  Fayaz Ahmed  Uzair Sajid</a:t>
            </a:r>
            <a:endParaRPr lang="en-US" dirty="0"/>
          </a:p>
        </p:txBody>
      </p:sp>
      <p:pic>
        <p:nvPicPr>
          <p:cNvPr id="4" name="~PP78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696325" y="6410325"/>
            <a:ext cx="304800" cy="304800"/>
          </a:xfrm>
          <a:prstGeom prst="rect">
            <a:avLst/>
          </a:prstGeom>
        </p:spPr>
      </p:pic>
    </p:spTree>
  </p:cSld>
  <p:clrMapOvr>
    <a:masterClrMapping/>
  </p:clrMapOvr>
  <p:transition advTm="8165"/>
  <p:timing>
    <p:tnLst>
      <p:par>
        <p:cTn id="1" dur="indefinite" restart="never" nodeType="tmRoot">
          <p:childTnLst>
            <p:audio>
              <p:cMediaNode showWhenStopped="0">
                <p:cTn id="2"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f53ba314a4949bdb802cd20377544a.jpg"/>
          <p:cNvPicPr>
            <a:picLocks noChangeAspect="1"/>
          </p:cNvPicPr>
          <p:nvPr/>
        </p:nvPicPr>
        <p:blipFill>
          <a:blip r:embed="rId2" cstate="print"/>
          <a:stretch>
            <a:fillRect/>
          </a:stretch>
        </p:blipFill>
        <p:spPr>
          <a:xfrm>
            <a:off x="381000" y="457200"/>
            <a:ext cx="8382000" cy="5943600"/>
          </a:xfrm>
          <a:prstGeom prst="rect">
            <a:avLst/>
          </a:prstGeom>
        </p:spPr>
      </p:pic>
    </p:spTree>
  </p:cSld>
  <p:clrMapOvr>
    <a:masterClrMapping/>
  </p:clrMapOvr>
  <p:transition advTm="156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dirty="0" smtClean="0"/>
              <a:t>The Meaning Of Islam</a:t>
            </a:r>
            <a:endParaRPr lang="en-US" dirty="0"/>
          </a:p>
        </p:txBody>
      </p:sp>
      <p:pic>
        <p:nvPicPr>
          <p:cNvPr id="4" name="Content Placeholder 3" descr="images (13).jpg"/>
          <p:cNvPicPr>
            <a:picLocks noGrp="1" noChangeAspect="1"/>
          </p:cNvPicPr>
          <p:nvPr>
            <p:ph idx="1"/>
          </p:nvPr>
        </p:nvPicPr>
        <p:blipFill>
          <a:blip r:embed="rId4" cstate="print"/>
          <a:stretch>
            <a:fillRect/>
          </a:stretch>
        </p:blipFill>
        <p:spPr>
          <a:xfrm>
            <a:off x="7010400" y="4267200"/>
            <a:ext cx="1447800" cy="1447800"/>
          </a:xfrm>
        </p:spPr>
      </p:pic>
      <p:sp>
        <p:nvSpPr>
          <p:cNvPr id="5" name="TextBox 4"/>
          <p:cNvSpPr txBox="1"/>
          <p:nvPr/>
        </p:nvSpPr>
        <p:spPr>
          <a:xfrm>
            <a:off x="1066800" y="2667000"/>
            <a:ext cx="4800600" cy="2585323"/>
          </a:xfrm>
          <a:prstGeom prst="rect">
            <a:avLst/>
          </a:prstGeom>
          <a:noFill/>
        </p:spPr>
        <p:txBody>
          <a:bodyPr wrap="square" rtlCol="0">
            <a:spAutoFit/>
          </a:bodyPr>
          <a:lstStyle/>
          <a:p>
            <a:r>
              <a:rPr lang="en-US" dirty="0" smtClean="0">
                <a:latin typeface="Calibri" pitchFamily="34" charset="0"/>
              </a:rPr>
              <a:t>The</a:t>
            </a:r>
            <a:r>
              <a:rPr lang="en-US" dirty="0" smtClean="0"/>
              <a:t> </a:t>
            </a:r>
            <a:r>
              <a:rPr lang="en-US" dirty="0" smtClean="0">
                <a:latin typeface="Calibri" pitchFamily="34" charset="0"/>
              </a:rPr>
              <a:t>five pillars of Islam give you the framework that gives schedule, controls and state of mind necessaries to prepare you into the real actions.</a:t>
            </a:r>
          </a:p>
          <a:p>
            <a:endParaRPr lang="en-US" dirty="0" smtClean="0">
              <a:latin typeface="Calibri" pitchFamily="34" charset="0"/>
            </a:endParaRPr>
          </a:p>
          <a:p>
            <a:r>
              <a:rPr lang="en-US" dirty="0" smtClean="0">
                <a:latin typeface="Calibri" pitchFamily="34" charset="0"/>
              </a:rPr>
              <a:t>It is the first to understand as a  Muslim to get started and practice Islam fully.</a:t>
            </a:r>
          </a:p>
          <a:p>
            <a:endParaRPr lang="en-US" dirty="0" smtClean="0">
              <a:latin typeface="Calibri" pitchFamily="34" charset="0"/>
            </a:endParaRPr>
          </a:p>
          <a:p>
            <a:r>
              <a:rPr lang="en-US" dirty="0" smtClean="0">
                <a:latin typeface="Calibri" pitchFamily="34" charset="0"/>
              </a:rPr>
              <a:t>There are </a:t>
            </a:r>
            <a:r>
              <a:rPr lang="en-US" dirty="0" smtClean="0">
                <a:solidFill>
                  <a:schemeClr val="accent5"/>
                </a:solidFill>
                <a:latin typeface="Calibri" pitchFamily="34" charset="0"/>
              </a:rPr>
              <a:t>five pillars of Islam </a:t>
            </a:r>
            <a:r>
              <a:rPr lang="en-US" dirty="0" smtClean="0">
                <a:latin typeface="Calibri" pitchFamily="34" charset="0"/>
              </a:rPr>
              <a:t>will be discussed and breakdown as follows:</a:t>
            </a:r>
            <a:endParaRPr lang="en-US" dirty="0">
              <a:latin typeface="Calibri" pitchFamily="34" charset="0"/>
            </a:endParaRPr>
          </a:p>
        </p:txBody>
      </p:sp>
      <p:pic>
        <p:nvPicPr>
          <p:cNvPr id="6" name="~PP2564.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8696325" y="6410325"/>
            <a:ext cx="304800" cy="304800"/>
          </a:xfrm>
          <a:prstGeom prst="rect">
            <a:avLst/>
          </a:prstGeom>
        </p:spPr>
      </p:pic>
    </p:spTree>
  </p:cSld>
  <p:clrMapOvr>
    <a:masterClrMapping/>
  </p:clrMapOvr>
  <p:transition advTm="34456"/>
  <p:timing>
    <p:tnLst>
      <p:par>
        <p:cTn id="1" dur="indefinite" restart="never" nodeType="tmRoot">
          <p:childTnLst>
            <p:audio>
              <p:cMediaNode showWhenStopped="0">
                <p:cTn id="2"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Pillars of Islam</a:t>
            </a:r>
            <a:endParaRPr lang="en-US" dirty="0"/>
          </a:p>
        </p:txBody>
      </p:sp>
      <p:pic>
        <p:nvPicPr>
          <p:cNvPr id="8" name="Content Placeholder 7" descr="5-pillars-of-islam-9-728.jpg"/>
          <p:cNvPicPr>
            <a:picLocks noGrp="1" noChangeAspect="1"/>
          </p:cNvPicPr>
          <p:nvPr>
            <p:ph idx="1"/>
          </p:nvPr>
        </p:nvPicPr>
        <p:blipFill>
          <a:blip r:embed="rId4" cstate="print"/>
          <a:stretch>
            <a:fillRect/>
          </a:stretch>
        </p:blipFill>
        <p:spPr>
          <a:xfrm>
            <a:off x="990600" y="2362200"/>
            <a:ext cx="7086600" cy="3513139"/>
          </a:xfrm>
        </p:spPr>
      </p:pic>
      <p:pic>
        <p:nvPicPr>
          <p:cNvPr id="4" name="~PP3310.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8696325" y="6410325"/>
            <a:ext cx="304800" cy="304800"/>
          </a:xfrm>
          <a:prstGeom prst="rect">
            <a:avLst/>
          </a:prstGeom>
        </p:spPr>
      </p:pic>
    </p:spTree>
  </p:cSld>
  <p:clrMapOvr>
    <a:masterClrMapping/>
  </p:clrMapOvr>
  <p:transition advTm="8835"/>
  <p:timing>
    <p:tnLst>
      <p:par>
        <p:cTn id="1" dur="indefinite" restart="never" nodeType="tmRoot">
          <p:childTnLst>
            <p:audio>
              <p:cMediaNode showWhenStopped="0">
                <p:cTn id="2"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Witnessing</a:t>
            </a:r>
            <a:br>
              <a:rPr lang="en-US" dirty="0" smtClean="0">
                <a:latin typeface="Calibri" pitchFamily="34" charset="0"/>
              </a:rPr>
            </a:br>
            <a:r>
              <a:rPr lang="en-US" dirty="0" smtClean="0">
                <a:latin typeface="Calibri" pitchFamily="34" charset="0"/>
              </a:rPr>
              <a:t>(</a:t>
            </a:r>
            <a:r>
              <a:rPr lang="en-US" dirty="0" err="1" smtClean="0">
                <a:latin typeface="Calibri" pitchFamily="34" charset="0"/>
              </a:rPr>
              <a:t>Shahadah</a:t>
            </a:r>
            <a:r>
              <a:rPr lang="en-US" dirty="0" smtClean="0">
                <a:latin typeface="Calibri" pitchFamily="34" charset="0"/>
              </a:rPr>
              <a:t>)</a:t>
            </a:r>
            <a:endParaRPr lang="en-US" dirty="0">
              <a:latin typeface="Calibri" pitchFamily="34" charset="0"/>
            </a:endParaRPr>
          </a:p>
        </p:txBody>
      </p:sp>
      <p:sp>
        <p:nvSpPr>
          <p:cNvPr id="3" name="Content Placeholder 2"/>
          <p:cNvSpPr>
            <a:spLocks noGrp="1"/>
          </p:cNvSpPr>
          <p:nvPr>
            <p:ph sz="half" idx="1"/>
          </p:nvPr>
        </p:nvSpPr>
        <p:spPr/>
        <p:txBody>
          <a:bodyPr>
            <a:normAutofit fontScale="92500"/>
          </a:bodyPr>
          <a:lstStyle/>
          <a:p>
            <a:pPr algn="just"/>
            <a:r>
              <a:rPr lang="en-US" sz="1800" dirty="0" smtClean="0">
                <a:latin typeface="Calibri" pitchFamily="34" charset="0"/>
              </a:rPr>
              <a:t>The witnessing of the</a:t>
            </a:r>
            <a:r>
              <a:rPr lang="en-US" sz="1800" dirty="0" smtClean="0">
                <a:solidFill>
                  <a:schemeClr val="accent5"/>
                </a:solidFill>
                <a:latin typeface="Calibri" pitchFamily="34" charset="0"/>
              </a:rPr>
              <a:t> Oneness of Allah</a:t>
            </a:r>
            <a:r>
              <a:rPr lang="en-US" sz="1800" dirty="0" smtClean="0">
                <a:latin typeface="Calibri" pitchFamily="34" charset="0"/>
              </a:rPr>
              <a:t> is the rejection of any form of deity other than Allah.</a:t>
            </a:r>
          </a:p>
          <a:p>
            <a:pPr algn="just"/>
            <a:r>
              <a:rPr lang="en-US" sz="1800" dirty="0" smtClean="0">
                <a:latin typeface="Calibri" pitchFamily="34" charset="0"/>
              </a:rPr>
              <a:t>And the witnessing that </a:t>
            </a:r>
            <a:r>
              <a:rPr lang="en-US" sz="1800" dirty="0" smtClean="0">
                <a:solidFill>
                  <a:schemeClr val="accent5"/>
                </a:solidFill>
                <a:latin typeface="Calibri" pitchFamily="34" charset="0"/>
              </a:rPr>
              <a:t>Muhammad is his Messenger </a:t>
            </a:r>
            <a:r>
              <a:rPr lang="en-US" sz="1800" dirty="0" smtClean="0">
                <a:latin typeface="Calibri" pitchFamily="34" charset="0"/>
              </a:rPr>
              <a:t>is the acceptance of him being chosen by Allah to convey His message of Islam to all humanity.</a:t>
            </a:r>
          </a:p>
          <a:p>
            <a:pPr algn="just"/>
            <a:r>
              <a:rPr lang="en-US" sz="1800" dirty="0" smtClean="0">
                <a:latin typeface="Calibri" pitchFamily="34" charset="0"/>
              </a:rPr>
              <a:t>And to deliver it from</a:t>
            </a:r>
            <a:r>
              <a:rPr lang="en-US" sz="1800" dirty="0" smtClean="0">
                <a:solidFill>
                  <a:schemeClr val="accent5"/>
                </a:solidFill>
                <a:latin typeface="Calibri" pitchFamily="34" charset="0"/>
              </a:rPr>
              <a:t> the of ignorance into the light </a:t>
            </a:r>
            <a:r>
              <a:rPr lang="en-US" sz="1800" dirty="0" smtClean="0">
                <a:latin typeface="Calibri" pitchFamily="34" charset="0"/>
              </a:rPr>
              <a:t>of belief in, and knowledge of the creator.</a:t>
            </a:r>
            <a:endParaRPr lang="en-US" sz="1800" dirty="0">
              <a:latin typeface="Calibri" pitchFamily="34" charset="0"/>
            </a:endParaRPr>
          </a:p>
        </p:txBody>
      </p:sp>
      <p:pic>
        <p:nvPicPr>
          <p:cNvPr id="5" name="Content Placeholder 4" descr="img_1187.jpg"/>
          <p:cNvPicPr>
            <a:picLocks noGrp="1" noChangeAspect="1"/>
          </p:cNvPicPr>
          <p:nvPr>
            <p:ph sz="half" idx="2"/>
          </p:nvPr>
        </p:nvPicPr>
        <p:blipFill>
          <a:blip r:embed="rId4" cstate="print"/>
          <a:stretch>
            <a:fillRect/>
          </a:stretch>
        </p:blipFill>
        <p:spPr>
          <a:xfrm>
            <a:off x="4876800" y="2514600"/>
            <a:ext cx="3352800" cy="1600200"/>
          </a:xfrm>
        </p:spPr>
      </p:pic>
      <p:pic>
        <p:nvPicPr>
          <p:cNvPr id="6" name="Picture 5" descr="5-pillars-of-islam-14-728.jpg"/>
          <p:cNvPicPr>
            <a:picLocks noChangeAspect="1"/>
          </p:cNvPicPr>
          <p:nvPr/>
        </p:nvPicPr>
        <p:blipFill>
          <a:blip r:embed="rId5" cstate="print"/>
          <a:stretch>
            <a:fillRect/>
          </a:stretch>
        </p:blipFill>
        <p:spPr>
          <a:xfrm>
            <a:off x="4876800" y="3733800"/>
            <a:ext cx="3352800" cy="1981200"/>
          </a:xfrm>
          <a:prstGeom prst="rect">
            <a:avLst/>
          </a:prstGeom>
        </p:spPr>
      </p:pic>
      <p:pic>
        <p:nvPicPr>
          <p:cNvPr id="7" name="~PP1919.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stretch>
            <a:fillRect/>
          </a:stretch>
        </p:blipFill>
        <p:spPr>
          <a:xfrm>
            <a:off x="8696325" y="6410325"/>
            <a:ext cx="304800" cy="304800"/>
          </a:xfrm>
          <a:prstGeom prst="rect">
            <a:avLst/>
          </a:prstGeom>
        </p:spPr>
      </p:pic>
    </p:spTree>
  </p:cSld>
  <p:clrMapOvr>
    <a:masterClrMapping/>
  </p:clrMapOvr>
  <p:transition advTm="27192"/>
  <p:timing>
    <p:tnLst>
      <p:par>
        <p:cTn id="1" dur="indefinite" restart="never" nodeType="tmRoot">
          <p:childTnLst>
            <p:audio>
              <p:cMediaNode showWhenStopped="0">
                <p:cTn id="2"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Prayer </a:t>
            </a:r>
            <a:br>
              <a:rPr lang="en-US" dirty="0" smtClean="0">
                <a:latin typeface="Calibri" pitchFamily="34" charset="0"/>
              </a:rPr>
            </a:br>
            <a:r>
              <a:rPr lang="en-US" dirty="0" smtClean="0">
                <a:latin typeface="Calibri" pitchFamily="34" charset="0"/>
              </a:rPr>
              <a:t>(</a:t>
            </a:r>
            <a:r>
              <a:rPr lang="en-US" dirty="0" err="1" smtClean="0">
                <a:latin typeface="Calibri" pitchFamily="34" charset="0"/>
              </a:rPr>
              <a:t>Salah</a:t>
            </a:r>
            <a:r>
              <a:rPr lang="en-US" dirty="0" smtClean="0">
                <a:latin typeface="Calibri" pitchFamily="34" charset="0"/>
              </a:rPr>
              <a:t>)</a:t>
            </a:r>
            <a:endParaRPr lang="en-US" dirty="0">
              <a:latin typeface="Calibri" pitchFamily="34" charset="0"/>
            </a:endParaRPr>
          </a:p>
        </p:txBody>
      </p:sp>
      <p:pic>
        <p:nvPicPr>
          <p:cNvPr id="6" name="Content Placeholder 5" descr="884d2f9a-1803-4714-882f-89957fe58181.jpg"/>
          <p:cNvPicPr>
            <a:picLocks noGrp="1" noChangeAspect="1"/>
          </p:cNvPicPr>
          <p:nvPr>
            <p:ph sz="half" idx="1"/>
          </p:nvPr>
        </p:nvPicPr>
        <p:blipFill>
          <a:blip r:embed="rId4" cstate="print"/>
          <a:stretch>
            <a:fillRect/>
          </a:stretch>
        </p:blipFill>
        <p:spPr>
          <a:xfrm>
            <a:off x="4648200" y="4038600"/>
            <a:ext cx="3540125" cy="1705747"/>
          </a:xfrm>
        </p:spPr>
      </p:pic>
      <p:pic>
        <p:nvPicPr>
          <p:cNvPr id="5" name="Content Placeholder 4" descr="40e42c99-270e-4418-a5ff-ad4471a3166b.jpg"/>
          <p:cNvPicPr>
            <a:picLocks noGrp="1" noChangeAspect="1"/>
          </p:cNvPicPr>
          <p:nvPr>
            <p:ph sz="half" idx="2"/>
          </p:nvPr>
        </p:nvPicPr>
        <p:blipFill>
          <a:blip r:embed="rId5" cstate="print"/>
          <a:stretch>
            <a:fillRect/>
          </a:stretch>
        </p:blipFill>
        <p:spPr>
          <a:xfrm>
            <a:off x="4648200" y="2514600"/>
            <a:ext cx="3538538" cy="1447800"/>
          </a:xfrm>
        </p:spPr>
      </p:pic>
      <p:sp>
        <p:nvSpPr>
          <p:cNvPr id="7" name="TextBox 6"/>
          <p:cNvSpPr txBox="1"/>
          <p:nvPr/>
        </p:nvSpPr>
        <p:spPr>
          <a:xfrm>
            <a:off x="914400" y="2590800"/>
            <a:ext cx="3657600" cy="3416320"/>
          </a:xfrm>
          <a:prstGeom prst="rect">
            <a:avLst/>
          </a:prstGeom>
          <a:noFill/>
        </p:spPr>
        <p:txBody>
          <a:bodyPr wrap="square" rtlCol="0">
            <a:spAutoFit/>
          </a:bodyPr>
          <a:lstStyle/>
          <a:p>
            <a:pPr algn="just">
              <a:buFont typeface="Arial" pitchFamily="34" charset="0"/>
              <a:buChar char="•"/>
            </a:pPr>
            <a:r>
              <a:rPr lang="en-US" dirty="0" smtClean="0">
                <a:latin typeface="Calibri" pitchFamily="34" charset="0"/>
              </a:rPr>
              <a:t>Allah does not need man’s prayer because he is free of all needs.</a:t>
            </a:r>
          </a:p>
          <a:p>
            <a:pPr algn="just">
              <a:buFont typeface="Arial" pitchFamily="34" charset="0"/>
              <a:buChar char="•"/>
            </a:pPr>
            <a:r>
              <a:rPr lang="en-US" dirty="0">
                <a:latin typeface="Calibri" pitchFamily="34" charset="0"/>
              </a:rPr>
              <a:t> P</a:t>
            </a:r>
            <a:r>
              <a:rPr lang="en-US" dirty="0" smtClean="0">
                <a:latin typeface="Calibri" pitchFamily="34" charset="0"/>
              </a:rPr>
              <a:t>rayer is for our immeasurable benefits, and the blessings are beyond imagination.</a:t>
            </a:r>
          </a:p>
          <a:p>
            <a:pPr algn="just">
              <a:buFont typeface="Arial" pitchFamily="34" charset="0"/>
              <a:buChar char="•"/>
            </a:pPr>
            <a:r>
              <a:rPr lang="en-US" dirty="0" smtClean="0">
                <a:latin typeface="Calibri" pitchFamily="34" charset="0"/>
              </a:rPr>
              <a:t>Every muscle of the body joins the soul and the mind in the worship and glory of Allah.</a:t>
            </a:r>
          </a:p>
          <a:p>
            <a:pPr algn="just">
              <a:buFont typeface="Arial" pitchFamily="34" charset="0"/>
              <a:buChar char="•"/>
            </a:pPr>
            <a:r>
              <a:rPr lang="en-US" dirty="0">
                <a:latin typeface="Calibri" pitchFamily="34" charset="0"/>
              </a:rPr>
              <a:t> </a:t>
            </a:r>
            <a:r>
              <a:rPr lang="en-US" dirty="0" smtClean="0">
                <a:latin typeface="Calibri" pitchFamily="34" charset="0"/>
              </a:rPr>
              <a:t>The Prophet(SAW) said:</a:t>
            </a:r>
          </a:p>
          <a:p>
            <a:pPr algn="just"/>
            <a:r>
              <a:rPr lang="en-US" dirty="0" smtClean="0">
                <a:latin typeface="Calibri" pitchFamily="34" charset="0"/>
              </a:rPr>
              <a:t>      </a:t>
            </a:r>
            <a:r>
              <a:rPr lang="en-US" b="1" i="1" dirty="0" smtClean="0">
                <a:solidFill>
                  <a:schemeClr val="accent5"/>
                </a:solidFill>
                <a:latin typeface="Calibri" pitchFamily="34" charset="0"/>
              </a:rPr>
              <a:t>“The key to paradise is prayer, and the key to prayer is </a:t>
            </a:r>
            <a:r>
              <a:rPr lang="en-US" b="1" i="1" dirty="0" err="1" smtClean="0">
                <a:solidFill>
                  <a:schemeClr val="accent5"/>
                </a:solidFill>
                <a:latin typeface="Calibri" pitchFamily="34" charset="0"/>
              </a:rPr>
              <a:t>Wudu</a:t>
            </a:r>
            <a:r>
              <a:rPr lang="en-US" b="1" i="1" dirty="0" smtClean="0">
                <a:solidFill>
                  <a:schemeClr val="accent5"/>
                </a:solidFill>
                <a:latin typeface="Calibri" pitchFamily="34" charset="0"/>
              </a:rPr>
              <a:t>”.</a:t>
            </a:r>
            <a:endParaRPr lang="en-US" dirty="0" smtClean="0">
              <a:latin typeface="Calibri" pitchFamily="34" charset="0"/>
            </a:endParaRPr>
          </a:p>
          <a:p>
            <a:pPr algn="just"/>
            <a:endParaRPr lang="en-US" dirty="0">
              <a:latin typeface="Calibri" pitchFamily="34" charset="0"/>
            </a:endParaRPr>
          </a:p>
        </p:txBody>
      </p:sp>
      <p:pic>
        <p:nvPicPr>
          <p:cNvPr id="8" name="~PP562.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stretch>
            <a:fillRect/>
          </a:stretch>
        </p:blipFill>
        <p:spPr>
          <a:xfrm>
            <a:off x="8696325" y="6410325"/>
            <a:ext cx="304800" cy="304800"/>
          </a:xfrm>
          <a:prstGeom prst="rect">
            <a:avLst/>
          </a:prstGeom>
        </p:spPr>
      </p:pic>
    </p:spTree>
  </p:cSld>
  <p:clrMapOvr>
    <a:masterClrMapping/>
  </p:clrMapOvr>
  <p:transition advTm="23149"/>
  <p:timing>
    <p:tnLst>
      <p:par>
        <p:cTn id="1" dur="indefinite" restart="never" nodeType="tmRoot">
          <p:childTnLst>
            <p:audio>
              <p:cMediaNode showWhenStopped="0">
                <p:cTn id="2"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Charity </a:t>
            </a:r>
            <a:br>
              <a:rPr lang="en-US" dirty="0" smtClean="0">
                <a:latin typeface="Calibri" pitchFamily="34" charset="0"/>
              </a:rPr>
            </a:br>
            <a:r>
              <a:rPr lang="en-US" dirty="0" smtClean="0">
                <a:latin typeface="Calibri" pitchFamily="34" charset="0"/>
              </a:rPr>
              <a:t>(</a:t>
            </a:r>
            <a:r>
              <a:rPr lang="en-US" dirty="0" err="1" smtClean="0">
                <a:latin typeface="Calibri" pitchFamily="34" charset="0"/>
              </a:rPr>
              <a:t>Zakah</a:t>
            </a:r>
            <a:r>
              <a:rPr lang="en-US" dirty="0" smtClean="0">
                <a:latin typeface="Calibri" pitchFamily="34" charset="0"/>
              </a:rPr>
              <a:t>)</a:t>
            </a:r>
            <a:endParaRPr lang="en-US" dirty="0">
              <a:latin typeface="Calibri" pitchFamily="34" charset="0"/>
            </a:endParaRPr>
          </a:p>
        </p:txBody>
      </p:sp>
      <p:pic>
        <p:nvPicPr>
          <p:cNvPr id="6" name="Content Placeholder 5" descr="charity-giving-account.jpg"/>
          <p:cNvPicPr>
            <a:picLocks noGrp="1" noChangeAspect="1"/>
          </p:cNvPicPr>
          <p:nvPr>
            <p:ph sz="half" idx="1"/>
          </p:nvPr>
        </p:nvPicPr>
        <p:blipFill>
          <a:blip r:embed="rId4" cstate="print"/>
          <a:stretch>
            <a:fillRect/>
          </a:stretch>
        </p:blipFill>
        <p:spPr>
          <a:xfrm>
            <a:off x="4953000" y="4114800"/>
            <a:ext cx="3352800" cy="1770063"/>
          </a:xfrm>
        </p:spPr>
      </p:pic>
      <p:pic>
        <p:nvPicPr>
          <p:cNvPr id="5" name="Content Placeholder 4" descr="4e36dde8-081f-474d-955f-b5bbacdeec7a.jpg"/>
          <p:cNvPicPr>
            <a:picLocks noGrp="1" noChangeAspect="1"/>
          </p:cNvPicPr>
          <p:nvPr>
            <p:ph sz="half" idx="2"/>
          </p:nvPr>
        </p:nvPicPr>
        <p:blipFill>
          <a:blip r:embed="rId5" cstate="print"/>
          <a:stretch>
            <a:fillRect/>
          </a:stretch>
        </p:blipFill>
        <p:spPr>
          <a:xfrm>
            <a:off x="4876800" y="2514600"/>
            <a:ext cx="3538538" cy="1447800"/>
          </a:xfrm>
        </p:spPr>
      </p:pic>
      <p:sp>
        <p:nvSpPr>
          <p:cNvPr id="7" name="TextBox 6"/>
          <p:cNvSpPr txBox="1"/>
          <p:nvPr/>
        </p:nvSpPr>
        <p:spPr>
          <a:xfrm>
            <a:off x="914400" y="2514600"/>
            <a:ext cx="3657600" cy="3416320"/>
          </a:xfrm>
          <a:prstGeom prst="rect">
            <a:avLst/>
          </a:prstGeom>
          <a:noFill/>
        </p:spPr>
        <p:txBody>
          <a:bodyPr wrap="square" rtlCol="0">
            <a:spAutoFit/>
          </a:bodyPr>
          <a:lstStyle/>
          <a:p>
            <a:pPr algn="just">
              <a:buFont typeface="Arial" pitchFamily="34" charset="0"/>
              <a:buChar char="•"/>
            </a:pPr>
            <a:r>
              <a:rPr lang="en-US" dirty="0" smtClean="0">
                <a:latin typeface="Calibri" pitchFamily="34" charset="0"/>
              </a:rPr>
              <a:t>The literal meaning of </a:t>
            </a:r>
            <a:r>
              <a:rPr lang="en-US" dirty="0" err="1" smtClean="0">
                <a:solidFill>
                  <a:schemeClr val="accent5"/>
                </a:solidFill>
                <a:latin typeface="Calibri" pitchFamily="34" charset="0"/>
              </a:rPr>
              <a:t>Zakah</a:t>
            </a:r>
            <a:r>
              <a:rPr lang="en-US" dirty="0" smtClean="0">
                <a:latin typeface="Calibri" pitchFamily="34" charset="0"/>
              </a:rPr>
              <a:t> is </a:t>
            </a:r>
            <a:r>
              <a:rPr lang="en-US" dirty="0" smtClean="0">
                <a:solidFill>
                  <a:schemeClr val="accent5"/>
                </a:solidFill>
                <a:latin typeface="Calibri" pitchFamily="34" charset="0"/>
              </a:rPr>
              <a:t>purity</a:t>
            </a:r>
            <a:r>
              <a:rPr lang="en-US" dirty="0" smtClean="0">
                <a:latin typeface="Calibri" pitchFamily="34" charset="0"/>
              </a:rPr>
              <a:t> and it refers to the annual amount in kind which a Muslim with means must distribute among the rightful beneficiaries.</a:t>
            </a:r>
          </a:p>
          <a:p>
            <a:pPr algn="just">
              <a:buFont typeface="Arial" pitchFamily="34" charset="0"/>
              <a:buChar char="•"/>
            </a:pPr>
            <a:r>
              <a:rPr lang="en-US" dirty="0" err="1" smtClean="0">
                <a:latin typeface="Calibri" pitchFamily="34" charset="0"/>
              </a:rPr>
              <a:t>Zakah</a:t>
            </a:r>
            <a:r>
              <a:rPr lang="en-US" dirty="0" smtClean="0">
                <a:latin typeface="Calibri" pitchFamily="34" charset="0"/>
              </a:rPr>
              <a:t> does not only purify the property of the contributor but also purifies his heart from selfishness and greed.</a:t>
            </a:r>
          </a:p>
          <a:p>
            <a:pPr algn="just">
              <a:buFont typeface="Arial" pitchFamily="34" charset="0"/>
              <a:buChar char="•"/>
            </a:pPr>
            <a:r>
              <a:rPr lang="en-US" dirty="0" smtClean="0">
                <a:latin typeface="Calibri" pitchFamily="34" charset="0"/>
              </a:rPr>
              <a:t> The Prophet (SAW) said:</a:t>
            </a:r>
          </a:p>
          <a:p>
            <a:pPr algn="just"/>
            <a:r>
              <a:rPr lang="en-US" dirty="0">
                <a:latin typeface="Calibri" pitchFamily="34" charset="0"/>
              </a:rPr>
              <a:t> </a:t>
            </a:r>
            <a:r>
              <a:rPr lang="en-US" dirty="0" smtClean="0">
                <a:latin typeface="Calibri" pitchFamily="34" charset="0"/>
              </a:rPr>
              <a:t>     </a:t>
            </a:r>
            <a:r>
              <a:rPr lang="en-US" b="1" i="1" dirty="0" smtClean="0">
                <a:solidFill>
                  <a:schemeClr val="accent5"/>
                </a:solidFill>
                <a:latin typeface="Calibri" pitchFamily="34" charset="0"/>
              </a:rPr>
              <a:t>“Give charity without delay, for its stands in the way of calamity”.</a:t>
            </a:r>
            <a:endParaRPr lang="en-US" dirty="0">
              <a:latin typeface="Calibri" pitchFamily="34" charset="0"/>
            </a:endParaRPr>
          </a:p>
        </p:txBody>
      </p:sp>
      <p:pic>
        <p:nvPicPr>
          <p:cNvPr id="8" name="~PP361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stretch>
            <a:fillRect/>
          </a:stretch>
        </p:blipFill>
        <p:spPr>
          <a:xfrm>
            <a:off x="8696325" y="6410325"/>
            <a:ext cx="304800" cy="304800"/>
          </a:xfrm>
          <a:prstGeom prst="rect">
            <a:avLst/>
          </a:prstGeom>
        </p:spPr>
      </p:pic>
    </p:spTree>
  </p:cSld>
  <p:clrMapOvr>
    <a:masterClrMapping/>
  </p:clrMapOvr>
  <p:transition advTm="27548"/>
  <p:timing>
    <p:tnLst>
      <p:par>
        <p:cTn id="1" dur="indefinite" restart="never" nodeType="tmRoot">
          <p:childTnLst>
            <p:audio>
              <p:cMediaNode showWhenStopped="0">
                <p:cTn id="2"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The Recipients (</a:t>
            </a:r>
            <a:r>
              <a:rPr lang="en-US" dirty="0" err="1" smtClean="0">
                <a:latin typeface="Calibri" pitchFamily="34" charset="0"/>
              </a:rPr>
              <a:t>Zakah</a:t>
            </a:r>
            <a:r>
              <a:rPr lang="en-US" dirty="0" smtClean="0">
                <a:latin typeface="Calibri" pitchFamily="34" charset="0"/>
              </a:rPr>
              <a:t>)</a:t>
            </a:r>
            <a:endParaRPr lang="en-US" dirty="0">
              <a:latin typeface="Calibri" pitchFamily="34" charset="0"/>
            </a:endParaRPr>
          </a:p>
        </p:txBody>
      </p:sp>
      <p:pic>
        <p:nvPicPr>
          <p:cNvPr id="4" name="Content Placeholder 3" descr="e2ec5f57-aaf4-484f-b6ad-f9641cee74b6.jpg"/>
          <p:cNvPicPr>
            <a:picLocks noGrp="1" noChangeAspect="1"/>
          </p:cNvPicPr>
          <p:nvPr>
            <p:ph idx="1"/>
          </p:nvPr>
        </p:nvPicPr>
        <p:blipFill>
          <a:blip r:embed="rId4" cstate="print"/>
          <a:stretch>
            <a:fillRect/>
          </a:stretch>
        </p:blipFill>
        <p:spPr>
          <a:xfrm>
            <a:off x="990600" y="2673350"/>
            <a:ext cx="7086600" cy="3270250"/>
          </a:xfrm>
        </p:spPr>
      </p:pic>
      <p:pic>
        <p:nvPicPr>
          <p:cNvPr id="5" name="~PP474.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8696325" y="6410325"/>
            <a:ext cx="304800" cy="304800"/>
          </a:xfrm>
          <a:prstGeom prst="rect">
            <a:avLst/>
          </a:prstGeom>
        </p:spPr>
      </p:pic>
    </p:spTree>
  </p:cSld>
  <p:clrMapOvr>
    <a:masterClrMapping/>
  </p:clrMapOvr>
  <p:transition advTm="17257"/>
  <p:timing>
    <p:tnLst>
      <p:par>
        <p:cTn id="1" dur="indefinite" restart="never" nodeType="tmRoot">
          <p:childTnLst>
            <p:audio>
              <p:cMediaNode showWhenStopped="0">
                <p:cTn id="2"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Fasting</a:t>
            </a:r>
            <a:br>
              <a:rPr lang="en-US" dirty="0" smtClean="0">
                <a:latin typeface="Calibri" pitchFamily="34" charset="0"/>
              </a:rPr>
            </a:br>
            <a:r>
              <a:rPr lang="en-US" dirty="0" smtClean="0">
                <a:latin typeface="Calibri" pitchFamily="34" charset="0"/>
              </a:rPr>
              <a:t>(Swam)</a:t>
            </a:r>
            <a:endParaRPr lang="en-US" dirty="0">
              <a:latin typeface="Calibri" pitchFamily="34" charset="0"/>
            </a:endParaRPr>
          </a:p>
        </p:txBody>
      </p:sp>
      <p:sp>
        <p:nvSpPr>
          <p:cNvPr id="3" name="Content Placeholder 2"/>
          <p:cNvSpPr>
            <a:spLocks noGrp="1"/>
          </p:cNvSpPr>
          <p:nvPr>
            <p:ph sz="half" idx="1"/>
          </p:nvPr>
        </p:nvSpPr>
        <p:spPr/>
        <p:txBody>
          <a:bodyPr>
            <a:normAutofit fontScale="85000" lnSpcReduction="20000"/>
          </a:bodyPr>
          <a:lstStyle/>
          <a:p>
            <a:pPr algn="just"/>
            <a:r>
              <a:rPr lang="en-US" sz="1800" dirty="0" smtClean="0">
                <a:latin typeface="Calibri" pitchFamily="34" charset="0"/>
              </a:rPr>
              <a:t> Fasting is abstaining completely from </a:t>
            </a:r>
            <a:r>
              <a:rPr lang="en-US" sz="1800" dirty="0" smtClean="0">
                <a:solidFill>
                  <a:schemeClr val="accent5"/>
                </a:solidFill>
                <a:latin typeface="Calibri" pitchFamily="34" charset="0"/>
              </a:rPr>
              <a:t>eating</a:t>
            </a:r>
            <a:r>
              <a:rPr lang="en-US" sz="1800" dirty="0" smtClean="0">
                <a:latin typeface="Calibri" pitchFamily="34" charset="0"/>
              </a:rPr>
              <a:t>, </a:t>
            </a:r>
            <a:r>
              <a:rPr lang="en-US" sz="1800" dirty="0" smtClean="0">
                <a:solidFill>
                  <a:schemeClr val="accent5"/>
                </a:solidFill>
                <a:latin typeface="Calibri" pitchFamily="34" charset="0"/>
              </a:rPr>
              <a:t>drinking</a:t>
            </a:r>
            <a:r>
              <a:rPr lang="en-US" sz="1800" dirty="0" smtClean="0">
                <a:latin typeface="Calibri" pitchFamily="34" charset="0"/>
              </a:rPr>
              <a:t>, </a:t>
            </a:r>
            <a:r>
              <a:rPr lang="en-US" sz="1800" dirty="0" smtClean="0">
                <a:solidFill>
                  <a:schemeClr val="accent5"/>
                </a:solidFill>
                <a:latin typeface="Calibri" pitchFamily="34" charset="0"/>
              </a:rPr>
              <a:t>intimate sexual contacts</a:t>
            </a:r>
            <a:r>
              <a:rPr lang="en-US" sz="1800" dirty="0" smtClean="0">
                <a:latin typeface="Calibri" pitchFamily="34" charset="0"/>
              </a:rPr>
              <a:t> and </a:t>
            </a:r>
            <a:r>
              <a:rPr lang="en-US" sz="1800" dirty="0" smtClean="0">
                <a:solidFill>
                  <a:schemeClr val="accent5"/>
                </a:solidFill>
                <a:latin typeface="Calibri" pitchFamily="34" charset="0"/>
              </a:rPr>
              <a:t>smoking</a:t>
            </a:r>
            <a:r>
              <a:rPr lang="en-US" sz="1800" dirty="0" smtClean="0">
                <a:latin typeface="Calibri" pitchFamily="34" charset="0"/>
              </a:rPr>
              <a:t> from the break of dawn till sunset.</a:t>
            </a:r>
          </a:p>
          <a:p>
            <a:pPr algn="just"/>
            <a:r>
              <a:rPr lang="en-US" sz="1800" dirty="0" smtClean="0">
                <a:latin typeface="Calibri" pitchFamily="34" charset="0"/>
              </a:rPr>
              <a:t> The Prophet (SAW) said:</a:t>
            </a:r>
          </a:p>
          <a:p>
            <a:pPr algn="just">
              <a:buNone/>
            </a:pPr>
            <a:r>
              <a:rPr lang="en-US" sz="1800" dirty="0" smtClean="0">
                <a:latin typeface="Calibri" pitchFamily="34" charset="0"/>
              </a:rPr>
              <a:t>       </a:t>
            </a:r>
            <a:r>
              <a:rPr lang="en-US" sz="1800" b="1" i="1" dirty="0" smtClean="0">
                <a:solidFill>
                  <a:schemeClr val="accent5"/>
                </a:solidFill>
                <a:latin typeface="Calibri" pitchFamily="34" charset="0"/>
              </a:rPr>
              <a:t>“There is a gate in Paradise called Ar. </a:t>
            </a:r>
            <a:r>
              <a:rPr lang="en-US" sz="1800" b="1" i="1" dirty="0" err="1" smtClean="0">
                <a:solidFill>
                  <a:schemeClr val="accent5"/>
                </a:solidFill>
                <a:latin typeface="Calibri" pitchFamily="34" charset="0"/>
              </a:rPr>
              <a:t>Rayan</a:t>
            </a:r>
            <a:r>
              <a:rPr lang="en-US" sz="1800" b="1" i="1" dirty="0" smtClean="0">
                <a:solidFill>
                  <a:schemeClr val="accent5"/>
                </a:solidFill>
                <a:latin typeface="Calibri" pitchFamily="34" charset="0"/>
              </a:rPr>
              <a:t>, and those who observe fasts will enter through it on the Day of Resurrection and none except them will enter through it. It will be said, ‘Where are those who use to observe fasts?’ They will get up, and none except them will enter through it. after their entry the gate will be closed and no one will enter through it”</a:t>
            </a:r>
            <a:endParaRPr lang="en-US" sz="1800" dirty="0">
              <a:latin typeface="Calibri" pitchFamily="34" charset="0"/>
            </a:endParaRPr>
          </a:p>
        </p:txBody>
      </p:sp>
      <p:pic>
        <p:nvPicPr>
          <p:cNvPr id="5" name="Content Placeholder 4" descr="c16ed28f-c674-4f91-9937-3012a10d797a.jpg"/>
          <p:cNvPicPr>
            <a:picLocks noGrp="1" noChangeAspect="1"/>
          </p:cNvPicPr>
          <p:nvPr>
            <p:ph sz="half" idx="2"/>
          </p:nvPr>
        </p:nvPicPr>
        <p:blipFill>
          <a:blip r:embed="rId4" cstate="print"/>
          <a:stretch>
            <a:fillRect/>
          </a:stretch>
        </p:blipFill>
        <p:spPr>
          <a:xfrm>
            <a:off x="5105400" y="2514600"/>
            <a:ext cx="3276600" cy="1371599"/>
          </a:xfrm>
        </p:spPr>
      </p:pic>
      <p:pic>
        <p:nvPicPr>
          <p:cNvPr id="6" name="Picture 5" descr="bcf5bf42-ae84-4289-9f8d-3c1f98a35525.jpg"/>
          <p:cNvPicPr>
            <a:picLocks noChangeAspect="1"/>
          </p:cNvPicPr>
          <p:nvPr/>
        </p:nvPicPr>
        <p:blipFill>
          <a:blip r:embed="rId5" cstate="print"/>
          <a:stretch>
            <a:fillRect/>
          </a:stretch>
        </p:blipFill>
        <p:spPr>
          <a:xfrm>
            <a:off x="4876800" y="4114800"/>
            <a:ext cx="3657600" cy="1647825"/>
          </a:xfrm>
          <a:prstGeom prst="rect">
            <a:avLst/>
          </a:prstGeom>
        </p:spPr>
      </p:pic>
      <p:pic>
        <p:nvPicPr>
          <p:cNvPr id="7" name="~PP157.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stretch>
            <a:fillRect/>
          </a:stretch>
        </p:blipFill>
        <p:spPr>
          <a:xfrm>
            <a:off x="8696325" y="6410325"/>
            <a:ext cx="304800" cy="304800"/>
          </a:xfrm>
          <a:prstGeom prst="rect">
            <a:avLst/>
          </a:prstGeom>
        </p:spPr>
      </p:pic>
    </p:spTree>
  </p:cSld>
  <p:clrMapOvr>
    <a:masterClrMapping/>
  </p:clrMapOvr>
  <p:transition advTm="36457"/>
  <p:timing>
    <p:tnLst>
      <p:par>
        <p:cTn id="1" dur="indefinite" restart="never" nodeType="tmRoot">
          <p:childTnLst>
            <p:audio>
              <p:cMediaNode showWhenStopped="0">
                <p:cTn id="2"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The Pilgrimage</a:t>
            </a:r>
            <a:br>
              <a:rPr lang="en-US" dirty="0" smtClean="0">
                <a:latin typeface="Calibri" pitchFamily="34" charset="0"/>
              </a:rPr>
            </a:br>
            <a:r>
              <a:rPr lang="en-US" dirty="0" smtClean="0">
                <a:latin typeface="Calibri" pitchFamily="34" charset="0"/>
              </a:rPr>
              <a:t>(Hajj)</a:t>
            </a:r>
            <a:endParaRPr lang="en-US" dirty="0">
              <a:latin typeface="Calibri" pitchFamily="34" charset="0"/>
            </a:endParaRPr>
          </a:p>
        </p:txBody>
      </p:sp>
      <p:sp>
        <p:nvSpPr>
          <p:cNvPr id="3" name="Content Placeholder 2"/>
          <p:cNvSpPr>
            <a:spLocks noGrp="1"/>
          </p:cNvSpPr>
          <p:nvPr>
            <p:ph sz="half" idx="1"/>
          </p:nvPr>
        </p:nvSpPr>
        <p:spPr/>
        <p:txBody>
          <a:bodyPr>
            <a:normAutofit fontScale="92500"/>
          </a:bodyPr>
          <a:lstStyle/>
          <a:p>
            <a:pPr algn="just"/>
            <a:r>
              <a:rPr lang="en-US" sz="1800" dirty="0" smtClean="0">
                <a:solidFill>
                  <a:schemeClr val="tx1"/>
                </a:solidFill>
                <a:latin typeface="Calibri" pitchFamily="34" charset="0"/>
              </a:rPr>
              <a:t>It is a </a:t>
            </a:r>
            <a:r>
              <a:rPr lang="en-US" sz="1800" dirty="0" smtClean="0">
                <a:solidFill>
                  <a:schemeClr val="accent5"/>
                </a:solidFill>
                <a:latin typeface="Calibri" pitchFamily="34" charset="0"/>
              </a:rPr>
              <a:t>Pilgrimage</a:t>
            </a:r>
            <a:r>
              <a:rPr lang="en-US" sz="1800" dirty="0" smtClean="0">
                <a:solidFill>
                  <a:schemeClr val="tx1"/>
                </a:solidFill>
                <a:latin typeface="Calibri" pitchFamily="34" charset="0"/>
              </a:rPr>
              <a:t> to</a:t>
            </a:r>
            <a:r>
              <a:rPr lang="en-US" sz="1800" dirty="0" smtClean="0">
                <a:solidFill>
                  <a:schemeClr val="accent5"/>
                </a:solidFill>
                <a:latin typeface="Calibri" pitchFamily="34" charset="0"/>
              </a:rPr>
              <a:t> Mecca</a:t>
            </a:r>
            <a:r>
              <a:rPr lang="en-US" sz="1800" dirty="0" smtClean="0">
                <a:solidFill>
                  <a:schemeClr val="tx1"/>
                </a:solidFill>
                <a:latin typeface="Calibri" pitchFamily="34" charset="0"/>
              </a:rPr>
              <a:t>, at least once in a lifetime and it is obligatory upon every Muslim male and female who is </a:t>
            </a:r>
            <a:r>
              <a:rPr lang="en-US" sz="1800" dirty="0" smtClean="0">
                <a:solidFill>
                  <a:schemeClr val="accent5"/>
                </a:solidFill>
                <a:latin typeface="Calibri" pitchFamily="34" charset="0"/>
              </a:rPr>
              <a:t>mentally</a:t>
            </a:r>
            <a:r>
              <a:rPr lang="en-US" sz="1800" dirty="0" smtClean="0">
                <a:solidFill>
                  <a:schemeClr val="tx1"/>
                </a:solidFill>
                <a:latin typeface="Calibri" pitchFamily="34" charset="0"/>
              </a:rPr>
              <a:t>, </a:t>
            </a:r>
            <a:r>
              <a:rPr lang="en-US" sz="1800" dirty="0" smtClean="0">
                <a:solidFill>
                  <a:schemeClr val="accent5"/>
                </a:solidFill>
                <a:latin typeface="Calibri" pitchFamily="34" charset="0"/>
              </a:rPr>
              <a:t>physically</a:t>
            </a:r>
            <a:r>
              <a:rPr lang="en-US" sz="1800" dirty="0" smtClean="0">
                <a:solidFill>
                  <a:schemeClr val="tx1"/>
                </a:solidFill>
                <a:latin typeface="Calibri" pitchFamily="34" charset="0"/>
              </a:rPr>
              <a:t> and </a:t>
            </a:r>
            <a:r>
              <a:rPr lang="en-US" sz="1800" dirty="0" smtClean="0">
                <a:solidFill>
                  <a:schemeClr val="accent5"/>
                </a:solidFill>
                <a:latin typeface="Calibri" pitchFamily="34" charset="0"/>
              </a:rPr>
              <a:t>financially</a:t>
            </a:r>
            <a:r>
              <a:rPr lang="en-US" sz="1800" dirty="0" smtClean="0">
                <a:solidFill>
                  <a:schemeClr val="tx1"/>
                </a:solidFill>
                <a:latin typeface="Calibri" pitchFamily="34" charset="0"/>
              </a:rPr>
              <a:t> fit.</a:t>
            </a:r>
          </a:p>
          <a:p>
            <a:pPr algn="just"/>
            <a:r>
              <a:rPr lang="en-US" sz="1800" dirty="0" smtClean="0">
                <a:solidFill>
                  <a:schemeClr val="tx1"/>
                </a:solidFill>
                <a:latin typeface="Calibri" pitchFamily="34" charset="0"/>
              </a:rPr>
              <a:t>Muslims from all walks of life, from every corner of the globe assemble in Mecca in response to the call of Allah.</a:t>
            </a:r>
          </a:p>
          <a:p>
            <a:pPr algn="just"/>
            <a:r>
              <a:rPr lang="en-US" sz="1800" dirty="0" smtClean="0">
                <a:solidFill>
                  <a:schemeClr val="tx1"/>
                </a:solidFill>
                <a:latin typeface="Calibri" pitchFamily="34" charset="0"/>
              </a:rPr>
              <a:t>There is no </a:t>
            </a:r>
            <a:r>
              <a:rPr lang="en-US" sz="1800" dirty="0" smtClean="0">
                <a:solidFill>
                  <a:schemeClr val="accent5"/>
                </a:solidFill>
                <a:latin typeface="Calibri" pitchFamily="34" charset="0"/>
              </a:rPr>
              <a:t>royalty,</a:t>
            </a:r>
            <a:r>
              <a:rPr lang="en-US" sz="1800" dirty="0" smtClean="0">
                <a:solidFill>
                  <a:schemeClr val="tx1"/>
                </a:solidFill>
                <a:latin typeface="Calibri" pitchFamily="34" charset="0"/>
              </a:rPr>
              <a:t> but there is </a:t>
            </a:r>
            <a:r>
              <a:rPr lang="en-US" sz="1800" dirty="0" smtClean="0">
                <a:solidFill>
                  <a:schemeClr val="accent5"/>
                </a:solidFill>
                <a:latin typeface="Calibri" pitchFamily="34" charset="0"/>
              </a:rPr>
              <a:t>loyalty</a:t>
            </a:r>
            <a:r>
              <a:rPr lang="en-US" sz="1800" dirty="0" smtClean="0">
                <a:solidFill>
                  <a:schemeClr val="tx1"/>
                </a:solidFill>
                <a:latin typeface="Calibri" pitchFamily="34" charset="0"/>
              </a:rPr>
              <a:t> of all to Allah , the creator.</a:t>
            </a:r>
            <a:endParaRPr lang="en-US" sz="1800" dirty="0">
              <a:solidFill>
                <a:schemeClr val="tx1"/>
              </a:solidFill>
              <a:latin typeface="Calibri" pitchFamily="34" charset="0"/>
            </a:endParaRPr>
          </a:p>
        </p:txBody>
      </p:sp>
      <p:pic>
        <p:nvPicPr>
          <p:cNvPr id="5" name="Content Placeholder 4" descr="801b22e0-dcf5-45a9-9701-bf3a0c011854 (1).jpg"/>
          <p:cNvPicPr>
            <a:picLocks noGrp="1" noChangeAspect="1"/>
          </p:cNvPicPr>
          <p:nvPr>
            <p:ph sz="half" idx="2"/>
          </p:nvPr>
        </p:nvPicPr>
        <p:blipFill>
          <a:blip r:embed="rId4" cstate="print"/>
          <a:stretch>
            <a:fillRect/>
          </a:stretch>
        </p:blipFill>
        <p:spPr>
          <a:xfrm>
            <a:off x="4724400" y="2590801"/>
            <a:ext cx="3538538" cy="1447800"/>
          </a:xfrm>
        </p:spPr>
      </p:pic>
      <p:pic>
        <p:nvPicPr>
          <p:cNvPr id="6" name="Picture 5" descr="depositphotos_110248544-stock-illustration-vector-watercolor-sketch-kaaba-and.jpg"/>
          <p:cNvPicPr>
            <a:picLocks noChangeAspect="1"/>
          </p:cNvPicPr>
          <p:nvPr/>
        </p:nvPicPr>
        <p:blipFill>
          <a:blip r:embed="rId5" cstate="print"/>
          <a:stretch>
            <a:fillRect/>
          </a:stretch>
        </p:blipFill>
        <p:spPr>
          <a:xfrm>
            <a:off x="5410200" y="4114800"/>
            <a:ext cx="2057400" cy="2057400"/>
          </a:xfrm>
          <a:prstGeom prst="rect">
            <a:avLst/>
          </a:prstGeom>
        </p:spPr>
      </p:pic>
      <p:pic>
        <p:nvPicPr>
          <p:cNvPr id="7" name="~PP2613.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stretch>
            <a:fillRect/>
          </a:stretch>
        </p:blipFill>
        <p:spPr>
          <a:xfrm>
            <a:off x="8696325" y="6410325"/>
            <a:ext cx="304800" cy="304800"/>
          </a:xfrm>
          <a:prstGeom prst="rect">
            <a:avLst/>
          </a:prstGeom>
        </p:spPr>
      </p:pic>
    </p:spTree>
  </p:cSld>
  <p:clrMapOvr>
    <a:masterClrMapping/>
  </p:clrMapOvr>
  <p:transition advTm="26938"/>
  <p:timing>
    <p:tnLst>
      <p:par>
        <p:cTn id="1" dur="indefinite" restart="never" nodeType="tmRoot">
          <p:childTnLst>
            <p:audio>
              <p:cMediaNode showWhenStopped="0">
                <p:cTn id="2"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Theme1</Template>
  <TotalTime>115</TotalTime>
  <Words>488</Words>
  <Application>Microsoft Office PowerPoint</Application>
  <PresentationFormat>On-screen Show (4:3)</PresentationFormat>
  <Paragraphs>35</Paragraphs>
  <Slides>10</Slides>
  <Notes>0</Notes>
  <HiddenSlides>0</HiddenSlides>
  <MMClips>9</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Garamond</vt:lpstr>
      <vt:lpstr>Theme1</vt:lpstr>
      <vt:lpstr>5 PILLARS OF ISLAM</vt:lpstr>
      <vt:lpstr>The Meaning Of Islam</vt:lpstr>
      <vt:lpstr>Pillars of Islam</vt:lpstr>
      <vt:lpstr>Witnessing (Shahadah)</vt:lpstr>
      <vt:lpstr>Prayer  (Salah)</vt:lpstr>
      <vt:lpstr>Charity  (Zakah)</vt:lpstr>
      <vt:lpstr>The Recipients (Zakah)</vt:lpstr>
      <vt:lpstr>Fasting (Swam)</vt:lpstr>
      <vt:lpstr>The Pilgrimage (Hajj)</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Atta</dc:creator>
  <cp:lastModifiedBy>Moorche</cp:lastModifiedBy>
  <cp:revision>13</cp:revision>
  <dcterms:created xsi:type="dcterms:W3CDTF">2020-06-07T06:10:57Z</dcterms:created>
  <dcterms:modified xsi:type="dcterms:W3CDTF">2021-06-05T06:50:58Z</dcterms:modified>
</cp:coreProperties>
</file>