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79" r:id="rId2"/>
    <p:sldId id="330" r:id="rId3"/>
    <p:sldId id="331" r:id="rId4"/>
    <p:sldId id="332" r:id="rId5"/>
    <p:sldId id="333" r:id="rId6"/>
    <p:sldId id="352" r:id="rId7"/>
    <p:sldId id="354" r:id="rId8"/>
    <p:sldId id="378" r:id="rId9"/>
    <p:sldId id="345" r:id="rId10"/>
    <p:sldId id="369" r:id="rId11"/>
    <p:sldId id="376" r:id="rId12"/>
    <p:sldId id="355" r:id="rId13"/>
    <p:sldId id="370" r:id="rId14"/>
    <p:sldId id="371" r:id="rId15"/>
    <p:sldId id="380" r:id="rId16"/>
    <p:sldId id="377" r:id="rId17"/>
    <p:sldId id="356" r:id="rId18"/>
    <p:sldId id="357" r:id="rId19"/>
    <p:sldId id="359" r:id="rId20"/>
    <p:sldId id="358" r:id="rId21"/>
    <p:sldId id="335" r:id="rId22"/>
    <p:sldId id="382" r:id="rId23"/>
    <p:sldId id="381" r:id="rId24"/>
    <p:sldId id="383" r:id="rId25"/>
    <p:sldId id="372" r:id="rId26"/>
    <p:sldId id="373" r:id="rId27"/>
    <p:sldId id="385" r:id="rId28"/>
    <p:sldId id="386" r:id="rId29"/>
    <p:sldId id="387" r:id="rId30"/>
    <p:sldId id="388" r:id="rId31"/>
    <p:sldId id="389" r:id="rId32"/>
    <p:sldId id="338" r:id="rId33"/>
    <p:sldId id="337" r:id="rId34"/>
    <p:sldId id="344"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07" autoAdjust="0"/>
    <p:restoredTop sz="98321" autoAdjust="0"/>
  </p:normalViewPr>
  <p:slideViewPr>
    <p:cSldViewPr>
      <p:cViewPr varScale="1">
        <p:scale>
          <a:sx n="72" d="100"/>
          <a:sy n="72" d="100"/>
        </p:scale>
        <p:origin x="1416" y="78"/>
      </p:cViewPr>
      <p:guideLst>
        <p:guide orient="horz" pos="2160"/>
        <p:guide pos="2880"/>
      </p:guideLst>
    </p:cSldViewPr>
  </p:slideViewPr>
  <p:outlineViewPr>
    <p:cViewPr>
      <p:scale>
        <a:sx n="33" d="100"/>
        <a:sy n="33" d="100"/>
      </p:scale>
      <p:origin x="0" y="33246"/>
    </p:cViewPr>
  </p:outlineViewPr>
  <p:notesTextViewPr>
    <p:cViewPr>
      <p:scale>
        <a:sx n="1" d="1"/>
        <a:sy n="1" d="1"/>
      </p:scale>
      <p:origin x="0" y="0"/>
    </p:cViewPr>
  </p:notesTextViewPr>
  <p:sorterViewPr>
    <p:cViewPr>
      <p:scale>
        <a:sx n="100" d="100"/>
        <a:sy n="100" d="100"/>
      </p:scale>
      <p:origin x="0" y="8394"/>
    </p:cViewPr>
  </p:sorterViewPr>
  <p:notesViewPr>
    <p:cSldViewPr>
      <p:cViewPr varScale="1">
        <p:scale>
          <a:sx n="53" d="100"/>
          <a:sy n="53" d="100"/>
        </p:scale>
        <p:origin x="-282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cs typeface="Arial" pitchFamily="34" charset="0"/>
              </a:defRPr>
            </a:lvl1pPr>
          </a:lstStyle>
          <a:p>
            <a:pPr>
              <a:defRPr/>
            </a:pPr>
            <a:fld id="{751E2CF5-2857-4D0F-B510-FC1B9A6FE6B8}" type="datetimeFigureOut">
              <a:rPr lang="en-US"/>
              <a:pPr>
                <a:defRPr/>
              </a:pPr>
              <a:t>9/26/2022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cs typeface="Arial" pitchFamily="34" charset="0"/>
              </a:defRPr>
            </a:lvl1pPr>
          </a:lstStyle>
          <a:p>
            <a:pPr>
              <a:defRPr/>
            </a:pPr>
            <a:fld id="{A12032E8-2833-4C6E-AA22-C2FB11280698}" type="slidenum">
              <a:rPr lang="en-US"/>
              <a:pPr>
                <a:defRPr/>
              </a:pPr>
              <a:t>‹#›</a:t>
            </a:fld>
            <a:endParaRPr lang="en-US"/>
          </a:p>
        </p:txBody>
      </p:sp>
    </p:spTree>
    <p:extLst>
      <p:ext uri="{BB962C8B-B14F-4D97-AF65-F5344CB8AC3E}">
        <p14:creationId xmlns:p14="http://schemas.microsoft.com/office/powerpoint/2010/main" val="8788078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a:spcBef>
                <a:spcPct val="0"/>
              </a:spcBef>
            </a:pPr>
            <a:r>
              <a:rPr lang="en-US" dirty="0"/>
              <a:t>Bullet</a:t>
            </a:r>
            <a:r>
              <a:rPr lang="en-US" baseline="0" dirty="0"/>
              <a:t> 2</a:t>
            </a:r>
          </a:p>
          <a:p>
            <a:pPr>
              <a:spcBef>
                <a:spcPct val="0"/>
              </a:spcBef>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a:spcBef>
                <a:spcPct val="0"/>
              </a:spcBef>
            </a:pP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a:spcBef>
                <a:spcPct val="0"/>
              </a:spcBef>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a:spcBef>
                <a:spcPct val="0"/>
              </a:spcBef>
            </a:pP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a:spcBef>
                <a:spcPct val="0"/>
              </a:spcBef>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a:spcBef>
                <a:spcPct val="0"/>
              </a:spcBef>
            </a:pP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a:spcBef>
                <a:spcPct val="0"/>
              </a:spcBef>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0425"/>
            <a:ext cx="8229600" cy="1470025"/>
          </a:xfrm>
        </p:spPr>
        <p:txBody>
          <a:bodyPr/>
          <a:lstStyle>
            <a:lvl1pPr>
              <a:defRPr sz="5000" baseline="0"/>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8A4C226-FD2D-48CE-8743-3356F0E7F2D8}" type="slidenum">
              <a:rPr lang="en-US"/>
              <a:pPr>
                <a:defRPr/>
              </a:pPr>
              <a:t>‹#›</a:t>
            </a:fld>
            <a:endParaRPr lang="en-US"/>
          </a:p>
        </p:txBody>
      </p:sp>
    </p:spTree>
    <p:extLst>
      <p:ext uri="{BB962C8B-B14F-4D97-AF65-F5344CB8AC3E}">
        <p14:creationId xmlns:p14="http://schemas.microsoft.com/office/powerpoint/2010/main" val="2252092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dirty="0" smtClean="0"/>
            </a:lvl1pPr>
          </a:lstStyle>
          <a:p>
            <a:pPr>
              <a:defRPr/>
            </a:pPr>
            <a:endParaRPr lang="en-US"/>
          </a:p>
          <a:p>
            <a:pPr>
              <a:defRPr/>
            </a:pPr>
            <a:r>
              <a:rPr lang="en-US"/>
              <a:t>CSC271 Database Systems</a:t>
            </a:r>
          </a:p>
          <a:p>
            <a:pPr>
              <a:defRPr/>
            </a:pPr>
            <a:endParaRPr lang="en-US"/>
          </a:p>
        </p:txBody>
      </p:sp>
      <p:sp>
        <p:nvSpPr>
          <p:cNvPr id="6" name="Footer Placeholder 4"/>
          <p:cNvSpPr>
            <a:spLocks noGrp="1"/>
          </p:cNvSpPr>
          <p:nvPr>
            <p:ph type="ftr" sz="quarter" idx="11"/>
          </p:nvPr>
        </p:nvSpPr>
        <p:spPr/>
        <p:txBody>
          <a:bodyPr/>
          <a:lstStyle>
            <a:lvl1pPr>
              <a:defRPr dirty="0" smtClean="0"/>
            </a:lvl1pPr>
          </a:lstStyle>
          <a:p>
            <a:pPr>
              <a:defRPr/>
            </a:pPr>
            <a:endParaRPr lang="en-US"/>
          </a:p>
          <a:p>
            <a:pPr>
              <a:defRPr/>
            </a:pPr>
            <a:r>
              <a:rPr lang="en-US"/>
              <a:t>asifmuneer@comsats.edu.pk</a:t>
            </a:r>
          </a:p>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14FD50D-E979-4BE6-8618-3B47CA459DEE}" type="slidenum">
              <a:rPr lang="en-US"/>
              <a:pPr>
                <a:defRPr/>
              </a:pPr>
              <a:t>‹#›</a:t>
            </a:fld>
            <a:endParaRPr lang="en-US"/>
          </a:p>
        </p:txBody>
      </p:sp>
    </p:spTree>
    <p:extLst>
      <p:ext uri="{BB962C8B-B14F-4D97-AF65-F5344CB8AC3E}">
        <p14:creationId xmlns:p14="http://schemas.microsoft.com/office/powerpoint/2010/main" val="2808238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dirty="0" smtClean="0"/>
            </a:lvl1pPr>
          </a:lstStyle>
          <a:p>
            <a:pPr>
              <a:defRPr/>
            </a:pPr>
            <a:endParaRPr lang="en-US"/>
          </a:p>
          <a:p>
            <a:pPr>
              <a:defRPr/>
            </a:pPr>
            <a:r>
              <a:rPr lang="en-US"/>
              <a:t>CSC271 Database Systems</a:t>
            </a:r>
          </a:p>
          <a:p>
            <a:pPr>
              <a:defRPr/>
            </a:pPr>
            <a:endParaRPr lang="en-US"/>
          </a:p>
        </p:txBody>
      </p:sp>
      <p:sp>
        <p:nvSpPr>
          <p:cNvPr id="5" name="Footer Placeholder 4"/>
          <p:cNvSpPr>
            <a:spLocks noGrp="1"/>
          </p:cNvSpPr>
          <p:nvPr>
            <p:ph type="ftr" sz="quarter" idx="11"/>
          </p:nvPr>
        </p:nvSpPr>
        <p:spPr/>
        <p:txBody>
          <a:bodyPr/>
          <a:lstStyle>
            <a:lvl1pPr>
              <a:defRPr dirty="0" smtClean="0"/>
            </a:lvl1pPr>
          </a:lstStyle>
          <a:p>
            <a:pPr>
              <a:defRPr/>
            </a:pPr>
            <a:endParaRPr lang="en-US"/>
          </a:p>
          <a:p>
            <a:pPr>
              <a:defRPr/>
            </a:pPr>
            <a:r>
              <a:rPr lang="en-US"/>
              <a:t>asifmuneer@comsats.edu.pk</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97FF7C0-F308-4C4F-BCB6-A3836A399355}" type="slidenum">
              <a:rPr lang="en-US"/>
              <a:pPr>
                <a:defRPr/>
              </a:pPr>
              <a:t>‹#›</a:t>
            </a:fld>
            <a:endParaRPr lang="en-US"/>
          </a:p>
        </p:txBody>
      </p:sp>
    </p:spTree>
    <p:extLst>
      <p:ext uri="{BB962C8B-B14F-4D97-AF65-F5344CB8AC3E}">
        <p14:creationId xmlns:p14="http://schemas.microsoft.com/office/powerpoint/2010/main" val="2007346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dirty="0" smtClean="0"/>
            </a:lvl1pPr>
          </a:lstStyle>
          <a:p>
            <a:pPr>
              <a:defRPr/>
            </a:pPr>
            <a:r>
              <a:rPr lang="en-US"/>
              <a:t>CSC271 Database Systems</a:t>
            </a:r>
          </a:p>
        </p:txBody>
      </p:sp>
      <p:sp>
        <p:nvSpPr>
          <p:cNvPr id="5" name="Footer Placeholder 4"/>
          <p:cNvSpPr>
            <a:spLocks noGrp="1"/>
          </p:cNvSpPr>
          <p:nvPr>
            <p:ph type="ftr" sz="quarter" idx="11"/>
          </p:nvPr>
        </p:nvSpPr>
        <p:spPr/>
        <p:txBody>
          <a:bodyPr/>
          <a:lstStyle>
            <a:lvl1pPr>
              <a:defRPr dirty="0" smtClean="0"/>
            </a:lvl1pPr>
          </a:lstStyle>
          <a:p>
            <a:pPr>
              <a:defRPr/>
            </a:pPr>
            <a:endParaRPr lang="en-US"/>
          </a:p>
          <a:p>
            <a:pPr>
              <a:defRPr/>
            </a:pPr>
            <a:r>
              <a:rPr lang="en-US"/>
              <a:t>asifmuneer@comsats.edu.pk</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A44DE7F-1002-435F-902D-2BA33C7366D8}" type="slidenum">
              <a:rPr lang="en-US"/>
              <a:pPr>
                <a:defRPr/>
              </a:pPr>
              <a:t>‹#›</a:t>
            </a:fld>
            <a:endParaRPr lang="en-US"/>
          </a:p>
        </p:txBody>
      </p:sp>
    </p:spTree>
    <p:extLst>
      <p:ext uri="{BB962C8B-B14F-4D97-AF65-F5344CB8AC3E}">
        <p14:creationId xmlns:p14="http://schemas.microsoft.com/office/powerpoint/2010/main" val="31268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lvl1pPr>
              <a:defRPr sz="5000" b="1" baseline="0">
                <a:solidFill>
                  <a:srgbClr val="002060"/>
                </a:solidFill>
                <a:latin typeface="Arial Narrow" pitchFamily="34" charset="0"/>
              </a:defRPr>
            </a:lvl1pPr>
          </a:lstStyle>
          <a:p>
            <a:r>
              <a:rPr lang="en-US" dirty="0"/>
              <a:t>Click to edit Master title style</a:t>
            </a:r>
          </a:p>
        </p:txBody>
      </p:sp>
      <p:sp>
        <p:nvSpPr>
          <p:cNvPr id="3" name="Content Placeholder 2"/>
          <p:cNvSpPr>
            <a:spLocks noGrp="1"/>
          </p:cNvSpPr>
          <p:nvPr>
            <p:ph idx="1"/>
          </p:nvPr>
        </p:nvSpPr>
        <p:spPr>
          <a:xfrm>
            <a:off x="0" y="1524000"/>
            <a:ext cx="9144000" cy="5334000"/>
          </a:xfrm>
        </p:spPr>
        <p:txBody>
          <a:bodyPr/>
          <a:lstStyle>
            <a:lvl1pPr marL="342900" indent="-342900">
              <a:buClr>
                <a:srgbClr val="002060"/>
              </a:buClr>
              <a:buSzPct val="70000"/>
              <a:buFont typeface="Wingdings" pitchFamily="2" charset="2"/>
              <a:buChar char="Ø"/>
              <a:defRPr sz="3600" baseline="0">
                <a:latin typeface="Verdana" pitchFamily="34" charset="0"/>
              </a:defRPr>
            </a:lvl1pPr>
            <a:lvl2pPr marL="742950" indent="-285750">
              <a:buClr>
                <a:srgbClr val="002060"/>
              </a:buClr>
              <a:buSzPct val="70000"/>
              <a:buFont typeface="Wingdings" pitchFamily="2" charset="2"/>
              <a:buChar char="v"/>
              <a:defRPr sz="3200" baseline="0">
                <a:latin typeface="Verdana" pitchFamily="34" charset="0"/>
              </a:defRPr>
            </a:lvl2pPr>
            <a:lvl3pPr marL="1143000" indent="-228600">
              <a:buClr>
                <a:srgbClr val="002060"/>
              </a:buClr>
              <a:buSzPct val="80000"/>
              <a:buFont typeface="Wingdings" pitchFamily="2" charset="2"/>
              <a:buChar char="§"/>
              <a:defRPr sz="2800" baseline="0">
                <a:latin typeface="Verdana" pitchFamily="34" charset="0"/>
              </a:defRPr>
            </a:lvl3pPr>
            <a:lvl4pPr marL="1600200" indent="-228600">
              <a:buClr>
                <a:srgbClr val="002060"/>
              </a:buClr>
              <a:buFont typeface="Arial" pitchFamily="34" charset="0"/>
              <a:buChar char="•"/>
              <a:defRPr sz="2400" baseline="0">
                <a:latin typeface="Verdana" pitchFamily="34" charset="0"/>
              </a:defRPr>
            </a:lvl4pPr>
            <a:lvl5pPr>
              <a:buClr>
                <a:srgbClr val="002060"/>
              </a:buClr>
              <a:defRPr sz="2000" baseline="0">
                <a:latin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p:cNvSpPr>
            <a:spLocks noGrp="1"/>
          </p:cNvSpPr>
          <p:nvPr>
            <p:ph type="dt" sz="half" idx="10"/>
          </p:nvPr>
        </p:nvSpPr>
        <p:spPr/>
        <p:txBody>
          <a:bodyPr/>
          <a:lstStyle>
            <a:lvl1pPr>
              <a:defRPr baseline="0" dirty="0" smtClean="0">
                <a:solidFill>
                  <a:srgbClr val="002060"/>
                </a:solidFill>
              </a:defRPr>
            </a:lvl1pPr>
          </a:lstStyle>
          <a:p>
            <a:pPr>
              <a:defRPr/>
            </a:pPr>
            <a:endParaRPr lang="en-US" dirty="0"/>
          </a:p>
        </p:txBody>
      </p:sp>
      <p:sp>
        <p:nvSpPr>
          <p:cNvPr id="10" name="Footer Placeholder 4"/>
          <p:cNvSpPr>
            <a:spLocks noGrp="1"/>
          </p:cNvSpPr>
          <p:nvPr>
            <p:ph type="ftr" sz="quarter" idx="11"/>
          </p:nvPr>
        </p:nvSpPr>
        <p:spPr/>
        <p:txBody>
          <a:bodyPr/>
          <a:lstStyle>
            <a:lvl1pPr>
              <a:defRPr baseline="0" dirty="0" smtClean="0">
                <a:solidFill>
                  <a:schemeClr val="tx1"/>
                </a:solidFill>
              </a:defRPr>
            </a:lvl1pPr>
          </a:lstStyle>
          <a:p>
            <a:pPr>
              <a:defRPr/>
            </a:pPr>
            <a:endParaRPr lang="en-US" dirty="0"/>
          </a:p>
        </p:txBody>
      </p:sp>
      <p:sp>
        <p:nvSpPr>
          <p:cNvPr id="11" name="Slide Number Placeholder 5"/>
          <p:cNvSpPr>
            <a:spLocks noGrp="1"/>
          </p:cNvSpPr>
          <p:nvPr>
            <p:ph type="sldNum" sz="quarter" idx="12"/>
          </p:nvPr>
        </p:nvSpPr>
        <p:spPr/>
        <p:txBody>
          <a:bodyPr/>
          <a:lstStyle>
            <a:lvl1pPr>
              <a:defRPr/>
            </a:lvl1pPr>
          </a:lstStyle>
          <a:p>
            <a:pPr>
              <a:defRPr/>
            </a:pPr>
            <a:fld id="{D2C8F9A1-738B-46A3-B94B-5F4DA1B48156}" type="slidenum">
              <a:rPr lang="en-US"/>
              <a:pPr>
                <a:defRPr/>
              </a:pPr>
              <a:t>‹#›</a:t>
            </a:fld>
            <a:endParaRPr lang="en-US" dirty="0"/>
          </a:p>
        </p:txBody>
      </p:sp>
    </p:spTree>
    <p:extLst>
      <p:ext uri="{BB962C8B-B14F-4D97-AF65-F5344CB8AC3E}">
        <p14:creationId xmlns:p14="http://schemas.microsoft.com/office/powerpoint/2010/main" val="299612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r>
              <a:rPr lang="en-US"/>
              <a:t>CSC271 Database Systems</a:t>
            </a:r>
          </a:p>
        </p:txBody>
      </p:sp>
      <p:sp>
        <p:nvSpPr>
          <p:cNvPr id="4" name="Footer Placeholder 4"/>
          <p:cNvSpPr>
            <a:spLocks noGrp="1"/>
          </p:cNvSpPr>
          <p:nvPr>
            <p:ph type="ftr" sz="quarter" idx="11"/>
          </p:nvPr>
        </p:nvSpPr>
        <p:spPr/>
        <p:txBody>
          <a:bodyPr/>
          <a:lstStyle>
            <a:lvl1pPr>
              <a:defRPr/>
            </a:lvl1pPr>
          </a:lstStyle>
          <a:p>
            <a:pPr>
              <a:defRPr/>
            </a:pPr>
            <a:r>
              <a:rPr lang="en-US"/>
              <a:t>asifmuneer@comsats.edu.pk</a:t>
            </a:r>
          </a:p>
        </p:txBody>
      </p:sp>
      <p:sp>
        <p:nvSpPr>
          <p:cNvPr id="5" name="Slide Number Placeholder 5"/>
          <p:cNvSpPr>
            <a:spLocks noGrp="1"/>
          </p:cNvSpPr>
          <p:nvPr>
            <p:ph type="sldNum" sz="quarter" idx="12"/>
          </p:nvPr>
        </p:nvSpPr>
        <p:spPr/>
        <p:txBody>
          <a:bodyPr/>
          <a:lstStyle>
            <a:lvl1pPr>
              <a:defRPr/>
            </a:lvl1pPr>
          </a:lstStyle>
          <a:p>
            <a:pPr>
              <a:defRPr/>
            </a:pPr>
            <a:fld id="{AB6E70B0-A3C1-4D7B-BD5C-7915FD6EF451}" type="slidenum">
              <a:rPr lang="en-US"/>
              <a:pPr>
                <a:defRPr/>
              </a:pPr>
              <a:t>‹#›</a:t>
            </a:fld>
            <a:endParaRPr lang="en-US"/>
          </a:p>
        </p:txBody>
      </p:sp>
    </p:spTree>
    <p:extLst>
      <p:ext uri="{BB962C8B-B14F-4D97-AF65-F5344CB8AC3E}">
        <p14:creationId xmlns:p14="http://schemas.microsoft.com/office/powerpoint/2010/main" val="667665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dirty="0" smtClean="0"/>
            </a:lvl1pPr>
          </a:lstStyle>
          <a:p>
            <a:pPr>
              <a:defRPr/>
            </a:pPr>
            <a:endParaRPr lang="en-US"/>
          </a:p>
          <a:p>
            <a:pPr>
              <a:defRPr/>
            </a:pPr>
            <a:r>
              <a:rPr lang="en-US"/>
              <a:t>CSC271 Database Systems</a:t>
            </a:r>
          </a:p>
          <a:p>
            <a:pPr>
              <a:defRPr/>
            </a:pPr>
            <a:endParaRPr lang="en-US"/>
          </a:p>
        </p:txBody>
      </p:sp>
      <p:sp>
        <p:nvSpPr>
          <p:cNvPr id="5" name="Footer Placeholder 4"/>
          <p:cNvSpPr>
            <a:spLocks noGrp="1"/>
          </p:cNvSpPr>
          <p:nvPr>
            <p:ph type="ftr" sz="quarter" idx="11"/>
          </p:nvPr>
        </p:nvSpPr>
        <p:spPr/>
        <p:txBody>
          <a:bodyPr/>
          <a:lstStyle>
            <a:lvl1pPr>
              <a:defRPr dirty="0" smtClean="0"/>
            </a:lvl1pPr>
          </a:lstStyle>
          <a:p>
            <a:pPr>
              <a:defRPr/>
            </a:pPr>
            <a:endParaRPr lang="en-US"/>
          </a:p>
          <a:p>
            <a:pPr>
              <a:defRPr/>
            </a:pPr>
            <a:r>
              <a:rPr lang="en-US"/>
              <a:t>asifmuneer@comsats.edu.pk</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07911D-5FC3-42B9-89C1-77FC432C84B3}" type="slidenum">
              <a:rPr lang="en-US"/>
              <a:pPr>
                <a:defRPr/>
              </a:pPr>
              <a:t>‹#›</a:t>
            </a:fld>
            <a:endParaRPr lang="en-US"/>
          </a:p>
        </p:txBody>
      </p:sp>
    </p:spTree>
    <p:extLst>
      <p:ext uri="{BB962C8B-B14F-4D97-AF65-F5344CB8AC3E}">
        <p14:creationId xmlns:p14="http://schemas.microsoft.com/office/powerpoint/2010/main" val="2139527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600200"/>
            <a:ext cx="43434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600200"/>
            <a:ext cx="4419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dirty="0" smtClean="0"/>
            </a:lvl1pPr>
          </a:lstStyle>
          <a:p>
            <a:pPr>
              <a:defRPr/>
            </a:pPr>
            <a:r>
              <a:rPr lang="en-US"/>
              <a:t>CSC271 Database Systems</a:t>
            </a:r>
          </a:p>
        </p:txBody>
      </p:sp>
      <p:sp>
        <p:nvSpPr>
          <p:cNvPr id="6" name="Footer Placeholder 4"/>
          <p:cNvSpPr>
            <a:spLocks noGrp="1"/>
          </p:cNvSpPr>
          <p:nvPr>
            <p:ph type="ftr" sz="quarter" idx="11"/>
          </p:nvPr>
        </p:nvSpPr>
        <p:spPr/>
        <p:txBody>
          <a:bodyPr/>
          <a:lstStyle>
            <a:lvl1pPr>
              <a:defRPr dirty="0" smtClean="0"/>
            </a:lvl1pPr>
          </a:lstStyle>
          <a:p>
            <a:pPr>
              <a:defRPr/>
            </a:pPr>
            <a:endParaRPr lang="en-US"/>
          </a:p>
          <a:p>
            <a:pPr>
              <a:defRPr/>
            </a:pPr>
            <a:r>
              <a:rPr lang="en-US"/>
              <a:t>asifmuneer@comsats.edu.pk</a:t>
            </a:r>
          </a:p>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47EB286-AB7E-4942-BDF4-E7F49D86B637}" type="slidenum">
              <a:rPr lang="en-US"/>
              <a:pPr>
                <a:defRPr/>
              </a:pPr>
              <a:t>‹#›</a:t>
            </a:fld>
            <a:endParaRPr lang="en-US"/>
          </a:p>
        </p:txBody>
      </p:sp>
    </p:spTree>
    <p:extLst>
      <p:ext uri="{BB962C8B-B14F-4D97-AF65-F5344CB8AC3E}">
        <p14:creationId xmlns:p14="http://schemas.microsoft.com/office/powerpoint/2010/main" val="85679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dirty="0" smtClean="0"/>
            </a:lvl1pPr>
          </a:lstStyle>
          <a:p>
            <a:pPr>
              <a:defRPr/>
            </a:pPr>
            <a:r>
              <a:rPr lang="en-US"/>
              <a:t>CSC271 Database Systems</a:t>
            </a:r>
          </a:p>
        </p:txBody>
      </p:sp>
      <p:sp>
        <p:nvSpPr>
          <p:cNvPr id="8" name="Footer Placeholder 4"/>
          <p:cNvSpPr>
            <a:spLocks noGrp="1"/>
          </p:cNvSpPr>
          <p:nvPr>
            <p:ph type="ftr" sz="quarter" idx="11"/>
          </p:nvPr>
        </p:nvSpPr>
        <p:spPr/>
        <p:txBody>
          <a:bodyPr/>
          <a:lstStyle>
            <a:lvl1pPr>
              <a:defRPr dirty="0" smtClean="0"/>
            </a:lvl1pPr>
          </a:lstStyle>
          <a:p>
            <a:pPr>
              <a:defRPr/>
            </a:pPr>
            <a:endParaRPr lang="en-US"/>
          </a:p>
          <a:p>
            <a:pPr>
              <a:defRPr/>
            </a:pPr>
            <a:r>
              <a:rPr lang="en-US"/>
              <a:t>asifmuneer@comsats.edu.pk</a:t>
            </a:r>
          </a:p>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4652A9E-2ACC-45DD-B30B-5928106AF740}" type="slidenum">
              <a:rPr lang="en-US"/>
              <a:pPr>
                <a:defRPr/>
              </a:pPr>
              <a:t>‹#›</a:t>
            </a:fld>
            <a:endParaRPr lang="en-US"/>
          </a:p>
        </p:txBody>
      </p:sp>
    </p:spTree>
    <p:extLst>
      <p:ext uri="{BB962C8B-B14F-4D97-AF65-F5344CB8AC3E}">
        <p14:creationId xmlns:p14="http://schemas.microsoft.com/office/powerpoint/2010/main" val="222942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dirty="0" smtClean="0"/>
            </a:lvl1pPr>
          </a:lstStyle>
          <a:p>
            <a:pPr>
              <a:defRPr/>
            </a:pPr>
            <a:endParaRPr lang="en-US"/>
          </a:p>
          <a:p>
            <a:pPr>
              <a:defRPr/>
            </a:pPr>
            <a:r>
              <a:rPr lang="en-US"/>
              <a:t>CSC271 Database Systems</a:t>
            </a:r>
          </a:p>
          <a:p>
            <a:pPr>
              <a:defRPr/>
            </a:pPr>
            <a:endParaRPr lang="en-US"/>
          </a:p>
        </p:txBody>
      </p:sp>
      <p:sp>
        <p:nvSpPr>
          <p:cNvPr id="4" name="Footer Placeholder 4"/>
          <p:cNvSpPr>
            <a:spLocks noGrp="1"/>
          </p:cNvSpPr>
          <p:nvPr>
            <p:ph type="ftr" sz="quarter" idx="11"/>
          </p:nvPr>
        </p:nvSpPr>
        <p:spPr/>
        <p:txBody>
          <a:bodyPr/>
          <a:lstStyle>
            <a:lvl1pPr>
              <a:defRPr dirty="0" smtClean="0"/>
            </a:lvl1pPr>
          </a:lstStyle>
          <a:p>
            <a:pPr>
              <a:defRPr/>
            </a:pPr>
            <a:endParaRPr lang="en-US"/>
          </a:p>
          <a:p>
            <a:pPr>
              <a:defRPr/>
            </a:pPr>
            <a:r>
              <a:rPr lang="en-US"/>
              <a:t>asifmuneer@comsats.edu.pk</a:t>
            </a:r>
          </a:p>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5B8979B-F86C-4E5D-8C73-C0F32233C3F0}" type="slidenum">
              <a:rPr lang="en-US"/>
              <a:pPr>
                <a:defRPr/>
              </a:pPr>
              <a:t>‹#›</a:t>
            </a:fld>
            <a:endParaRPr lang="en-US"/>
          </a:p>
        </p:txBody>
      </p:sp>
    </p:spTree>
    <p:extLst>
      <p:ext uri="{BB962C8B-B14F-4D97-AF65-F5344CB8AC3E}">
        <p14:creationId xmlns:p14="http://schemas.microsoft.com/office/powerpoint/2010/main" val="3508269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CSC271 Database Systems</a:t>
            </a:r>
          </a:p>
        </p:txBody>
      </p:sp>
      <p:sp>
        <p:nvSpPr>
          <p:cNvPr id="3" name="Footer Placeholder 4"/>
          <p:cNvSpPr>
            <a:spLocks noGrp="1"/>
          </p:cNvSpPr>
          <p:nvPr>
            <p:ph type="ftr" sz="quarter" idx="11"/>
          </p:nvPr>
        </p:nvSpPr>
        <p:spPr/>
        <p:txBody>
          <a:bodyPr/>
          <a:lstStyle>
            <a:lvl1pPr>
              <a:defRPr/>
            </a:lvl1pPr>
          </a:lstStyle>
          <a:p>
            <a:pPr>
              <a:defRPr/>
            </a:pPr>
            <a:r>
              <a:rPr lang="en-US"/>
              <a:t>asifmuneer@comsats.edu.pk</a:t>
            </a:r>
          </a:p>
        </p:txBody>
      </p:sp>
      <p:sp>
        <p:nvSpPr>
          <p:cNvPr id="4" name="Slide Number Placeholder 5"/>
          <p:cNvSpPr>
            <a:spLocks noGrp="1"/>
          </p:cNvSpPr>
          <p:nvPr>
            <p:ph type="sldNum" sz="quarter" idx="12"/>
          </p:nvPr>
        </p:nvSpPr>
        <p:spPr/>
        <p:txBody>
          <a:bodyPr/>
          <a:lstStyle>
            <a:lvl1pPr>
              <a:defRPr/>
            </a:lvl1pPr>
          </a:lstStyle>
          <a:p>
            <a:pPr>
              <a:defRPr/>
            </a:pPr>
            <a:fld id="{94890E3E-A041-4E7D-9206-8EE1A2212B01}" type="slidenum">
              <a:rPr lang="en-US"/>
              <a:pPr>
                <a:defRPr/>
              </a:pPr>
              <a:t>‹#›</a:t>
            </a:fld>
            <a:endParaRPr lang="en-US"/>
          </a:p>
        </p:txBody>
      </p:sp>
    </p:spTree>
    <p:extLst>
      <p:ext uri="{BB962C8B-B14F-4D97-AF65-F5344CB8AC3E}">
        <p14:creationId xmlns:p14="http://schemas.microsoft.com/office/powerpoint/2010/main" val="3227988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dirty="0" smtClean="0"/>
            </a:lvl1pPr>
          </a:lstStyle>
          <a:p>
            <a:pPr>
              <a:defRPr/>
            </a:pPr>
            <a:r>
              <a:rPr lang="en-US"/>
              <a:t>CSC271 Database Systems</a:t>
            </a:r>
          </a:p>
        </p:txBody>
      </p:sp>
      <p:sp>
        <p:nvSpPr>
          <p:cNvPr id="6" name="Footer Placeholder 4"/>
          <p:cNvSpPr>
            <a:spLocks noGrp="1"/>
          </p:cNvSpPr>
          <p:nvPr>
            <p:ph type="ftr" sz="quarter" idx="11"/>
          </p:nvPr>
        </p:nvSpPr>
        <p:spPr/>
        <p:txBody>
          <a:bodyPr/>
          <a:lstStyle>
            <a:lvl1pPr>
              <a:defRPr dirty="0" smtClean="0"/>
            </a:lvl1pPr>
          </a:lstStyle>
          <a:p>
            <a:pPr>
              <a:defRPr/>
            </a:pPr>
            <a:endParaRPr lang="en-US"/>
          </a:p>
          <a:p>
            <a:pPr>
              <a:defRPr/>
            </a:pPr>
            <a:r>
              <a:rPr lang="en-US"/>
              <a:t>asifmuneer@comsats.edu.pk</a:t>
            </a:r>
          </a:p>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FC0A67-AFCE-4981-9826-C35E5AE0B855}" type="slidenum">
              <a:rPr lang="en-US"/>
              <a:pPr>
                <a:defRPr/>
              </a:pPr>
              <a:t>‹#›</a:t>
            </a:fld>
            <a:endParaRPr lang="en-US"/>
          </a:p>
        </p:txBody>
      </p:sp>
    </p:spTree>
    <p:extLst>
      <p:ext uri="{BB962C8B-B14F-4D97-AF65-F5344CB8AC3E}">
        <p14:creationId xmlns:p14="http://schemas.microsoft.com/office/powerpoint/2010/main" val="6469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15240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0" y="1600200"/>
            <a:ext cx="9144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dirty="0" smtClean="0">
                <a:solidFill>
                  <a:srgbClr val="002060"/>
                </a:solidFill>
                <a:latin typeface="+mn-lt"/>
                <a:cs typeface="+mn-cs"/>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baseline="0" dirty="0" smtClean="0">
                <a:solidFill>
                  <a:schemeClr val="tx1"/>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442CA05-5763-4660-BAB7-CE27E64B31A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0" r:id="rId1"/>
    <p:sldLayoutId id="2147483673" r:id="rId2"/>
    <p:sldLayoutId id="2147483671" r:id="rId3"/>
    <p:sldLayoutId id="2147483674" r:id="rId4"/>
    <p:sldLayoutId id="2147483675" r:id="rId5"/>
    <p:sldLayoutId id="2147483676" r:id="rId6"/>
    <p:sldLayoutId id="2147483677" r:id="rId7"/>
    <p:sldLayoutId id="2147483672" r:id="rId8"/>
    <p:sldLayoutId id="2147483678" r:id="rId9"/>
    <p:sldLayoutId id="2147483679" r:id="rId10"/>
    <p:sldLayoutId id="2147483680" r:id="rId11"/>
    <p:sldLayoutId id="2147483681" r:id="rId12"/>
  </p:sldLayoutIdLst>
  <p:txStyles>
    <p:titleStyle>
      <a:lvl1pPr algn="ctr" rtl="0" eaLnBrk="1" fontAlgn="base" hangingPunct="1">
        <a:spcBef>
          <a:spcPct val="0"/>
        </a:spcBef>
        <a:spcAft>
          <a:spcPct val="0"/>
        </a:spcAft>
        <a:defRPr lang="en-US" sz="5200" b="1" kern="1200" dirty="0">
          <a:solidFill>
            <a:srgbClr val="002060"/>
          </a:solidFill>
          <a:latin typeface="Arial Narrow" pitchFamily="34" charset="0"/>
          <a:ea typeface="+mj-ea"/>
          <a:cs typeface="+mj-cs"/>
        </a:defRPr>
      </a:lvl1pPr>
      <a:lvl2pPr algn="ctr" rtl="0" eaLnBrk="1" fontAlgn="base" hangingPunct="1">
        <a:spcBef>
          <a:spcPct val="0"/>
        </a:spcBef>
        <a:spcAft>
          <a:spcPct val="0"/>
        </a:spcAft>
        <a:defRPr sz="5200" b="1">
          <a:solidFill>
            <a:srgbClr val="002060"/>
          </a:solidFill>
          <a:latin typeface="Arial Narrow" pitchFamily="34" charset="0"/>
        </a:defRPr>
      </a:lvl2pPr>
      <a:lvl3pPr algn="ctr" rtl="0" eaLnBrk="1" fontAlgn="base" hangingPunct="1">
        <a:spcBef>
          <a:spcPct val="0"/>
        </a:spcBef>
        <a:spcAft>
          <a:spcPct val="0"/>
        </a:spcAft>
        <a:defRPr sz="5200" b="1">
          <a:solidFill>
            <a:srgbClr val="002060"/>
          </a:solidFill>
          <a:latin typeface="Arial Narrow" pitchFamily="34" charset="0"/>
        </a:defRPr>
      </a:lvl3pPr>
      <a:lvl4pPr algn="ctr" rtl="0" eaLnBrk="1" fontAlgn="base" hangingPunct="1">
        <a:spcBef>
          <a:spcPct val="0"/>
        </a:spcBef>
        <a:spcAft>
          <a:spcPct val="0"/>
        </a:spcAft>
        <a:defRPr sz="5200" b="1">
          <a:solidFill>
            <a:srgbClr val="002060"/>
          </a:solidFill>
          <a:latin typeface="Arial Narrow" pitchFamily="34" charset="0"/>
        </a:defRPr>
      </a:lvl4pPr>
      <a:lvl5pPr algn="ctr" rtl="0" eaLnBrk="1" fontAlgn="base" hangingPunct="1">
        <a:spcBef>
          <a:spcPct val="0"/>
        </a:spcBef>
        <a:spcAft>
          <a:spcPct val="0"/>
        </a:spcAft>
        <a:defRPr sz="5200" b="1">
          <a:solidFill>
            <a:srgbClr val="002060"/>
          </a:solidFill>
          <a:latin typeface="Arial Narrow"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002060"/>
        </a:buClr>
        <a:buSzPct val="70000"/>
        <a:buFont typeface="Wingdings" pitchFamily="2" charset="2"/>
        <a:buChar char="Ø"/>
        <a:defRPr lang="en-US" sz="3600" kern="1200" dirty="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Clr>
          <a:srgbClr val="002060"/>
        </a:buClr>
        <a:buSzPct val="70000"/>
        <a:buFont typeface="Wingdings" pitchFamily="2" charset="2"/>
        <a:buChar char="v"/>
        <a:defRPr lang="en-US" sz="3200" kern="1200" dirty="0">
          <a:solidFill>
            <a:schemeClr val="tx1"/>
          </a:solidFill>
          <a:latin typeface="Verdana" pitchFamily="34" charset="0"/>
          <a:ea typeface="+mn-ea"/>
          <a:cs typeface="+mn-cs"/>
        </a:defRPr>
      </a:lvl2pPr>
      <a:lvl3pPr marL="1143000" indent="-228600" algn="l" rtl="0" eaLnBrk="1" fontAlgn="base" hangingPunct="1">
        <a:spcBef>
          <a:spcPct val="20000"/>
        </a:spcBef>
        <a:spcAft>
          <a:spcPct val="0"/>
        </a:spcAft>
        <a:buClr>
          <a:srgbClr val="002060"/>
        </a:buClr>
        <a:buSzPct val="80000"/>
        <a:buFont typeface="Wingdings" pitchFamily="2" charset="2"/>
        <a:buChar char="§"/>
        <a:defRPr lang="en-US" sz="2800" kern="1200" dirty="0">
          <a:solidFill>
            <a:schemeClr val="tx1"/>
          </a:solidFill>
          <a:latin typeface="Verdana" pitchFamily="34" charset="0"/>
          <a:ea typeface="+mn-ea"/>
          <a:cs typeface="+mn-cs"/>
        </a:defRPr>
      </a:lvl3pPr>
      <a:lvl4pPr marL="1600200" indent="-228600" algn="l" rtl="0" eaLnBrk="1" fontAlgn="base" hangingPunct="1">
        <a:spcBef>
          <a:spcPct val="20000"/>
        </a:spcBef>
        <a:spcAft>
          <a:spcPct val="0"/>
        </a:spcAft>
        <a:buClr>
          <a:srgbClr val="002060"/>
        </a:buClr>
        <a:buSzPct val="80000"/>
        <a:buFont typeface="Arial" charset="0"/>
        <a:buChar char="•"/>
        <a:defRPr lang="en-US" sz="2400" kern="1200" dirty="0">
          <a:solidFill>
            <a:schemeClr val="tx1"/>
          </a:solidFill>
          <a:latin typeface="Verdana" pitchFamily="34" charset="0"/>
          <a:ea typeface="+mn-ea"/>
          <a:cs typeface="+mn-cs"/>
        </a:defRPr>
      </a:lvl4pPr>
      <a:lvl5pPr marL="2057400" indent="-228600" algn="l" rtl="0" eaLnBrk="1" fontAlgn="base" hangingPunct="1">
        <a:spcBef>
          <a:spcPct val="20000"/>
        </a:spcBef>
        <a:spcAft>
          <a:spcPct val="0"/>
        </a:spcAft>
        <a:buClr>
          <a:srgbClr val="002060"/>
        </a:buClr>
        <a:buFont typeface="Arial" charset="0"/>
        <a:buChar char="»"/>
        <a:defRPr lang="en-US" sz="2000" kern="1200" dirty="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management system</a:t>
            </a:r>
          </a:p>
        </p:txBody>
      </p:sp>
      <p:sp>
        <p:nvSpPr>
          <p:cNvPr id="3" name="Subtitle 2"/>
          <p:cNvSpPr>
            <a:spLocks noGrp="1"/>
          </p:cNvSpPr>
          <p:nvPr>
            <p:ph type="subTitle" idx="1"/>
          </p:nvPr>
        </p:nvSpPr>
        <p:spPr/>
        <p:txBody>
          <a:bodyPr/>
          <a:lstStyle/>
          <a:p>
            <a:r>
              <a:rPr lang="en-US" dirty="0"/>
              <a:t>Lecture 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level</a:t>
            </a:r>
          </a:p>
        </p:txBody>
      </p:sp>
      <p:sp>
        <p:nvSpPr>
          <p:cNvPr id="3" name="Content Placeholder 2"/>
          <p:cNvSpPr>
            <a:spLocks noGrp="1"/>
          </p:cNvSpPr>
          <p:nvPr>
            <p:ph idx="1"/>
          </p:nvPr>
        </p:nvSpPr>
        <p:spPr/>
        <p:txBody>
          <a:bodyPr/>
          <a:lstStyle/>
          <a:p>
            <a:r>
              <a:rPr lang="en-US" sz="1800" dirty="0">
                <a:latin typeface="Calibri" pitchFamily="34" charset="0"/>
                <a:cs typeface="Calibri" pitchFamily="34" charset="0"/>
              </a:rPr>
              <a:t> The conceptual level represents  all entities  their attributes, and their relationships;   the constraints on the data, semantic information about the data, security and integrity information.</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The conceptual level supports each external view, in that any data available to a user must be contained in, or derivable from, the conceptual level. However, this level must not contain any storage-dependent details.</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 For instance, the description of an entity should contain only data types of attributes (for example, integer, real, character) and their length (such as the maximum number of digits or characters), but not any storage considerations, such as the number of bytes occupied.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level</a:t>
            </a:r>
          </a:p>
        </p:txBody>
      </p:sp>
      <p:pic>
        <p:nvPicPr>
          <p:cNvPr id="1027" name="Picture 3"/>
          <p:cNvPicPr>
            <a:picLocks noGrp="1" noChangeAspect="1" noChangeArrowheads="1"/>
          </p:cNvPicPr>
          <p:nvPr>
            <p:ph idx="1"/>
          </p:nvPr>
        </p:nvPicPr>
        <p:blipFill>
          <a:blip r:embed="rId2" cstate="print"/>
          <a:srcRect/>
          <a:stretch>
            <a:fillRect/>
          </a:stretch>
        </p:blipFill>
        <p:spPr bwMode="auto">
          <a:xfrm>
            <a:off x="457200" y="1676400"/>
            <a:ext cx="7162800" cy="44196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level </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228600" y="1447800"/>
            <a:ext cx="8610600" cy="4495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Internal level </a:t>
            </a:r>
          </a:p>
        </p:txBody>
      </p:sp>
      <p:sp>
        <p:nvSpPr>
          <p:cNvPr id="3" name="Content Placeholder 2"/>
          <p:cNvSpPr>
            <a:spLocks noGrp="1"/>
          </p:cNvSpPr>
          <p:nvPr>
            <p:ph idx="1"/>
          </p:nvPr>
        </p:nvSpPr>
        <p:spPr/>
        <p:txBody>
          <a:bodyPr/>
          <a:lstStyle/>
          <a:p>
            <a:pPr algn="just"/>
            <a:r>
              <a:rPr lang="en-US" sz="2400" dirty="0">
                <a:latin typeface="Calibri" pitchFamily="34" charset="0"/>
                <a:cs typeface="Calibri" pitchFamily="34" charset="0"/>
              </a:rPr>
              <a:t>The physical representation of the database on the computer. This level describes how the data is stored in the database.</a:t>
            </a:r>
          </a:p>
          <a:p>
            <a:pPr algn="just"/>
            <a:endParaRPr lang="en-US" sz="2400" dirty="0">
              <a:latin typeface="Calibri" pitchFamily="34" charset="0"/>
              <a:cs typeface="Calibri" pitchFamily="34" charset="0"/>
            </a:endParaRPr>
          </a:p>
          <a:p>
            <a:pPr algn="just"/>
            <a:r>
              <a:rPr lang="en-US" sz="2400" dirty="0">
                <a:latin typeface="Calibri" pitchFamily="34" charset="0"/>
                <a:cs typeface="Calibri" pitchFamily="34" charset="0"/>
              </a:rPr>
              <a:t>The internal level covers the physical implementation of the database to achieve optimal runtime performance and storage space utilization. </a:t>
            </a:r>
          </a:p>
          <a:p>
            <a:pPr algn="just"/>
            <a:endParaRPr lang="en-US" sz="2400" dirty="0">
              <a:latin typeface="Calibri" pitchFamily="34" charset="0"/>
              <a:cs typeface="Calibri" pitchFamily="34" charset="0"/>
            </a:endParaRPr>
          </a:p>
          <a:p>
            <a:pPr algn="just"/>
            <a:r>
              <a:rPr lang="en-US" sz="2400" dirty="0">
                <a:latin typeface="Calibri" pitchFamily="34" charset="0"/>
                <a:cs typeface="Calibri" pitchFamily="34" charset="0"/>
              </a:rPr>
              <a:t>It covers the data structures and file organizations used to store data on storage devices. </a:t>
            </a:r>
          </a:p>
          <a:p>
            <a:endParaRPr lang="en-US" sz="2400" dirty="0">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Internal level </a:t>
            </a:r>
          </a:p>
        </p:txBody>
      </p:sp>
      <p:sp>
        <p:nvSpPr>
          <p:cNvPr id="3" name="Content Placeholder 2"/>
          <p:cNvSpPr>
            <a:spLocks noGrp="1"/>
          </p:cNvSpPr>
          <p:nvPr>
            <p:ph idx="1"/>
          </p:nvPr>
        </p:nvSpPr>
        <p:spPr>
          <a:xfrm>
            <a:off x="0" y="1219200"/>
            <a:ext cx="9144000" cy="5638800"/>
          </a:xfrm>
        </p:spPr>
        <p:txBody>
          <a:bodyPr/>
          <a:lstStyle/>
          <a:p>
            <a:pPr algn="just"/>
            <a:r>
              <a:rPr lang="en-US" sz="2400" dirty="0">
                <a:latin typeface="Calibri" pitchFamily="34" charset="0"/>
                <a:cs typeface="Calibri" pitchFamily="34" charset="0"/>
              </a:rPr>
              <a:t>The internal level is concerned with following things : </a:t>
            </a:r>
          </a:p>
          <a:p>
            <a:pPr lvl="1" algn="just"/>
            <a:r>
              <a:rPr lang="en-US" sz="2400" dirty="0">
                <a:latin typeface="Calibri" pitchFamily="34" charset="0"/>
                <a:cs typeface="Calibri" pitchFamily="34" charset="0"/>
              </a:rPr>
              <a:t> storage space allocation for data and indexes; </a:t>
            </a:r>
          </a:p>
          <a:p>
            <a:pPr lvl="1" algn="just"/>
            <a:r>
              <a:rPr lang="en-US" sz="2400" dirty="0">
                <a:latin typeface="Calibri" pitchFamily="34" charset="0"/>
                <a:cs typeface="Calibri" pitchFamily="34" charset="0"/>
              </a:rPr>
              <a:t>record descriptions for storage (with stored sizes for data items); </a:t>
            </a:r>
          </a:p>
          <a:p>
            <a:pPr lvl="1" algn="just"/>
            <a:r>
              <a:rPr lang="en-US" sz="2400" dirty="0">
                <a:latin typeface="Calibri" pitchFamily="34" charset="0"/>
                <a:cs typeface="Calibri" pitchFamily="34" charset="0"/>
              </a:rPr>
              <a:t> record placement; </a:t>
            </a:r>
          </a:p>
          <a:p>
            <a:pPr lvl="1" algn="just"/>
            <a:r>
              <a:rPr lang="en-US" sz="2400" dirty="0">
                <a:latin typeface="Calibri" pitchFamily="34" charset="0"/>
                <a:cs typeface="Calibri" pitchFamily="34" charset="0"/>
              </a:rPr>
              <a:t>data compression and data encryption techniques</a:t>
            </a:r>
          </a:p>
          <a:p>
            <a:pPr algn="just"/>
            <a:endParaRPr lang="en-US" sz="2400" dirty="0">
              <a:latin typeface="Calibri" pitchFamily="34" charset="0"/>
              <a:cs typeface="Calibri" pitchFamily="34" charset="0"/>
            </a:endParaRPr>
          </a:p>
          <a:p>
            <a:pPr algn="just"/>
            <a:r>
              <a:rPr lang="en-US" sz="2400" dirty="0">
                <a:latin typeface="Calibri" pitchFamily="34" charset="0"/>
                <a:cs typeface="Calibri" pitchFamily="34" charset="0"/>
              </a:rPr>
              <a:t> Below the internal level there is a physical level that may be managed by the operating system under the direction of the DBMS.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Internal level </a:t>
            </a:r>
          </a:p>
        </p:txBody>
      </p:sp>
      <p:sp>
        <p:nvSpPr>
          <p:cNvPr id="3" name="Content Placeholder 2"/>
          <p:cNvSpPr>
            <a:spLocks noGrp="1"/>
          </p:cNvSpPr>
          <p:nvPr>
            <p:ph idx="1"/>
          </p:nvPr>
        </p:nvSpPr>
        <p:spPr>
          <a:xfrm>
            <a:off x="0" y="1219200"/>
            <a:ext cx="9144000" cy="5638800"/>
          </a:xfrm>
        </p:spPr>
        <p:txBody>
          <a:bodyPr/>
          <a:lstStyle/>
          <a:p>
            <a:pPr algn="just"/>
            <a:r>
              <a:rPr lang="en-US" sz="2400" dirty="0">
                <a:latin typeface="Calibri" pitchFamily="34" charset="0"/>
                <a:cs typeface="Calibri" pitchFamily="34" charset="0"/>
              </a:rPr>
              <a:t>However, the functions of the DBMS and the operating system at the physical level are not clear-cut and vary from system to system.</a:t>
            </a:r>
          </a:p>
          <a:p>
            <a:pPr algn="just"/>
            <a:endParaRPr lang="en-US" sz="2400" dirty="0">
              <a:latin typeface="Calibri" pitchFamily="34" charset="0"/>
              <a:cs typeface="Calibri" pitchFamily="34" charset="0"/>
            </a:endParaRPr>
          </a:p>
          <a:p>
            <a:pPr algn="just"/>
            <a:r>
              <a:rPr lang="en-US" sz="2400" dirty="0">
                <a:latin typeface="Calibri" pitchFamily="34" charset="0"/>
                <a:cs typeface="Calibri" pitchFamily="34" charset="0"/>
              </a:rPr>
              <a:t> The physical level below the DBMS consists of items that only the operating system knows,</a:t>
            </a:r>
          </a:p>
          <a:p>
            <a:pPr lvl="1" algn="just"/>
            <a:r>
              <a:rPr lang="en-US" sz="2400" dirty="0">
                <a:latin typeface="Calibri" pitchFamily="34" charset="0"/>
                <a:cs typeface="Calibri" pitchFamily="34" charset="0"/>
              </a:rPr>
              <a:t> such as exactly how the sequencing is implemented and whether the fields of internal records are stored as contiguous bytes on the disk.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level </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304800" y="1600200"/>
            <a:ext cx="4724400" cy="36576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Example of conceptual and internal level</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304800" y="1143000"/>
            <a:ext cx="7848600" cy="35814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level architecture</a:t>
            </a:r>
          </a:p>
        </p:txBody>
      </p:sp>
      <p:pic>
        <p:nvPicPr>
          <p:cNvPr id="5122" name="Picture 2"/>
          <p:cNvPicPr>
            <a:picLocks noGrp="1" noChangeAspect="1" noChangeArrowheads="1"/>
          </p:cNvPicPr>
          <p:nvPr>
            <p:ph idx="1"/>
          </p:nvPr>
        </p:nvPicPr>
        <p:blipFill>
          <a:blip r:embed="rId2" cstate="print"/>
          <a:srcRect/>
          <a:stretch>
            <a:fillRect/>
          </a:stretch>
        </p:blipFill>
        <p:spPr bwMode="auto">
          <a:xfrm>
            <a:off x="0" y="1066800"/>
            <a:ext cx="8686800" cy="5257800"/>
          </a:xfrm>
          <a:prstGeom prst="rect">
            <a:avLst/>
          </a:prstGeom>
          <a:noFill/>
          <a:ln w="9525">
            <a:noFill/>
            <a:miter lim="800000"/>
            <a:headEnd/>
            <a:tailEnd/>
          </a:ln>
        </p:spPr>
      </p:pic>
      <p:sp>
        <p:nvSpPr>
          <p:cNvPr id="5" name="Rectangle 4"/>
          <p:cNvSpPr/>
          <p:nvPr/>
        </p:nvSpPr>
        <p:spPr>
          <a:xfrm>
            <a:off x="0" y="838200"/>
            <a:ext cx="14478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three level architecture</a:t>
            </a:r>
          </a:p>
        </p:txBody>
      </p:sp>
      <p:pic>
        <p:nvPicPr>
          <p:cNvPr id="7170" name="Picture 2"/>
          <p:cNvPicPr>
            <a:picLocks noGrp="1" noChangeAspect="1" noChangeArrowheads="1"/>
          </p:cNvPicPr>
          <p:nvPr>
            <p:ph idx="1"/>
          </p:nvPr>
        </p:nvPicPr>
        <p:blipFill>
          <a:blip r:embed="rId2" cstate="print"/>
          <a:srcRect/>
          <a:stretch>
            <a:fillRect/>
          </a:stretch>
        </p:blipFill>
        <p:spPr bwMode="auto">
          <a:xfrm>
            <a:off x="609600" y="1676400"/>
            <a:ext cx="8229600" cy="4343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sz="2400" dirty="0">
                <a:latin typeface="Calibri" pitchFamily="34" charset="0"/>
                <a:cs typeface="Calibri" pitchFamily="34" charset="0"/>
              </a:rPr>
              <a:t>Objectives of Three-Level Architecture ANSI SPARC </a:t>
            </a:r>
            <a:endParaRPr lang="en-GB" sz="2400" dirty="0">
              <a:solidFill>
                <a:schemeClr val="tx1"/>
              </a:solidFill>
              <a:latin typeface="Calibri" pitchFamily="34" charset="0"/>
              <a:cs typeface="Calibri" pitchFamily="34" charset="0"/>
            </a:endParaRPr>
          </a:p>
        </p:txBody>
      </p:sp>
      <p:sp>
        <p:nvSpPr>
          <p:cNvPr id="55299" name="Rectangle 3"/>
          <p:cNvSpPr>
            <a:spLocks noGrp="1" noChangeArrowheads="1"/>
          </p:cNvSpPr>
          <p:nvPr>
            <p:ph idx="1"/>
          </p:nvPr>
        </p:nvSpPr>
        <p:spPr>
          <a:xfrm>
            <a:off x="0" y="1371600"/>
            <a:ext cx="9144000" cy="5486400"/>
          </a:xfrm>
        </p:spPr>
        <p:txBody>
          <a:bodyPr/>
          <a:lstStyle/>
          <a:p>
            <a:pPr algn="just"/>
            <a:r>
              <a:rPr lang="en-US" sz="2200" dirty="0">
                <a:latin typeface="Calibri" pitchFamily="34" charset="0"/>
                <a:cs typeface="Calibri" pitchFamily="34" charset="0"/>
              </a:rPr>
              <a:t> It was proposed by ANSI   SPARC</a:t>
            </a:r>
          </a:p>
          <a:p>
            <a:pPr algn="just"/>
            <a:endParaRPr lang="en-US" sz="2200" dirty="0">
              <a:latin typeface="Calibri" pitchFamily="34" charset="0"/>
              <a:cs typeface="Calibri" pitchFamily="34" charset="0"/>
            </a:endParaRPr>
          </a:p>
          <a:p>
            <a:pPr algn="just"/>
            <a:r>
              <a:rPr lang="en-US" sz="2200" dirty="0">
                <a:latin typeface="Calibri" pitchFamily="34" charset="0"/>
                <a:cs typeface="Calibri" pitchFamily="34" charset="0"/>
              </a:rPr>
              <a:t> Different users want different views of same data. Therefore All users should be able to access same data but have a different customized view </a:t>
            </a:r>
            <a:r>
              <a:rPr lang="en-US" sz="2200" dirty="0" err="1">
                <a:latin typeface="Calibri" pitchFamily="34" charset="0"/>
                <a:cs typeface="Calibri" pitchFamily="34" charset="0"/>
              </a:rPr>
              <a:t>e.g</a:t>
            </a:r>
            <a:r>
              <a:rPr lang="en-US" sz="2200" dirty="0">
                <a:latin typeface="Calibri" pitchFamily="34" charset="0"/>
                <a:cs typeface="Calibri" pitchFamily="34" charset="0"/>
              </a:rPr>
              <a:t> employees information </a:t>
            </a:r>
          </a:p>
          <a:p>
            <a:pPr algn="just"/>
            <a:endParaRPr lang="en-US" sz="2200" dirty="0">
              <a:latin typeface="Calibri" pitchFamily="34" charset="0"/>
              <a:cs typeface="Calibri" pitchFamily="34" charset="0"/>
            </a:endParaRPr>
          </a:p>
          <a:p>
            <a:pPr algn="just"/>
            <a:r>
              <a:rPr lang="en-US" sz="2200" dirty="0">
                <a:latin typeface="Calibri" pitchFamily="34" charset="0"/>
                <a:cs typeface="Calibri" pitchFamily="34" charset="0"/>
              </a:rPr>
              <a:t>A user’s view is immune to changes made in other views</a:t>
            </a:r>
          </a:p>
          <a:p>
            <a:pPr algn="just"/>
            <a:endParaRPr lang="en-US" sz="2200" dirty="0">
              <a:latin typeface="Calibri" pitchFamily="34" charset="0"/>
              <a:cs typeface="Calibri" pitchFamily="34" charset="0"/>
            </a:endParaRPr>
          </a:p>
          <a:p>
            <a:pPr algn="just"/>
            <a:r>
              <a:rPr lang="en-US" sz="2200" dirty="0">
                <a:latin typeface="Calibri" pitchFamily="34" charset="0"/>
                <a:cs typeface="Calibri" pitchFamily="34" charset="0"/>
              </a:rPr>
              <a:t>Users should not need to know physical database storage details</a:t>
            </a:r>
          </a:p>
        </p:txBody>
      </p:sp>
    </p:spTree>
    <p:extLst>
      <p:ext uri="{BB962C8B-B14F-4D97-AF65-F5344CB8AC3E}">
        <p14:creationId xmlns:p14="http://schemas.microsoft.com/office/powerpoint/2010/main" val="409435296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685800"/>
          </a:xfrm>
        </p:spPr>
        <p:txBody>
          <a:bodyPr/>
          <a:lstStyle/>
          <a:p>
            <a:r>
              <a:rPr lang="en-US" sz="3200" dirty="0"/>
              <a:t>Three level architecture of college management system</a:t>
            </a:r>
          </a:p>
        </p:txBody>
      </p:sp>
      <p:pic>
        <p:nvPicPr>
          <p:cNvPr id="6146" name="Picture 2"/>
          <p:cNvPicPr>
            <a:picLocks noGrp="1" noChangeAspect="1" noChangeArrowheads="1"/>
          </p:cNvPicPr>
          <p:nvPr>
            <p:ph idx="1"/>
          </p:nvPr>
        </p:nvPicPr>
        <p:blipFill>
          <a:blip r:embed="rId2" cstate="print"/>
          <a:srcRect/>
          <a:stretch>
            <a:fillRect/>
          </a:stretch>
        </p:blipFill>
        <p:spPr bwMode="auto">
          <a:xfrm>
            <a:off x="381000" y="914400"/>
            <a:ext cx="8229600" cy="52482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2800" dirty="0">
                <a:latin typeface="Times" pitchFamily="18" charset="0"/>
              </a:rPr>
              <a:t>Differences between Three Levels of ANSI-SPARC Architecture</a:t>
            </a:r>
            <a:endParaRPr lang="en-GB" sz="2800" dirty="0">
              <a:solidFill>
                <a:schemeClr val="tx1"/>
              </a:solidFill>
              <a:latin typeface="Times" pitchFamily="18" charset="0"/>
            </a:endParaRPr>
          </a:p>
        </p:txBody>
      </p:sp>
      <p:pic>
        <p:nvPicPr>
          <p:cNvPr id="4" name="Picture 1030" descr="C02NF0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447800"/>
            <a:ext cx="8686800" cy="5257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8754571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2800" dirty="0">
                <a:latin typeface="Times" pitchFamily="18" charset="0"/>
              </a:rPr>
              <a:t>Differences between Three Levels of ANSI-SPARC Architecture</a:t>
            </a:r>
            <a:endParaRPr lang="en-GB" sz="2800" dirty="0">
              <a:solidFill>
                <a:schemeClr val="tx1"/>
              </a:solidFill>
              <a:latin typeface="Times" pitchFamily="18" charset="0"/>
            </a:endParaRPr>
          </a:p>
        </p:txBody>
      </p:sp>
      <p:pic>
        <p:nvPicPr>
          <p:cNvPr id="4" name="Picture 1030" descr="C02NF0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447800"/>
            <a:ext cx="4876800" cy="5257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p:cNvSpPr/>
          <p:nvPr/>
        </p:nvSpPr>
        <p:spPr>
          <a:xfrm>
            <a:off x="5105400" y="1524000"/>
            <a:ext cx="4038600" cy="3785652"/>
          </a:xfrm>
          <a:prstGeom prst="rect">
            <a:avLst/>
          </a:prstGeom>
        </p:spPr>
        <p:txBody>
          <a:bodyPr wrap="square">
            <a:spAutoFit/>
          </a:bodyPr>
          <a:lstStyle/>
          <a:p>
            <a:pPr>
              <a:buFont typeface="Wingdings" pitchFamily="2" charset="2"/>
              <a:buChar char="§"/>
            </a:pPr>
            <a:r>
              <a:rPr lang="en-US" sz="1600" dirty="0"/>
              <a:t> Two different external views of staff details exist: </a:t>
            </a:r>
          </a:p>
          <a:p>
            <a:pPr lvl="1">
              <a:buFont typeface="Wingdings" pitchFamily="2" charset="2"/>
              <a:buChar char="ü"/>
            </a:pPr>
            <a:r>
              <a:rPr lang="en-US" sz="1600" dirty="0"/>
              <a:t>one consisting of a staff number (</a:t>
            </a:r>
            <a:r>
              <a:rPr lang="en-US" sz="1600" dirty="0" err="1"/>
              <a:t>sNo</a:t>
            </a:r>
            <a:r>
              <a:rPr lang="en-US" sz="1600" dirty="0"/>
              <a:t>), first name (</a:t>
            </a:r>
            <a:r>
              <a:rPr lang="en-US" sz="1600" dirty="0" err="1"/>
              <a:t>fName</a:t>
            </a:r>
            <a:r>
              <a:rPr lang="en-US" sz="1600" dirty="0"/>
              <a:t>), last name (</a:t>
            </a:r>
            <a:r>
              <a:rPr lang="en-US" sz="1600" dirty="0" err="1"/>
              <a:t>IName</a:t>
            </a:r>
            <a:r>
              <a:rPr lang="en-US" sz="1600" dirty="0"/>
              <a:t>), age, and salary; </a:t>
            </a:r>
          </a:p>
          <a:p>
            <a:pPr lvl="1">
              <a:buFont typeface="Wingdings" pitchFamily="2" charset="2"/>
              <a:buChar char="ü"/>
            </a:pPr>
            <a:r>
              <a:rPr lang="en-US" sz="1600" dirty="0"/>
              <a:t>a second consisting of a staff number (</a:t>
            </a:r>
            <a:r>
              <a:rPr lang="en-US" sz="1600" dirty="0" err="1"/>
              <a:t>staffNo</a:t>
            </a:r>
            <a:r>
              <a:rPr lang="en-US" sz="1600" dirty="0"/>
              <a:t>), last name (</a:t>
            </a:r>
            <a:r>
              <a:rPr lang="en-US" sz="1600" dirty="0" err="1"/>
              <a:t>IName</a:t>
            </a:r>
            <a:r>
              <a:rPr lang="en-US" sz="1600" dirty="0"/>
              <a:t>), and the number of the branch the member of staff works at (</a:t>
            </a:r>
            <a:r>
              <a:rPr lang="en-US" sz="1600" dirty="0" err="1"/>
              <a:t>branchNo</a:t>
            </a:r>
            <a:r>
              <a:rPr lang="en-US" sz="1600" dirty="0"/>
              <a:t>).</a:t>
            </a:r>
          </a:p>
          <a:p>
            <a:pPr>
              <a:buFont typeface="Wingdings" pitchFamily="2" charset="2"/>
              <a:buChar char="§"/>
            </a:pPr>
            <a:r>
              <a:rPr lang="en-US" sz="1600" dirty="0"/>
              <a:t> These external views are merged into one conceptual view. </a:t>
            </a:r>
          </a:p>
          <a:p>
            <a:pPr>
              <a:buFont typeface="Wingdings" pitchFamily="2" charset="2"/>
              <a:buChar char="§"/>
            </a:pPr>
            <a:endParaRPr lang="en-US" sz="1600" dirty="0"/>
          </a:p>
          <a:p>
            <a:pPr>
              <a:buFont typeface="Wingdings" pitchFamily="2" charset="2"/>
              <a:buChar char="§"/>
            </a:pPr>
            <a:r>
              <a:rPr lang="en-US" sz="1600" dirty="0"/>
              <a:t>In this merging process, the major difference is that the age field has been changed into a date of birth field, DOB</a:t>
            </a:r>
          </a:p>
        </p:txBody>
      </p:sp>
    </p:spTree>
    <p:extLst>
      <p:ext uri="{BB962C8B-B14F-4D97-AF65-F5344CB8AC3E}">
        <p14:creationId xmlns:p14="http://schemas.microsoft.com/office/powerpoint/2010/main" val="368754571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2800" dirty="0">
                <a:latin typeface="Times" pitchFamily="18" charset="0"/>
              </a:rPr>
              <a:t>Differences between Three Levels of ANSI-SPARC Architecture</a:t>
            </a:r>
            <a:endParaRPr lang="en-GB" sz="2800" dirty="0">
              <a:solidFill>
                <a:schemeClr val="tx1"/>
              </a:solidFill>
              <a:latin typeface="Times" pitchFamily="18" charset="0"/>
            </a:endParaRPr>
          </a:p>
        </p:txBody>
      </p:sp>
      <p:pic>
        <p:nvPicPr>
          <p:cNvPr id="4" name="Picture 1030" descr="C02NF0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447800"/>
            <a:ext cx="4572000" cy="5257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p:cNvSpPr/>
          <p:nvPr/>
        </p:nvSpPr>
        <p:spPr>
          <a:xfrm>
            <a:off x="4648200" y="1066800"/>
            <a:ext cx="4495800" cy="5509200"/>
          </a:xfrm>
          <a:prstGeom prst="rect">
            <a:avLst/>
          </a:prstGeom>
        </p:spPr>
        <p:txBody>
          <a:bodyPr wrap="square">
            <a:spAutoFit/>
          </a:bodyPr>
          <a:lstStyle/>
          <a:p>
            <a:pPr algn="just">
              <a:buFont typeface="Wingdings" pitchFamily="2" charset="2"/>
              <a:buChar char="§"/>
            </a:pPr>
            <a:r>
              <a:rPr lang="en-US" sz="1600" dirty="0"/>
              <a:t> The DBMS maintains the external/conceptual mapping; </a:t>
            </a:r>
          </a:p>
          <a:p>
            <a:pPr lvl="1" algn="just">
              <a:buFont typeface="Wingdings" pitchFamily="2" charset="2"/>
              <a:buChar char="ü"/>
            </a:pPr>
            <a:r>
              <a:rPr lang="en-US" sz="1600" dirty="0"/>
              <a:t>for example, it maps the </a:t>
            </a:r>
            <a:r>
              <a:rPr lang="en-US" sz="1600" dirty="0" err="1"/>
              <a:t>sNo</a:t>
            </a:r>
            <a:r>
              <a:rPr lang="en-US" sz="1600" dirty="0"/>
              <a:t> field of the first external view to the </a:t>
            </a:r>
            <a:r>
              <a:rPr lang="en-US" sz="1600" dirty="0" err="1"/>
              <a:t>staffNo</a:t>
            </a:r>
            <a:r>
              <a:rPr lang="en-US" sz="1600" dirty="0"/>
              <a:t> field of the conceptual record. </a:t>
            </a:r>
          </a:p>
          <a:p>
            <a:pPr lvl="1" algn="just">
              <a:buFont typeface="Wingdings" pitchFamily="2" charset="2"/>
              <a:buChar char="ü"/>
            </a:pPr>
            <a:endParaRPr lang="en-US" sz="1600" dirty="0"/>
          </a:p>
          <a:p>
            <a:pPr lvl="1" algn="just">
              <a:buFont typeface="Wingdings" pitchFamily="2" charset="2"/>
              <a:buChar char="ü"/>
            </a:pPr>
            <a:r>
              <a:rPr lang="en-US" sz="1600" dirty="0"/>
              <a:t>The conceptual level is then mapped to the internal level, which contains a physical description of the structure for the conceptual record. </a:t>
            </a:r>
          </a:p>
          <a:p>
            <a:pPr lvl="1" algn="just">
              <a:buFont typeface="Wingdings" pitchFamily="2" charset="2"/>
              <a:buChar char="ü"/>
            </a:pPr>
            <a:endParaRPr lang="en-US" sz="1600" dirty="0"/>
          </a:p>
          <a:p>
            <a:pPr lvl="1" algn="just">
              <a:buFont typeface="Wingdings" pitchFamily="2" charset="2"/>
              <a:buChar char="ü"/>
            </a:pPr>
            <a:r>
              <a:rPr lang="en-US" sz="1600" dirty="0"/>
              <a:t>At this level, we see a definition of the structure in a high-level language. </a:t>
            </a:r>
          </a:p>
          <a:p>
            <a:pPr lvl="1" algn="just">
              <a:buFont typeface="Wingdings" pitchFamily="2" charset="2"/>
              <a:buChar char="ü"/>
            </a:pPr>
            <a:endParaRPr lang="en-US" sz="1600" dirty="0"/>
          </a:p>
          <a:p>
            <a:pPr lvl="1" algn="just">
              <a:buFont typeface="Wingdings" pitchFamily="2" charset="2"/>
              <a:buChar char="ü"/>
            </a:pPr>
            <a:r>
              <a:rPr lang="en-US" sz="1600" dirty="0"/>
              <a:t>The structure contains a pointer, next, which allows the list of staff records to be physically linked together to form a chain. </a:t>
            </a:r>
          </a:p>
          <a:p>
            <a:pPr lvl="1" algn="just">
              <a:buFont typeface="Wingdings" pitchFamily="2" charset="2"/>
              <a:buChar char="ü"/>
            </a:pPr>
            <a:endParaRPr lang="en-US" sz="1600" dirty="0"/>
          </a:p>
          <a:p>
            <a:pPr lvl="1" algn="just">
              <a:buFont typeface="Wingdings" pitchFamily="2" charset="2"/>
              <a:buChar char="ü"/>
            </a:pPr>
            <a:r>
              <a:rPr lang="en-US" sz="1600" dirty="0"/>
              <a:t>Note that the order of fields at the internal level is different from that at the conceptual level. Again, the DBMS maintains the conceptual/ internal mapping.</a:t>
            </a:r>
          </a:p>
        </p:txBody>
      </p:sp>
    </p:spTree>
    <p:extLst>
      <p:ext uri="{BB962C8B-B14F-4D97-AF65-F5344CB8AC3E}">
        <p14:creationId xmlns:p14="http://schemas.microsoft.com/office/powerpoint/2010/main" val="368754571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pitchFamily="18" charset="0"/>
              </a:rPr>
              <a:t>Differences between Three Levels of ANSI-SPARC Architecture</a:t>
            </a:r>
            <a:endParaRPr lang="en-US" sz="3600" dirty="0"/>
          </a:p>
        </p:txBody>
      </p:sp>
      <p:sp>
        <p:nvSpPr>
          <p:cNvPr id="3" name="Content Placeholder 2"/>
          <p:cNvSpPr>
            <a:spLocks noGrp="1"/>
          </p:cNvSpPr>
          <p:nvPr>
            <p:ph idx="1"/>
          </p:nvPr>
        </p:nvSpPr>
        <p:spPr/>
        <p:txBody>
          <a:bodyPr/>
          <a:lstStyle/>
          <a:p>
            <a:r>
              <a:rPr lang="en-US" sz="1800" dirty="0"/>
              <a:t>It is important to distinguish between the description of the database and the database itself. </a:t>
            </a:r>
          </a:p>
          <a:p>
            <a:r>
              <a:rPr lang="en-US" sz="1800" dirty="0"/>
              <a:t>The description of the database is the </a:t>
            </a:r>
            <a:r>
              <a:rPr lang="en-US" sz="1800" b="1" dirty="0"/>
              <a:t>database schema. </a:t>
            </a:r>
          </a:p>
          <a:p>
            <a:r>
              <a:rPr lang="en-US" sz="1800" dirty="0"/>
              <a:t>The schema is specified during the database design process and is not expected to change frequently. However, the actual data in the database may change frequently; </a:t>
            </a:r>
          </a:p>
          <a:p>
            <a:r>
              <a:rPr lang="en-US" sz="1800" dirty="0"/>
              <a:t>for example, schema  changes every time we insert details of a new member of staff or a new property.</a:t>
            </a:r>
          </a:p>
          <a:p>
            <a:r>
              <a:rPr lang="en-US" sz="1800"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libri" pitchFamily="34" charset="0"/>
                <a:cs typeface="Calibri" pitchFamily="34" charset="0"/>
              </a:rPr>
              <a:t>Schemas, Mappings, and Instances</a:t>
            </a:r>
          </a:p>
        </p:txBody>
      </p:sp>
      <p:sp>
        <p:nvSpPr>
          <p:cNvPr id="3" name="Content Placeholder 2"/>
          <p:cNvSpPr>
            <a:spLocks noGrp="1"/>
          </p:cNvSpPr>
          <p:nvPr>
            <p:ph idx="1"/>
          </p:nvPr>
        </p:nvSpPr>
        <p:spPr/>
        <p:txBody>
          <a:bodyPr/>
          <a:lstStyle/>
          <a:p>
            <a:pPr algn="just"/>
            <a:r>
              <a:rPr lang="en-US" sz="2400" dirty="0">
                <a:latin typeface="Calibri" pitchFamily="34" charset="0"/>
                <a:cs typeface="Calibri" pitchFamily="34" charset="0"/>
              </a:rPr>
              <a:t>There are three different types of schema in the database and these are defined according to three-level architecture</a:t>
            </a:r>
          </a:p>
          <a:p>
            <a:pPr lvl="1" algn="just"/>
            <a:r>
              <a:rPr lang="en-US" sz="1800" dirty="0">
                <a:latin typeface="Calibri" pitchFamily="34" charset="0"/>
                <a:cs typeface="Calibri" pitchFamily="34" charset="0"/>
              </a:rPr>
              <a:t> At the highest level, we have multiple external schemas (also called </a:t>
            </a:r>
            <a:r>
              <a:rPr lang="en-US" sz="1800" dirty="0" err="1">
                <a:latin typeface="Calibri" pitchFamily="34" charset="0"/>
                <a:cs typeface="Calibri" pitchFamily="34" charset="0"/>
              </a:rPr>
              <a:t>subschemas</a:t>
            </a:r>
            <a:r>
              <a:rPr lang="en-US" sz="1800" dirty="0">
                <a:latin typeface="Calibri" pitchFamily="34" charset="0"/>
                <a:cs typeface="Calibri" pitchFamily="34" charset="0"/>
              </a:rPr>
              <a:t>) that correspond to different views of the data</a:t>
            </a:r>
          </a:p>
          <a:p>
            <a:pPr algn="just"/>
            <a:endParaRPr lang="en-US" sz="2400" dirty="0">
              <a:latin typeface="Calibri" pitchFamily="34" charset="0"/>
              <a:cs typeface="Calibri" pitchFamily="34" charset="0"/>
            </a:endParaRPr>
          </a:p>
          <a:p>
            <a:pPr lvl="1" algn="just"/>
            <a:r>
              <a:rPr lang="en-US" sz="1800" dirty="0">
                <a:latin typeface="Calibri" pitchFamily="34" charset="0"/>
                <a:cs typeface="Calibri" pitchFamily="34" charset="0"/>
              </a:rPr>
              <a:t>At the conceptual level, we have the conceptual schema, which describes all the entities, attributes, and relationships together with integrity constraints. </a:t>
            </a:r>
          </a:p>
          <a:p>
            <a:pPr algn="just"/>
            <a:endParaRPr lang="en-US" sz="2400" dirty="0">
              <a:latin typeface="Calibri" pitchFamily="34" charset="0"/>
              <a:cs typeface="Calibri" pitchFamily="34" charset="0"/>
            </a:endParaRPr>
          </a:p>
          <a:p>
            <a:pPr lvl="1" algn="just"/>
            <a:r>
              <a:rPr lang="en-US" sz="1800" dirty="0">
                <a:latin typeface="Calibri" pitchFamily="34" charset="0"/>
                <a:cs typeface="Calibri" pitchFamily="34" charset="0"/>
              </a:rPr>
              <a:t>At the lowest level of abstraction we have the internal schema, which is a complete description of the definitions of stored records, the methods of representation, the data fields, and the indexes and storage structures used. </a:t>
            </a:r>
          </a:p>
          <a:p>
            <a:pPr algn="just"/>
            <a:endParaRPr lang="en-US" sz="2400" dirty="0">
              <a:latin typeface="Calibri" pitchFamily="34" charset="0"/>
              <a:cs typeface="Calibri" pitchFamily="34" charset="0"/>
            </a:endParaRPr>
          </a:p>
          <a:p>
            <a:pPr algn="just"/>
            <a:r>
              <a:rPr lang="en-US" sz="2400" dirty="0">
                <a:latin typeface="Calibri" pitchFamily="34" charset="0"/>
                <a:cs typeface="Calibri" pitchFamily="34" charset="0"/>
              </a:rPr>
              <a:t>There is only one conceptual schema and one internal schema per database.</a:t>
            </a:r>
          </a:p>
          <a:p>
            <a:pPr algn="just"/>
            <a:endParaRPr lang="en-US" sz="1800" dirty="0">
              <a:latin typeface="Calibri" pitchFamily="34" charset="0"/>
              <a:cs typeface="Calibri"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libri" pitchFamily="34" charset="0"/>
                <a:cs typeface="Calibri" pitchFamily="34" charset="0"/>
              </a:rPr>
              <a:t>Schemas, Mappings, and Instances</a:t>
            </a:r>
          </a:p>
        </p:txBody>
      </p:sp>
      <p:sp>
        <p:nvSpPr>
          <p:cNvPr id="3" name="Content Placeholder 2"/>
          <p:cNvSpPr>
            <a:spLocks noGrp="1"/>
          </p:cNvSpPr>
          <p:nvPr>
            <p:ph idx="1"/>
          </p:nvPr>
        </p:nvSpPr>
        <p:spPr/>
        <p:txBody>
          <a:bodyPr/>
          <a:lstStyle/>
          <a:p>
            <a:pPr algn="just"/>
            <a:r>
              <a:rPr lang="en-US" sz="1800" dirty="0">
                <a:latin typeface="Calibri" pitchFamily="34" charset="0"/>
                <a:cs typeface="Calibri" pitchFamily="34" charset="0"/>
              </a:rPr>
              <a:t> The DBMS is responsible for mapping between these three types of schema and  must also check the schemas for consistency;</a:t>
            </a:r>
          </a:p>
          <a:p>
            <a:pPr algn="just">
              <a:buNone/>
            </a:pPr>
            <a:endParaRPr lang="en-US" sz="1800" dirty="0">
              <a:latin typeface="Calibri" pitchFamily="34" charset="0"/>
              <a:cs typeface="Calibri" pitchFamily="34" charset="0"/>
            </a:endParaRPr>
          </a:p>
          <a:p>
            <a:pPr algn="just"/>
            <a:r>
              <a:rPr lang="en-US" sz="1800" dirty="0">
                <a:latin typeface="Calibri" pitchFamily="34" charset="0"/>
                <a:cs typeface="Calibri" pitchFamily="34" charset="0"/>
              </a:rPr>
              <a:t>In other words, the DBMS must confirm that each external schema is derivable from the conceptual schema, and it must use the information in the conceptual schema to map between each external schema and the internal schema.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381000"/>
          </a:xfrm>
        </p:spPr>
        <p:txBody>
          <a:bodyPr/>
          <a:lstStyle/>
          <a:p>
            <a:r>
              <a:rPr lang="en-US" sz="3200" dirty="0">
                <a:latin typeface="Calibri" pitchFamily="34" charset="0"/>
                <a:cs typeface="Calibri" pitchFamily="34" charset="0"/>
              </a:rPr>
              <a:t>Mappings</a:t>
            </a:r>
          </a:p>
        </p:txBody>
      </p:sp>
      <p:sp>
        <p:nvSpPr>
          <p:cNvPr id="3" name="Content Placeholder 2"/>
          <p:cNvSpPr>
            <a:spLocks noGrp="1"/>
          </p:cNvSpPr>
          <p:nvPr>
            <p:ph idx="1"/>
          </p:nvPr>
        </p:nvSpPr>
        <p:spPr>
          <a:xfrm>
            <a:off x="0" y="838200"/>
            <a:ext cx="9144000" cy="5791200"/>
          </a:xfrm>
        </p:spPr>
        <p:txBody>
          <a:bodyPr/>
          <a:lstStyle/>
          <a:p>
            <a:pPr algn="just"/>
            <a:r>
              <a:rPr lang="en-US" sz="1800" dirty="0">
                <a:latin typeface="Calibri" pitchFamily="34" charset="0"/>
                <a:cs typeface="Calibri" pitchFamily="34" charset="0"/>
              </a:rPr>
              <a:t> Mapping  defines the correspondence between the</a:t>
            </a:r>
          </a:p>
          <a:p>
            <a:pPr lvl="1" algn="just"/>
            <a:r>
              <a:rPr lang="en-US" sz="1400" dirty="0">
                <a:latin typeface="Calibri" pitchFamily="34" charset="0"/>
                <a:cs typeface="Calibri" pitchFamily="34" charset="0"/>
              </a:rPr>
              <a:t> external mapping and conceptual mapping</a:t>
            </a:r>
          </a:p>
          <a:p>
            <a:pPr lvl="1" algn="just"/>
            <a:r>
              <a:rPr lang="en-US" sz="1400" dirty="0">
                <a:latin typeface="Calibri" pitchFamily="34" charset="0"/>
                <a:cs typeface="Calibri" pitchFamily="34" charset="0"/>
              </a:rPr>
              <a:t>Conceptual mapping and internal mapping</a:t>
            </a:r>
          </a:p>
          <a:p>
            <a:pPr lvl="1" algn="just"/>
            <a:endParaRPr lang="en-US" sz="1400" dirty="0">
              <a:latin typeface="Calibri" pitchFamily="34" charset="0"/>
              <a:cs typeface="Calibri" pitchFamily="34" charset="0"/>
            </a:endParaRPr>
          </a:p>
          <a:p>
            <a:pPr lvl="1" algn="just"/>
            <a:endParaRPr lang="en-US" sz="1400" dirty="0">
              <a:latin typeface="Calibri" pitchFamily="34" charset="0"/>
              <a:cs typeface="Calibri" pitchFamily="34" charset="0"/>
            </a:endParaRPr>
          </a:p>
          <a:p>
            <a:pPr lvl="1" algn="just"/>
            <a:r>
              <a:rPr lang="en-US" sz="1400" dirty="0">
                <a:latin typeface="Calibri" pitchFamily="34" charset="0"/>
                <a:cs typeface="Calibri" pitchFamily="34" charset="0"/>
              </a:rPr>
              <a:t> </a:t>
            </a:r>
          </a:p>
          <a:p>
            <a:pPr lvl="1" algn="just">
              <a:buNone/>
            </a:pPr>
            <a:endParaRPr lang="en-US" sz="1400" dirty="0">
              <a:latin typeface="Calibri" pitchFamily="34" charset="0"/>
              <a:cs typeface="Calibri" pitchFamily="34" charset="0"/>
            </a:endParaRPr>
          </a:p>
        </p:txBody>
      </p:sp>
      <p:pic>
        <p:nvPicPr>
          <p:cNvPr id="6" name="Picture 2"/>
          <p:cNvPicPr>
            <a:picLocks noChangeAspect="1" noChangeArrowheads="1"/>
          </p:cNvPicPr>
          <p:nvPr/>
        </p:nvPicPr>
        <p:blipFill>
          <a:blip r:embed="rId2" cstate="print"/>
          <a:srcRect l="15116" t="16545" r="15116" b="9000"/>
          <a:stretch>
            <a:fillRect/>
          </a:stretch>
        </p:blipFill>
        <p:spPr bwMode="auto">
          <a:xfrm>
            <a:off x="457200" y="1905000"/>
            <a:ext cx="8153400" cy="4953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762000"/>
          </a:xfrm>
        </p:spPr>
        <p:txBody>
          <a:bodyPr/>
          <a:lstStyle/>
          <a:p>
            <a:r>
              <a:rPr lang="en-US" dirty="0"/>
              <a:t>External/ conceptual mapping</a:t>
            </a:r>
            <a:br>
              <a:rPr lang="en-US" dirty="0"/>
            </a:br>
            <a:endParaRPr lang="en-US" dirty="0"/>
          </a:p>
        </p:txBody>
      </p:sp>
      <p:sp>
        <p:nvSpPr>
          <p:cNvPr id="3" name="Content Placeholder 2"/>
          <p:cNvSpPr>
            <a:spLocks noGrp="1"/>
          </p:cNvSpPr>
          <p:nvPr>
            <p:ph idx="1"/>
          </p:nvPr>
        </p:nvSpPr>
        <p:spPr/>
        <p:txBody>
          <a:bodyPr/>
          <a:lstStyle/>
          <a:p>
            <a:pPr lvl="1"/>
            <a:r>
              <a:rPr lang="en-US" sz="2400" dirty="0">
                <a:latin typeface="Times New Roman" pitchFamily="18" charset="0"/>
                <a:cs typeface="Times New Roman" pitchFamily="18" charset="0"/>
              </a:rPr>
              <a:t>External schema is related to conceptual schema by external/conceptual mapping</a:t>
            </a:r>
          </a:p>
          <a:p>
            <a:pPr lvl="1"/>
            <a:r>
              <a:rPr lang="en-US" sz="2400" dirty="0">
                <a:latin typeface="Times New Roman" pitchFamily="18" charset="0"/>
                <a:cs typeface="Times New Roman" pitchFamily="18" charset="0"/>
              </a:rPr>
              <a:t>Defines the correspondence between a particular external view and conceptual view</a:t>
            </a:r>
          </a:p>
          <a:p>
            <a:pPr lvl="1"/>
            <a:r>
              <a:rPr lang="en-US" sz="2400" dirty="0">
                <a:latin typeface="Times New Roman" pitchFamily="18" charset="0"/>
                <a:cs typeface="Times New Roman" pitchFamily="18" charset="0"/>
              </a:rPr>
              <a:t>Many conceptual fields can form one external view etc</a:t>
            </a:r>
          </a:p>
          <a:p>
            <a:pPr lvl="1">
              <a:buNone/>
            </a:pPr>
            <a:endParaRPr lang="en-US" sz="24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762000"/>
          </a:xfrm>
        </p:spPr>
        <p:txBody>
          <a:bodyPr/>
          <a:lstStyle/>
          <a:p>
            <a:r>
              <a:rPr lang="en-US" dirty="0"/>
              <a:t>Conceptual /internal mapping</a:t>
            </a:r>
            <a:br>
              <a:rPr lang="en-US" dirty="0"/>
            </a:br>
            <a:endParaRPr lang="en-US" dirty="0"/>
          </a:p>
        </p:txBody>
      </p:sp>
      <p:sp>
        <p:nvSpPr>
          <p:cNvPr id="3" name="Content Placeholder 2"/>
          <p:cNvSpPr>
            <a:spLocks noGrp="1"/>
          </p:cNvSpPr>
          <p:nvPr>
            <p:ph idx="1"/>
          </p:nvPr>
        </p:nvSpPr>
        <p:spPr/>
        <p:txBody>
          <a:bodyPr/>
          <a:lstStyle/>
          <a:p>
            <a:pPr lvl="1"/>
            <a:r>
              <a:rPr lang="en-US" sz="2400" dirty="0">
                <a:latin typeface="Times New Roman" pitchFamily="18" charset="0"/>
                <a:cs typeface="Times New Roman" pitchFamily="18" charset="0"/>
              </a:rPr>
              <a:t> conceptual schema is related to internal schema by conceptual/internal mapping</a:t>
            </a:r>
          </a:p>
          <a:p>
            <a:pPr lvl="1"/>
            <a:r>
              <a:rPr lang="en-US" sz="2400" dirty="0">
                <a:latin typeface="Times New Roman" pitchFamily="18" charset="0"/>
                <a:cs typeface="Times New Roman" pitchFamily="18" charset="0"/>
              </a:rPr>
              <a:t>Defines the correspondence between conceptual and internal schema </a:t>
            </a:r>
          </a:p>
          <a:p>
            <a:pPr lvl="1"/>
            <a:r>
              <a:rPr lang="en-US" sz="2400" dirty="0">
                <a:latin typeface="Times New Roman" pitchFamily="18" charset="0"/>
                <a:cs typeface="Times New Roman" pitchFamily="18" charset="0"/>
              </a:rPr>
              <a:t> specifies how conceptual records are represented into internal level</a:t>
            </a:r>
          </a:p>
          <a:p>
            <a:pPr lvl="1"/>
            <a:r>
              <a:rPr lang="en-US" sz="2400" dirty="0">
                <a:latin typeface="Times New Roman" pitchFamily="18" charset="0"/>
                <a:cs typeface="Times New Roman" pitchFamily="18" charset="0"/>
              </a:rPr>
              <a:t> if structure of DB is changed</a:t>
            </a:r>
          </a:p>
          <a:p>
            <a:pPr lvl="2"/>
            <a:r>
              <a:rPr lang="en-US" sz="2000" dirty="0">
                <a:latin typeface="Times New Roman" pitchFamily="18" charset="0"/>
                <a:cs typeface="Times New Roman" pitchFamily="18" charset="0"/>
              </a:rPr>
              <a:t>Conceptual/internal  mapping is changed accordingly</a:t>
            </a:r>
          </a:p>
          <a:p>
            <a:pPr lvl="2"/>
            <a:r>
              <a:rPr lang="en-US" sz="2000" dirty="0">
                <a:latin typeface="Times New Roman" pitchFamily="18" charset="0"/>
                <a:cs typeface="Times New Roman" pitchFamily="18" charset="0"/>
              </a:rPr>
              <a:t>DBA makes these changes</a:t>
            </a:r>
          </a:p>
          <a:p>
            <a:pPr lvl="1"/>
            <a:r>
              <a:rPr lang="en-US" sz="2400" dirty="0">
                <a:latin typeface="Times New Roman" pitchFamily="18" charset="0"/>
                <a:cs typeface="Times New Roman" pitchFamily="18" charset="0"/>
              </a:rPr>
              <a:t> effects of such changes are isolated between two schemas</a:t>
            </a:r>
          </a:p>
          <a:p>
            <a:pPr lvl="1">
              <a:buNone/>
            </a:pP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sz="3200" dirty="0">
                <a:latin typeface="Calibri" pitchFamily="34" charset="0"/>
                <a:cs typeface="Calibri" pitchFamily="34" charset="0"/>
              </a:rPr>
              <a:t>Objectives of Three-Level Architecture..</a:t>
            </a:r>
            <a:endParaRPr lang="en-GB" sz="3200" dirty="0">
              <a:solidFill>
                <a:schemeClr val="tx1"/>
              </a:solidFill>
              <a:latin typeface="Calibri" pitchFamily="34" charset="0"/>
              <a:cs typeface="Calibri" pitchFamily="34" charset="0"/>
            </a:endParaRPr>
          </a:p>
        </p:txBody>
      </p:sp>
      <p:sp>
        <p:nvSpPr>
          <p:cNvPr id="55299" name="Rectangle 3"/>
          <p:cNvSpPr>
            <a:spLocks noGrp="1" noChangeArrowheads="1"/>
          </p:cNvSpPr>
          <p:nvPr>
            <p:ph idx="1"/>
          </p:nvPr>
        </p:nvSpPr>
        <p:spPr/>
        <p:txBody>
          <a:bodyPr/>
          <a:lstStyle/>
          <a:p>
            <a:pPr algn="just"/>
            <a:r>
              <a:rPr lang="en-US" sz="2200" dirty="0">
                <a:latin typeface="Calibri" pitchFamily="34" charset="0"/>
                <a:cs typeface="Calibri" pitchFamily="34" charset="0"/>
              </a:rPr>
              <a:t>DBA should be able to change database storage structures without affecting the users’ views i.e. ensure  program data independence</a:t>
            </a:r>
          </a:p>
          <a:p>
            <a:pPr algn="just"/>
            <a:endParaRPr lang="en-US" sz="2200" dirty="0">
              <a:latin typeface="Calibri" pitchFamily="34" charset="0"/>
              <a:cs typeface="Calibri" pitchFamily="34" charset="0"/>
            </a:endParaRPr>
          </a:p>
          <a:p>
            <a:pPr algn="just"/>
            <a:r>
              <a:rPr lang="en-US" sz="2200" dirty="0">
                <a:latin typeface="Calibri" pitchFamily="34" charset="0"/>
                <a:cs typeface="Calibri" pitchFamily="34" charset="0"/>
              </a:rPr>
              <a:t>Internal structure of database should be unaffected by changes to physical aspects of storage </a:t>
            </a:r>
            <a:r>
              <a:rPr lang="en-US" sz="2200" dirty="0" err="1">
                <a:latin typeface="Calibri" pitchFamily="34" charset="0"/>
                <a:cs typeface="Calibri" pitchFamily="34" charset="0"/>
              </a:rPr>
              <a:t>e.g</a:t>
            </a:r>
            <a:r>
              <a:rPr lang="en-US" sz="2200" dirty="0">
                <a:latin typeface="Calibri" pitchFamily="34" charset="0"/>
                <a:cs typeface="Calibri" pitchFamily="34" charset="0"/>
              </a:rPr>
              <a:t> physical devices</a:t>
            </a:r>
          </a:p>
          <a:p>
            <a:pPr algn="just"/>
            <a:endParaRPr lang="en-US" sz="2200" dirty="0">
              <a:latin typeface="Calibri" pitchFamily="34" charset="0"/>
              <a:cs typeface="Calibri" pitchFamily="34" charset="0"/>
            </a:endParaRPr>
          </a:p>
          <a:p>
            <a:pPr algn="just"/>
            <a:r>
              <a:rPr lang="en-US" sz="2200" dirty="0">
                <a:latin typeface="Calibri" pitchFamily="34" charset="0"/>
                <a:cs typeface="Calibri" pitchFamily="34" charset="0"/>
              </a:rPr>
              <a:t>DBA has the authority and  should be able to change conceptual structure of database without affecting all users </a:t>
            </a:r>
          </a:p>
        </p:txBody>
      </p:sp>
    </p:spTree>
    <p:extLst>
      <p:ext uri="{BB962C8B-B14F-4D97-AF65-F5344CB8AC3E}">
        <p14:creationId xmlns:p14="http://schemas.microsoft.com/office/powerpoint/2010/main" val="272277612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Mapping-data independence</a:t>
            </a:r>
          </a:p>
        </p:txBody>
      </p:sp>
      <p:sp>
        <p:nvSpPr>
          <p:cNvPr id="3" name="Content Placeholder 2"/>
          <p:cNvSpPr>
            <a:spLocks noGrp="1"/>
          </p:cNvSpPr>
          <p:nvPr>
            <p:ph idx="1"/>
          </p:nvPr>
        </p:nvSpPr>
        <p:spPr/>
        <p:txBody>
          <a:bodyPr/>
          <a:lstStyle/>
          <a:p>
            <a:pPr algn="just">
              <a:buNone/>
            </a:pPr>
            <a:r>
              <a:rPr lang="en-US" sz="2100" b="1" dirty="0">
                <a:latin typeface="Times New Roman" pitchFamily="18" charset="0"/>
                <a:ea typeface="Verdana" pitchFamily="34" charset="0"/>
                <a:cs typeface="Times New Roman" pitchFamily="18" charset="0"/>
              </a:rPr>
              <a:t>Logical data Independence(Provided by external/conceptual mapping)</a:t>
            </a:r>
          </a:p>
          <a:p>
            <a:pPr lvl="1" algn="just">
              <a:buNone/>
            </a:pPr>
            <a:r>
              <a:rPr lang="en-US" sz="2100" dirty="0">
                <a:latin typeface="Times New Roman" pitchFamily="18" charset="0"/>
                <a:ea typeface="Verdana" pitchFamily="34" charset="0"/>
                <a:cs typeface="Times New Roman" pitchFamily="18" charset="0"/>
              </a:rPr>
              <a:t>1. Ability to modify conceptual schema without changing</a:t>
            </a:r>
          </a:p>
          <a:p>
            <a:pPr lvl="2" algn="just"/>
            <a:r>
              <a:rPr lang="en-US" sz="2100" dirty="0">
                <a:latin typeface="Times New Roman" pitchFamily="18" charset="0"/>
                <a:ea typeface="Verdana" pitchFamily="34" charset="0"/>
                <a:cs typeface="Times New Roman" pitchFamily="18" charset="0"/>
              </a:rPr>
              <a:t>External views</a:t>
            </a:r>
          </a:p>
          <a:p>
            <a:pPr lvl="2" algn="just"/>
            <a:r>
              <a:rPr lang="en-US" sz="2100" dirty="0">
                <a:latin typeface="Times New Roman" pitchFamily="18" charset="0"/>
                <a:ea typeface="Verdana" pitchFamily="34" charset="0"/>
                <a:cs typeface="Times New Roman" pitchFamily="18" charset="0"/>
              </a:rPr>
              <a:t>Application programs</a:t>
            </a:r>
          </a:p>
          <a:p>
            <a:pPr algn="just"/>
            <a:endParaRPr lang="en-US" sz="2100" dirty="0">
              <a:latin typeface="Times New Roman" pitchFamily="18" charset="0"/>
              <a:cs typeface="Times New Roman" pitchFamily="18" charset="0"/>
            </a:endParaRPr>
          </a:p>
          <a:p>
            <a:pPr algn="just">
              <a:buNone/>
            </a:pPr>
            <a:r>
              <a:rPr lang="en-US" sz="2100" dirty="0">
                <a:latin typeface="Times New Roman" pitchFamily="18" charset="0"/>
                <a:cs typeface="Times New Roman" pitchFamily="18" charset="0"/>
              </a:rPr>
              <a:t>2. Changes to conceptual schema may be necessary</a:t>
            </a:r>
          </a:p>
          <a:p>
            <a:pPr lvl="1" algn="just"/>
            <a:r>
              <a:rPr lang="en-US" sz="2100" dirty="0">
                <a:latin typeface="Times New Roman" pitchFamily="18" charset="0"/>
                <a:cs typeface="Times New Roman" pitchFamily="18" charset="0"/>
              </a:rPr>
              <a:t>Whenever the logical structure of database changes</a:t>
            </a:r>
          </a:p>
          <a:p>
            <a:pPr lvl="2" algn="just"/>
            <a:r>
              <a:rPr lang="en-US" sz="2100" dirty="0">
                <a:latin typeface="Times New Roman" pitchFamily="18" charset="0"/>
                <a:cs typeface="Times New Roman" pitchFamily="18" charset="0"/>
              </a:rPr>
              <a:t> Due to changed objectives </a:t>
            </a:r>
          </a:p>
          <a:p>
            <a:pPr algn="just"/>
            <a:r>
              <a:rPr lang="en-US" b="1" dirty="0"/>
              <a:t> </a:t>
            </a:r>
            <a:r>
              <a:rPr lang="en-US" sz="2000" b="1" dirty="0"/>
              <a:t>Examples </a:t>
            </a:r>
          </a:p>
          <a:p>
            <a:pPr lvl="1" algn="just"/>
            <a:r>
              <a:rPr lang="en-US" sz="2400" b="1" dirty="0">
                <a:latin typeface="Times New Roman" pitchFamily="18" charset="0"/>
                <a:cs typeface="Times New Roman" pitchFamily="18" charset="0"/>
              </a:rPr>
              <a:t>Adding a data item to schema</a:t>
            </a:r>
          </a:p>
          <a:p>
            <a:pPr lvl="1" algn="just"/>
            <a:r>
              <a:rPr lang="en-US" sz="2400" b="1" dirty="0">
                <a:latin typeface="Times New Roman" pitchFamily="18" charset="0"/>
                <a:cs typeface="Times New Roman" pitchFamily="18" charset="0"/>
              </a:rPr>
              <a:t> Adding project table to suppliers part database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Mapping-data independence</a:t>
            </a:r>
          </a:p>
        </p:txBody>
      </p:sp>
      <p:sp>
        <p:nvSpPr>
          <p:cNvPr id="3" name="Content Placeholder 2"/>
          <p:cNvSpPr>
            <a:spLocks noGrp="1"/>
          </p:cNvSpPr>
          <p:nvPr>
            <p:ph idx="1"/>
          </p:nvPr>
        </p:nvSpPr>
        <p:spPr/>
        <p:txBody>
          <a:bodyPr/>
          <a:lstStyle/>
          <a:p>
            <a:pPr algn="just">
              <a:buNone/>
            </a:pPr>
            <a:r>
              <a:rPr lang="en-US" sz="2100" b="1" dirty="0">
                <a:latin typeface="Times New Roman" pitchFamily="18" charset="0"/>
                <a:ea typeface="Verdana" pitchFamily="34" charset="0"/>
                <a:cs typeface="Times New Roman" pitchFamily="18" charset="0"/>
              </a:rPr>
              <a:t>Physical  data Independence(Provided by conceptual/internal mapping)</a:t>
            </a:r>
          </a:p>
          <a:p>
            <a:pPr lvl="1" algn="just">
              <a:buNone/>
            </a:pPr>
            <a:r>
              <a:rPr lang="en-US" sz="2100" dirty="0">
                <a:latin typeface="Times New Roman" pitchFamily="18" charset="0"/>
                <a:ea typeface="Verdana" pitchFamily="34" charset="0"/>
                <a:cs typeface="Times New Roman" pitchFamily="18" charset="0"/>
              </a:rPr>
              <a:t>1. Ability to modify internal or physical schema without changing</a:t>
            </a:r>
          </a:p>
          <a:p>
            <a:pPr lvl="2" algn="just"/>
            <a:r>
              <a:rPr lang="en-US" sz="2100" dirty="0">
                <a:latin typeface="Times New Roman" pitchFamily="18" charset="0"/>
                <a:ea typeface="Verdana" pitchFamily="34" charset="0"/>
                <a:cs typeface="Times New Roman" pitchFamily="18" charset="0"/>
              </a:rPr>
              <a:t>Conceptual schema </a:t>
            </a:r>
          </a:p>
          <a:p>
            <a:pPr lvl="2" algn="just"/>
            <a:r>
              <a:rPr lang="en-US" sz="2100" dirty="0">
                <a:latin typeface="Times New Roman" pitchFamily="18" charset="0"/>
                <a:ea typeface="Verdana" pitchFamily="34" charset="0"/>
                <a:cs typeface="Times New Roman" pitchFamily="18" charset="0"/>
              </a:rPr>
              <a:t>Application programs</a:t>
            </a:r>
          </a:p>
          <a:p>
            <a:pPr algn="just"/>
            <a:endParaRPr lang="en-US" sz="2100" dirty="0">
              <a:latin typeface="Times New Roman" pitchFamily="18" charset="0"/>
              <a:cs typeface="Times New Roman" pitchFamily="18" charset="0"/>
            </a:endParaRPr>
          </a:p>
          <a:p>
            <a:pPr algn="just">
              <a:buNone/>
            </a:pPr>
            <a:r>
              <a:rPr lang="en-US" sz="2100" dirty="0">
                <a:latin typeface="Times New Roman" pitchFamily="18" charset="0"/>
                <a:cs typeface="Times New Roman" pitchFamily="18" charset="0"/>
              </a:rPr>
              <a:t>2. Changes to physical schema may be necessary</a:t>
            </a:r>
          </a:p>
          <a:p>
            <a:pPr lvl="1" algn="just"/>
            <a:r>
              <a:rPr lang="en-US" sz="2100" dirty="0">
                <a:latin typeface="Times New Roman" pitchFamily="18" charset="0"/>
                <a:cs typeface="Times New Roman" pitchFamily="18" charset="0"/>
              </a:rPr>
              <a:t>Improve performance of retrieval and update</a:t>
            </a:r>
          </a:p>
          <a:p>
            <a:pPr lvl="1" algn="just">
              <a:buNone/>
            </a:pPr>
            <a:endParaRPr lang="en-US" sz="21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3. </a:t>
            </a:r>
            <a:r>
              <a:rPr lang="en-US" sz="2500" dirty="0">
                <a:latin typeface="Times New Roman" pitchFamily="18" charset="0"/>
                <a:cs typeface="Times New Roman" pitchFamily="18" charset="0"/>
              </a:rPr>
              <a:t>Achieving logical data independence is more difficult than physical data independence</a:t>
            </a:r>
          </a:p>
          <a:p>
            <a:pPr lvl="1" algn="just">
              <a:buNone/>
            </a:pP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because application programs heavily rely on logical structure of  the data they access</a:t>
            </a:r>
          </a:p>
          <a:p>
            <a:pPr lvl="1" algn="just">
              <a:buNone/>
            </a:pPr>
            <a:endParaRPr lang="en-US" sz="2400" b="1"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4400" dirty="0">
                <a:latin typeface="Times" pitchFamily="18" charset="0"/>
              </a:rPr>
              <a:t>Logical Data Independence example</a:t>
            </a:r>
            <a:endParaRPr lang="en-GB" sz="4400" dirty="0">
              <a:solidFill>
                <a:schemeClr val="tx1"/>
              </a:solidFill>
              <a:latin typeface="Times" pitchFamily="18" charset="0"/>
            </a:endParaRPr>
          </a:p>
        </p:txBody>
      </p:sp>
      <p:sp>
        <p:nvSpPr>
          <p:cNvPr id="2" name="Content Placeholder 1"/>
          <p:cNvSpPr>
            <a:spLocks noGrp="1"/>
          </p:cNvSpPr>
          <p:nvPr>
            <p:ph idx="1"/>
          </p:nvPr>
        </p:nvSpPr>
        <p:spPr/>
        <p:txBody>
          <a:bodyPr/>
          <a:lstStyle/>
          <a:p>
            <a:pPr algn="just"/>
            <a:r>
              <a:rPr lang="en-US" sz="2400" dirty="0">
                <a:latin typeface="Calibri" pitchFamily="34" charset="0"/>
                <a:cs typeface="Calibri" pitchFamily="34" charset="0"/>
              </a:rPr>
              <a:t> For example, the hospital billing department could add a column to the database table for each patient’s insurance policy number.</a:t>
            </a:r>
          </a:p>
          <a:p>
            <a:pPr algn="just"/>
            <a:r>
              <a:rPr lang="en-US" sz="2400" dirty="0">
                <a:latin typeface="Calibri" pitchFamily="34" charset="0"/>
                <a:cs typeface="Calibri" pitchFamily="34" charset="0"/>
              </a:rPr>
              <a:t> Having logical data independence means that the view of the food services department and other users are not changed even though modifications were made to the conceptual level.</a:t>
            </a:r>
          </a:p>
        </p:txBody>
      </p:sp>
    </p:spTree>
    <p:extLst>
      <p:ext uri="{BB962C8B-B14F-4D97-AF65-F5344CB8AC3E}">
        <p14:creationId xmlns:p14="http://schemas.microsoft.com/office/powerpoint/2010/main" val="163019331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81000"/>
            <a:ext cx="9144000" cy="5334000"/>
          </a:xfrm>
        </p:spPr>
        <p:txBody>
          <a:bodyPr/>
          <a:lstStyle/>
          <a:p>
            <a:pPr>
              <a:buNone/>
            </a:pPr>
            <a:r>
              <a:rPr lang="en-US" sz="2800" b="1" dirty="0">
                <a:latin typeface="Times" pitchFamily="18" charset="0"/>
                <a:cs typeface="Times" pitchFamily="18" charset="0"/>
              </a:rPr>
              <a:t>Physical Data Independence</a:t>
            </a:r>
          </a:p>
          <a:p>
            <a:pPr>
              <a:buNone/>
            </a:pPr>
            <a:endParaRPr lang="en-US" sz="2000" dirty="0"/>
          </a:p>
          <a:p>
            <a:r>
              <a:rPr lang="en-US" sz="2000" dirty="0"/>
              <a:t>The patient database in our example could be moved from drive C to drive D, but the conceptual schema and external views remain unchanged because of physical data independence.</a:t>
            </a:r>
          </a:p>
          <a:p>
            <a:endParaRPr lang="en-US" dirty="0"/>
          </a:p>
        </p:txBody>
      </p:sp>
    </p:spTree>
    <p:extLst>
      <p:ext uri="{BB962C8B-B14F-4D97-AF65-F5344CB8AC3E}">
        <p14:creationId xmlns:p14="http://schemas.microsoft.com/office/powerpoint/2010/main" val="188563172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3600" dirty="0">
                <a:latin typeface="Times" pitchFamily="18" charset="0"/>
              </a:rPr>
              <a:t>Data Independence and the ANSI-SPARC Three-Level Architecture</a:t>
            </a:r>
            <a:endParaRPr lang="en-GB" sz="3600" dirty="0">
              <a:solidFill>
                <a:schemeClr val="tx1"/>
              </a:solidFill>
              <a:latin typeface="Times" pitchFamily="18" charset="0"/>
            </a:endParaRPr>
          </a:p>
        </p:txBody>
      </p:sp>
      <p:pic>
        <p:nvPicPr>
          <p:cNvPr id="4" name="Picture 6" descr="C02NF0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982321"/>
            <a:ext cx="9144000" cy="441735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3522170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latin typeface="Times" pitchFamily="18" charset="0"/>
              </a:rPr>
              <a:t>ANSI-SPARC Three-Level Architecture</a:t>
            </a:r>
            <a:endParaRPr lang="en-GB" dirty="0">
              <a:solidFill>
                <a:schemeClr val="tx1"/>
              </a:solidFill>
              <a:latin typeface="Times" pitchFamily="18" charset="0"/>
            </a:endParaRPr>
          </a:p>
        </p:txBody>
      </p:sp>
      <p:pic>
        <p:nvPicPr>
          <p:cNvPr id="4" name="Picture 6" descr="C02NF01"/>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a:xfrm>
            <a:off x="304800" y="1524000"/>
            <a:ext cx="6324600" cy="5029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Box 4"/>
          <p:cNvSpPr txBox="1"/>
          <p:nvPr/>
        </p:nvSpPr>
        <p:spPr>
          <a:xfrm>
            <a:off x="6781800" y="1371600"/>
            <a:ext cx="2209800" cy="830997"/>
          </a:xfrm>
          <a:prstGeom prst="rect">
            <a:avLst/>
          </a:prstGeom>
          <a:noFill/>
        </p:spPr>
        <p:txBody>
          <a:bodyPr wrap="square" rtlCol="0">
            <a:spAutoFit/>
          </a:bodyPr>
          <a:lstStyle/>
          <a:p>
            <a:pPr algn="just"/>
            <a:r>
              <a:rPr lang="en-US" sz="1600" b="1" dirty="0"/>
              <a:t>The way users perceive the data is called external level </a:t>
            </a:r>
          </a:p>
        </p:txBody>
      </p:sp>
      <p:sp>
        <p:nvSpPr>
          <p:cNvPr id="6" name="TextBox 5"/>
          <p:cNvSpPr txBox="1"/>
          <p:nvPr/>
        </p:nvSpPr>
        <p:spPr>
          <a:xfrm>
            <a:off x="5181600" y="2819400"/>
            <a:ext cx="3581400" cy="584775"/>
          </a:xfrm>
          <a:prstGeom prst="rect">
            <a:avLst/>
          </a:prstGeom>
          <a:noFill/>
        </p:spPr>
        <p:txBody>
          <a:bodyPr wrap="square" rtlCol="0">
            <a:spAutoFit/>
          </a:bodyPr>
          <a:lstStyle/>
          <a:p>
            <a:r>
              <a:rPr lang="en-US" sz="1600" b="1" dirty="0"/>
              <a:t>Conceptual level provides   mapping between internal and external levels</a:t>
            </a:r>
          </a:p>
        </p:txBody>
      </p:sp>
      <p:sp>
        <p:nvSpPr>
          <p:cNvPr id="7" name="TextBox 6"/>
          <p:cNvSpPr txBox="1"/>
          <p:nvPr/>
        </p:nvSpPr>
        <p:spPr>
          <a:xfrm>
            <a:off x="4876800" y="4114800"/>
            <a:ext cx="4114800" cy="1077218"/>
          </a:xfrm>
          <a:prstGeom prst="rect">
            <a:avLst/>
          </a:prstGeom>
          <a:noFill/>
        </p:spPr>
        <p:txBody>
          <a:bodyPr wrap="square" rtlCol="0">
            <a:spAutoFit/>
          </a:bodyPr>
          <a:lstStyle/>
          <a:p>
            <a:pPr algn="just"/>
            <a:r>
              <a:rPr lang="en-US" sz="1600" b="1" dirty="0"/>
              <a:t>The way the DBMS and operating system perceive the  data  is internal level, where data is stored  using data structures and file organizations</a:t>
            </a:r>
          </a:p>
        </p:txBody>
      </p:sp>
    </p:spTree>
    <p:extLst>
      <p:ext uri="{BB962C8B-B14F-4D97-AF65-F5344CB8AC3E}">
        <p14:creationId xmlns:p14="http://schemas.microsoft.com/office/powerpoint/2010/main" val="104547966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latin typeface="Times" pitchFamily="18" charset="0"/>
              </a:rPr>
              <a:t>ANSI-SPARC Three-Level Architecture..</a:t>
            </a:r>
            <a:endParaRPr lang="en-GB" dirty="0">
              <a:solidFill>
                <a:schemeClr val="tx1"/>
              </a:solidFill>
              <a:latin typeface="Times" pitchFamily="18" charset="0"/>
            </a:endParaRPr>
          </a:p>
        </p:txBody>
      </p:sp>
      <p:sp>
        <p:nvSpPr>
          <p:cNvPr id="2" name="Content Placeholder 1"/>
          <p:cNvSpPr>
            <a:spLocks noGrp="1"/>
          </p:cNvSpPr>
          <p:nvPr>
            <p:ph idx="1"/>
          </p:nvPr>
        </p:nvSpPr>
        <p:spPr/>
        <p:txBody>
          <a:bodyPr/>
          <a:lstStyle/>
          <a:p>
            <a:r>
              <a:rPr lang="en-US" sz="2200" b="1" dirty="0">
                <a:latin typeface="Calibri" pitchFamily="34" charset="0"/>
                <a:cs typeface="Calibri" pitchFamily="34" charset="0"/>
              </a:rPr>
              <a:t>External Level</a:t>
            </a:r>
          </a:p>
          <a:p>
            <a:pPr lvl="1" algn="just"/>
            <a:r>
              <a:rPr lang="en-US" sz="2200" dirty="0">
                <a:latin typeface="Calibri" pitchFamily="34" charset="0"/>
                <a:cs typeface="Calibri" pitchFamily="34" charset="0"/>
              </a:rPr>
              <a:t>Users’ view of the database and describes that part of database that is relevant to a particular user</a:t>
            </a:r>
          </a:p>
          <a:p>
            <a:pPr lvl="1" algn="just"/>
            <a:r>
              <a:rPr lang="en-US" sz="2200" dirty="0">
                <a:latin typeface="Calibri" pitchFamily="34" charset="0"/>
                <a:cs typeface="Calibri" pitchFamily="34" charset="0"/>
              </a:rPr>
              <a:t> each user has a view of  real world data represented in a form  familiar for  that user.</a:t>
            </a:r>
          </a:p>
          <a:p>
            <a:pPr lvl="1" algn="just"/>
            <a:r>
              <a:rPr lang="en-US" sz="2200" dirty="0">
                <a:latin typeface="Calibri" pitchFamily="34" charset="0"/>
                <a:cs typeface="Calibri" pitchFamily="34" charset="0"/>
              </a:rPr>
              <a:t> Different views may have different representation of same data </a:t>
            </a:r>
          </a:p>
          <a:p>
            <a:pPr lvl="2" algn="just"/>
            <a:r>
              <a:rPr lang="en-US" sz="2200" dirty="0">
                <a:latin typeface="Calibri" pitchFamily="34" charset="0"/>
                <a:cs typeface="Calibri" pitchFamily="34" charset="0"/>
              </a:rPr>
              <a:t>for </a:t>
            </a:r>
            <a:r>
              <a:rPr lang="en-US" sz="2200" dirty="0" err="1">
                <a:latin typeface="Calibri" pitchFamily="34" charset="0"/>
                <a:cs typeface="Calibri" pitchFamily="34" charset="0"/>
              </a:rPr>
              <a:t>e.g</a:t>
            </a:r>
            <a:r>
              <a:rPr lang="en-US" sz="2200" dirty="0">
                <a:latin typeface="Calibri" pitchFamily="34" charset="0"/>
                <a:cs typeface="Calibri" pitchFamily="34" charset="0"/>
              </a:rPr>
              <a:t> one user may view dates in the form of (</a:t>
            </a:r>
            <a:r>
              <a:rPr lang="en-US" sz="2200" dirty="0" err="1">
                <a:latin typeface="Calibri" pitchFamily="34" charset="0"/>
                <a:cs typeface="Calibri" pitchFamily="34" charset="0"/>
              </a:rPr>
              <a:t>day,month</a:t>
            </a:r>
            <a:r>
              <a:rPr lang="en-US" sz="2200" dirty="0">
                <a:latin typeface="Calibri" pitchFamily="34" charset="0"/>
                <a:cs typeface="Calibri" pitchFamily="34" charset="0"/>
              </a:rPr>
              <a:t> year) while another may view dates as (</a:t>
            </a:r>
            <a:r>
              <a:rPr lang="en-US" sz="2200" dirty="0" err="1">
                <a:latin typeface="Calibri" pitchFamily="34" charset="0"/>
                <a:cs typeface="Calibri" pitchFamily="34" charset="0"/>
              </a:rPr>
              <a:t>year,month,day</a:t>
            </a:r>
            <a:r>
              <a:rPr lang="en-US" sz="2200" dirty="0">
                <a:latin typeface="Calibri" pitchFamily="34" charset="0"/>
                <a:cs typeface="Calibri" pitchFamily="34" charset="0"/>
              </a:rPr>
              <a:t>)</a:t>
            </a:r>
          </a:p>
          <a:p>
            <a:pPr lvl="1" algn="just"/>
            <a:endParaRPr lang="en-US" sz="2000" b="1" dirty="0">
              <a:latin typeface="Calibri" pitchFamily="34" charset="0"/>
              <a:cs typeface="Calibri" pitchFamily="34" charset="0"/>
            </a:endParaRPr>
          </a:p>
        </p:txBody>
      </p:sp>
    </p:spTree>
    <p:extLst>
      <p:ext uri="{BB962C8B-B14F-4D97-AF65-F5344CB8AC3E}">
        <p14:creationId xmlns:p14="http://schemas.microsoft.com/office/powerpoint/2010/main" val="262093052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latin typeface="Times" pitchFamily="18" charset="0"/>
              </a:rPr>
              <a:t>ANSI-SPARC Three-Level Architecture..</a:t>
            </a:r>
            <a:endParaRPr lang="en-GB" dirty="0">
              <a:solidFill>
                <a:schemeClr val="tx1"/>
              </a:solidFill>
              <a:latin typeface="Times" pitchFamily="18" charset="0"/>
            </a:endParaRPr>
          </a:p>
        </p:txBody>
      </p:sp>
      <p:sp>
        <p:nvSpPr>
          <p:cNvPr id="2" name="Content Placeholder 1"/>
          <p:cNvSpPr>
            <a:spLocks noGrp="1"/>
          </p:cNvSpPr>
          <p:nvPr>
            <p:ph idx="1"/>
          </p:nvPr>
        </p:nvSpPr>
        <p:spPr/>
        <p:txBody>
          <a:bodyPr/>
          <a:lstStyle/>
          <a:p>
            <a:r>
              <a:rPr lang="en-US" b="1" dirty="0">
                <a:latin typeface="Times" pitchFamily="18" charset="0"/>
                <a:cs typeface="Times" pitchFamily="18" charset="0"/>
              </a:rPr>
              <a:t>External Level</a:t>
            </a:r>
          </a:p>
          <a:p>
            <a:pPr lvl="1" algn="just"/>
            <a:r>
              <a:rPr lang="en-US" sz="2200" dirty="0">
                <a:latin typeface="Calibri" pitchFamily="34" charset="0"/>
                <a:cs typeface="Calibri" pitchFamily="34" charset="0"/>
              </a:rPr>
              <a:t>some views might include derived or calculated data </a:t>
            </a:r>
            <a:r>
              <a:rPr lang="en-US" sz="2200" dirty="0" err="1">
                <a:latin typeface="Calibri" pitchFamily="34" charset="0"/>
                <a:cs typeface="Calibri" pitchFamily="34" charset="0"/>
              </a:rPr>
              <a:t>i.e</a:t>
            </a:r>
            <a:r>
              <a:rPr lang="en-US" sz="2200" dirty="0">
                <a:latin typeface="Calibri" pitchFamily="34" charset="0"/>
                <a:cs typeface="Calibri" pitchFamily="34" charset="0"/>
              </a:rPr>
              <a:t> data not stored as such in database but created when needed</a:t>
            </a:r>
          </a:p>
          <a:p>
            <a:pPr lvl="2" algn="just"/>
            <a:r>
              <a:rPr lang="en-US" sz="2200" dirty="0" err="1">
                <a:latin typeface="Calibri" pitchFamily="34" charset="0"/>
                <a:cs typeface="Calibri" pitchFamily="34" charset="0"/>
              </a:rPr>
              <a:t>E.g</a:t>
            </a:r>
            <a:r>
              <a:rPr lang="en-US" sz="2200" dirty="0">
                <a:latin typeface="Calibri" pitchFamily="34" charset="0"/>
                <a:cs typeface="Calibri" pitchFamily="34" charset="0"/>
              </a:rPr>
              <a:t> we may wish to calculate the age of an employee.</a:t>
            </a:r>
          </a:p>
          <a:p>
            <a:pPr lvl="2" algn="just"/>
            <a:r>
              <a:rPr lang="en-US" sz="2200" dirty="0">
                <a:latin typeface="Calibri" pitchFamily="34" charset="0"/>
                <a:cs typeface="Calibri" pitchFamily="34" charset="0"/>
              </a:rPr>
              <a:t>however it is unlikely that ages would be stored, as this data would have to be updated daily.</a:t>
            </a:r>
          </a:p>
          <a:p>
            <a:pPr lvl="2" algn="just"/>
            <a:r>
              <a:rPr lang="en-US" sz="2200" dirty="0">
                <a:latin typeface="Calibri" pitchFamily="34" charset="0"/>
                <a:cs typeface="Calibri" pitchFamily="34" charset="0"/>
              </a:rPr>
              <a:t>instead employee date of birth would be stored and age would be calculated by DBMS when referenced</a:t>
            </a:r>
          </a:p>
          <a:p>
            <a:pPr lvl="2" algn="just"/>
            <a:endParaRPr lang="en-US" sz="2200" b="1" dirty="0">
              <a:latin typeface="Times" pitchFamily="18" charset="0"/>
            </a:endParaRPr>
          </a:p>
          <a:p>
            <a:pPr lvl="1" algn="just"/>
            <a:endParaRPr lang="en-US" sz="2600" b="1" dirty="0">
              <a:latin typeface="Times" pitchFamily="18" charset="0"/>
            </a:endParaRPr>
          </a:p>
          <a:p>
            <a:pPr lvl="1" algn="just"/>
            <a:endParaRPr lang="en-US" sz="2600" b="1" dirty="0">
              <a:latin typeface="Times" pitchFamily="18" charset="0"/>
            </a:endParaRPr>
          </a:p>
          <a:p>
            <a:pPr lvl="1" algn="just"/>
            <a:endParaRPr lang="en-US" sz="2600" b="1" dirty="0">
              <a:latin typeface="Times" pitchFamily="18" charset="0"/>
            </a:endParaRPr>
          </a:p>
          <a:p>
            <a:pPr lvl="1" algn="just"/>
            <a:endParaRPr lang="en-US" sz="2600" b="1" dirty="0">
              <a:latin typeface="Times" pitchFamily="18" charset="0"/>
            </a:endParaRPr>
          </a:p>
          <a:p>
            <a:pPr lvl="1" algn="just"/>
            <a:r>
              <a:rPr lang="en-US" sz="2600" b="1" dirty="0">
                <a:latin typeface="Times" pitchFamily="18" charset="0"/>
              </a:rPr>
              <a:t> different date formats, age derived from DOB etc.)</a:t>
            </a:r>
          </a:p>
        </p:txBody>
      </p:sp>
    </p:spTree>
    <p:extLst>
      <p:ext uri="{BB962C8B-B14F-4D97-AF65-F5344CB8AC3E}">
        <p14:creationId xmlns:p14="http://schemas.microsoft.com/office/powerpoint/2010/main" val="262093052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latin typeface="Times" pitchFamily="18" charset="0"/>
              </a:rPr>
              <a:t>ANSI-SPARC Three-Level Architecture..</a:t>
            </a:r>
            <a:endParaRPr lang="en-GB" dirty="0">
              <a:solidFill>
                <a:schemeClr val="tx1"/>
              </a:solidFill>
              <a:latin typeface="Times" pitchFamily="18" charset="0"/>
            </a:endParaRPr>
          </a:p>
        </p:txBody>
      </p:sp>
      <p:sp>
        <p:nvSpPr>
          <p:cNvPr id="2" name="Content Placeholder 1"/>
          <p:cNvSpPr>
            <a:spLocks noGrp="1"/>
          </p:cNvSpPr>
          <p:nvPr>
            <p:ph idx="1"/>
          </p:nvPr>
        </p:nvSpPr>
        <p:spPr/>
        <p:txBody>
          <a:bodyPr/>
          <a:lstStyle/>
          <a:p>
            <a:r>
              <a:rPr lang="en-US" b="1" dirty="0">
                <a:latin typeface="Times" pitchFamily="18" charset="0"/>
                <a:cs typeface="Times" pitchFamily="18" charset="0"/>
              </a:rPr>
              <a:t>Example of External Level view</a:t>
            </a:r>
          </a:p>
          <a:p>
            <a:pPr lvl="2" algn="just"/>
            <a:endParaRPr lang="en-US" sz="2200" b="1" dirty="0">
              <a:latin typeface="Times" pitchFamily="18" charset="0"/>
            </a:endParaRPr>
          </a:p>
          <a:p>
            <a:pPr lvl="1" algn="just"/>
            <a:endParaRPr lang="en-US" sz="2600" b="1" dirty="0">
              <a:latin typeface="Times" pitchFamily="18" charset="0"/>
            </a:endParaRPr>
          </a:p>
          <a:p>
            <a:pPr lvl="1" algn="just"/>
            <a:endParaRPr lang="en-US" sz="2600" b="1" dirty="0">
              <a:latin typeface="Times" pitchFamily="18" charset="0"/>
            </a:endParaRPr>
          </a:p>
          <a:p>
            <a:pPr lvl="1" algn="just"/>
            <a:endParaRPr lang="en-US" sz="2600" b="1" dirty="0">
              <a:latin typeface="Times"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533400" y="2438400"/>
            <a:ext cx="8001000" cy="2743200"/>
          </a:xfrm>
          <a:prstGeom prst="rect">
            <a:avLst/>
          </a:prstGeom>
          <a:noFill/>
          <a:ln w="9525">
            <a:noFill/>
            <a:miter lim="800000"/>
            <a:headEnd/>
            <a:tailEnd/>
          </a:ln>
        </p:spPr>
      </p:pic>
    </p:spTree>
    <p:extLst>
      <p:ext uri="{BB962C8B-B14F-4D97-AF65-F5344CB8AC3E}">
        <p14:creationId xmlns:p14="http://schemas.microsoft.com/office/powerpoint/2010/main" val="262093052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external level </a:t>
            </a:r>
          </a:p>
        </p:txBody>
      </p:sp>
      <p:pic>
        <p:nvPicPr>
          <p:cNvPr id="3074" name="Picture 2"/>
          <p:cNvPicPr>
            <a:picLocks noGrp="1" noChangeAspect="1" noChangeArrowheads="1"/>
          </p:cNvPicPr>
          <p:nvPr>
            <p:ph idx="1"/>
          </p:nvPr>
        </p:nvPicPr>
        <p:blipFill>
          <a:blip r:embed="rId2" cstate="print"/>
          <a:srcRect t="17225"/>
          <a:stretch>
            <a:fillRect/>
          </a:stretch>
        </p:blipFill>
        <p:spPr bwMode="auto">
          <a:xfrm>
            <a:off x="381000" y="1066800"/>
            <a:ext cx="7924800" cy="54864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latin typeface="Times" pitchFamily="18" charset="0"/>
              </a:rPr>
              <a:t>ANSI-SPARC Three-Level Architecture..</a:t>
            </a:r>
            <a:endParaRPr lang="en-GB" dirty="0">
              <a:solidFill>
                <a:schemeClr val="tx1"/>
              </a:solidFill>
              <a:latin typeface="Times" pitchFamily="18" charset="0"/>
            </a:endParaRPr>
          </a:p>
        </p:txBody>
      </p:sp>
      <p:sp>
        <p:nvSpPr>
          <p:cNvPr id="2" name="Content Placeholder 1"/>
          <p:cNvSpPr>
            <a:spLocks noGrp="1"/>
          </p:cNvSpPr>
          <p:nvPr>
            <p:ph idx="1"/>
          </p:nvPr>
        </p:nvSpPr>
        <p:spPr/>
        <p:txBody>
          <a:bodyPr/>
          <a:lstStyle/>
          <a:p>
            <a:r>
              <a:rPr lang="en-US" b="1" dirty="0">
                <a:latin typeface="Times" pitchFamily="18" charset="0"/>
                <a:cs typeface="Times" pitchFamily="18" charset="0"/>
              </a:rPr>
              <a:t>Conceptual Level</a:t>
            </a:r>
          </a:p>
          <a:p>
            <a:pPr lvl="1" algn="just"/>
            <a:r>
              <a:rPr lang="en-US" sz="2200" dirty="0">
                <a:latin typeface="Calibri" pitchFamily="34" charset="0"/>
                <a:cs typeface="Calibri" pitchFamily="34" charset="0"/>
              </a:rPr>
              <a:t>Community view of the database</a:t>
            </a:r>
          </a:p>
          <a:p>
            <a:pPr lvl="1" algn="just"/>
            <a:r>
              <a:rPr lang="en-US" sz="2200" dirty="0">
                <a:latin typeface="Calibri" pitchFamily="34" charset="0"/>
                <a:cs typeface="Calibri" pitchFamily="34" charset="0"/>
              </a:rPr>
              <a:t>This level describes what data is stored in database and relationships among the data</a:t>
            </a:r>
          </a:p>
          <a:p>
            <a:pPr lvl="1" algn="just"/>
            <a:r>
              <a:rPr lang="en-US" sz="2200" dirty="0">
                <a:latin typeface="Calibri" pitchFamily="34" charset="0"/>
                <a:cs typeface="Calibri" pitchFamily="34" charset="0"/>
              </a:rPr>
              <a:t>The middle level in the three level architecture is conceptual level</a:t>
            </a:r>
          </a:p>
          <a:p>
            <a:pPr lvl="1" algn="just"/>
            <a:r>
              <a:rPr lang="en-US" sz="2200" dirty="0">
                <a:latin typeface="Calibri" pitchFamily="34" charset="0"/>
                <a:cs typeface="Calibri" pitchFamily="34" charset="0"/>
              </a:rPr>
              <a:t> This level contains the logical structure of the entire database as seen by the DBA</a:t>
            </a:r>
          </a:p>
          <a:p>
            <a:pPr lvl="1" algn="just"/>
            <a:r>
              <a:rPr lang="en-US" sz="2200" dirty="0">
                <a:latin typeface="Calibri" pitchFamily="34" charset="0"/>
                <a:cs typeface="Calibri" pitchFamily="34" charset="0"/>
              </a:rPr>
              <a:t> It is a complete view of the data requirements of the organization that is independent of any storage considerations.</a:t>
            </a:r>
          </a:p>
        </p:txBody>
      </p:sp>
    </p:spTree>
    <p:extLst>
      <p:ext uri="{BB962C8B-B14F-4D97-AF65-F5344CB8AC3E}">
        <p14:creationId xmlns:p14="http://schemas.microsoft.com/office/powerpoint/2010/main" val="3094048641"/>
      </p:ext>
    </p:extLst>
  </p:cSld>
  <p:clrMapOvr>
    <a:masterClrMapping/>
  </p:clrMapOvr>
  <p:transition/>
</p:sld>
</file>

<file path=ppt/theme/theme1.xml><?xml version="1.0" encoding="utf-8"?>
<a:theme xmlns:a="http://schemas.openxmlformats.org/drawingml/2006/main" name="Lecture1-CSC271-CIITVC-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Lecture1-CSC271-CIITVC-2012</Template>
  <TotalTime>4706</TotalTime>
  <Words>1658</Words>
  <Application>Microsoft Office PowerPoint</Application>
  <PresentationFormat>On-screen Show (4:3)</PresentationFormat>
  <Paragraphs>170</Paragraphs>
  <Slides>34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Arial Narrow</vt:lpstr>
      <vt:lpstr>Calibri</vt:lpstr>
      <vt:lpstr>Times</vt:lpstr>
      <vt:lpstr>Times New Roman</vt:lpstr>
      <vt:lpstr>Verdana</vt:lpstr>
      <vt:lpstr>Wingdings</vt:lpstr>
      <vt:lpstr>Lecture1-CSC271-CIITVC-2012</vt:lpstr>
      <vt:lpstr>Database management system</vt:lpstr>
      <vt:lpstr>Objectives of Three-Level Architecture ANSI SPARC </vt:lpstr>
      <vt:lpstr>Objectives of Three-Level Architecture..</vt:lpstr>
      <vt:lpstr>ANSI-SPARC Three-Level Architecture</vt:lpstr>
      <vt:lpstr>ANSI-SPARC Three-Level Architecture..</vt:lpstr>
      <vt:lpstr>ANSI-SPARC Three-Level Architecture..</vt:lpstr>
      <vt:lpstr>ANSI-SPARC Three-Level Architecture..</vt:lpstr>
      <vt:lpstr>Example of external level </vt:lpstr>
      <vt:lpstr>ANSI-SPARC Three-Level Architecture..</vt:lpstr>
      <vt:lpstr>Conceptual level</vt:lpstr>
      <vt:lpstr>Conceptual level</vt:lpstr>
      <vt:lpstr>conceptual level </vt:lpstr>
      <vt:lpstr>Internal level </vt:lpstr>
      <vt:lpstr>Internal level </vt:lpstr>
      <vt:lpstr>Internal level </vt:lpstr>
      <vt:lpstr>Internal level </vt:lpstr>
      <vt:lpstr>Example of conceptual and internal level</vt:lpstr>
      <vt:lpstr>Three level architecture</vt:lpstr>
      <vt:lpstr>Example of three level architecture</vt:lpstr>
      <vt:lpstr>Three level architecture of college management system</vt:lpstr>
      <vt:lpstr>Differences between Three Levels of ANSI-SPARC Architecture</vt:lpstr>
      <vt:lpstr>Differences between Three Levels of ANSI-SPARC Architecture</vt:lpstr>
      <vt:lpstr>Differences between Three Levels of ANSI-SPARC Architecture</vt:lpstr>
      <vt:lpstr>Differences between Three Levels of ANSI-SPARC Architecture</vt:lpstr>
      <vt:lpstr>Schemas, Mappings, and Instances</vt:lpstr>
      <vt:lpstr>Schemas, Mappings, and Instances</vt:lpstr>
      <vt:lpstr>Mappings</vt:lpstr>
      <vt:lpstr>External/ conceptual mapping </vt:lpstr>
      <vt:lpstr>Conceptual /internal mapping </vt:lpstr>
      <vt:lpstr>Mapping-data independence</vt:lpstr>
      <vt:lpstr>Mapping-data independence</vt:lpstr>
      <vt:lpstr>Logical Data Independence example</vt:lpstr>
      <vt:lpstr>PowerPoint Presentation</vt:lpstr>
      <vt:lpstr>Data Independence and the ANSI-SPARC Three-Level Architecture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CSC271 Database Systems</dc:title>
  <dc:creator>ASIF</dc:creator>
  <cp:lastModifiedBy>saadia shabbir</cp:lastModifiedBy>
  <cp:revision>370</cp:revision>
  <dcterms:created xsi:type="dcterms:W3CDTF">2012-05-16T18:43:11Z</dcterms:created>
  <dcterms:modified xsi:type="dcterms:W3CDTF">2022-09-26T08:28:45Z</dcterms:modified>
</cp:coreProperties>
</file>